
<file path=[Content_Types].xml><?xml version="1.0" encoding="utf-8"?>
<Types xmlns="http://schemas.openxmlformats.org/package/2006/content-types">
  <Default Extension="xml" ContentType="application/xml"/>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embeddings/oleObject2.bin" ContentType="application/vnd.openxmlformats-officedocument.oleObject"/>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8"/>
  </p:notesMasterIdLst>
  <p:handoutMasterIdLst>
    <p:handoutMasterId r:id="rId19"/>
  </p:handoutMasterIdLst>
  <p:sldIdLst>
    <p:sldId id="1086" r:id="rId2"/>
    <p:sldId id="1427" r:id="rId3"/>
    <p:sldId id="1428" r:id="rId4"/>
    <p:sldId id="1489" r:id="rId5"/>
    <p:sldId id="1500" r:id="rId6"/>
    <p:sldId id="1501" r:id="rId7"/>
    <p:sldId id="1434" r:id="rId8"/>
    <p:sldId id="1481" r:id="rId9"/>
    <p:sldId id="1495" r:id="rId10"/>
    <p:sldId id="1493" r:id="rId11"/>
    <p:sldId id="1338" r:id="rId12"/>
    <p:sldId id="1492" r:id="rId13"/>
    <p:sldId id="1490" r:id="rId14"/>
    <p:sldId id="1491" r:id="rId15"/>
    <p:sldId id="1486" r:id="rId16"/>
    <p:sldId id="1231"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87FF"/>
    <a:srgbClr val="1B22FF"/>
    <a:srgbClr val="376092"/>
    <a:srgbClr val="8064A2"/>
    <a:srgbClr val="9DC745"/>
    <a:srgbClr val="C2F554"/>
    <a:srgbClr val="B5DA67"/>
    <a:srgbClr val="90B148"/>
    <a:srgbClr val="7B934A"/>
    <a:srgbClr val="EC96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4553" autoAdjust="0"/>
    <p:restoredTop sz="94670" autoAdjust="0"/>
  </p:normalViewPr>
  <p:slideViewPr>
    <p:cSldViewPr snapToGrid="0" showGuides="1">
      <p:cViewPr>
        <p:scale>
          <a:sx n="156" d="100"/>
          <a:sy n="156" d="100"/>
        </p:scale>
        <p:origin x="-272" y="-288"/>
      </p:cViewPr>
      <p:guideLst>
        <p:guide orient="horz" pos="2162"/>
        <p:guide pos="2881"/>
      </p:guideLst>
    </p:cSldViewPr>
  </p:slideViewPr>
  <p:outlineViewPr>
    <p:cViewPr>
      <p:scale>
        <a:sx n="33" d="100"/>
        <a:sy n="33" d="100"/>
      </p:scale>
      <p:origin x="0" y="10520"/>
    </p:cViewPr>
  </p:outlineViewPr>
  <p:notesTextViewPr>
    <p:cViewPr>
      <p:scale>
        <a:sx n="100" d="100"/>
        <a:sy n="100" d="100"/>
      </p:scale>
      <p:origin x="0" y="0"/>
    </p:cViewPr>
  </p:notesTextViewPr>
  <p:sorterViewPr>
    <p:cViewPr>
      <p:scale>
        <a:sx n="201" d="100"/>
        <a:sy n="201" d="100"/>
      </p:scale>
      <p:origin x="0" y="0"/>
    </p:cViewPr>
  </p:sorterViewPr>
  <p:notesViewPr>
    <p:cSldViewPr snapToGrid="0" showGuides="1">
      <p:cViewPr varScale="1">
        <p:scale>
          <a:sx n="120" d="100"/>
          <a:sy n="120" d="100"/>
        </p:scale>
        <p:origin x="-2880" y="-14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3.xlsx"/></Relationships>
</file>

<file path=ppt/charts/_rels/chart2.xml.rels><?xml version="1.0" encoding="UTF-8" standalone="yes"?>
<Relationships xmlns="http://schemas.openxmlformats.org/package/2006/relationships"><Relationship Id="rId1" Type="http://schemas.openxmlformats.org/officeDocument/2006/relationships/oleObject" Target="Mac%20HD:Users:lsalmon:Documents:Latest%20CMOS%20Presentations:Data%20for%20CMOS%20Presentations:Access%20Business%20Case%20Data%20201504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20HD:Users:lsalmon:Documents:Latest%20CMOS%20Presentations:Data%20for%20CMOS%20Presentations:Access%20Business%20Case%20Data%20201504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20HD:Users:lsalmon:Documents:Semi%20Strategy:DIRO%20Presentation%20Data%202014121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20HD:Users:lsalmon:Documents:Semi%20Strategy:DIRO%20Presentation%20Data%202014121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20HD:Users:lsalmon:Documents:CRAFT:Data%20for%20CMOS%20Presentations:DIRO%20Presentation%20Data%202015050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757601806324"/>
          <c:y val="0.0390977443609022"/>
          <c:w val="0.836696924893122"/>
          <c:h val="0.827701546458615"/>
        </c:manualLayout>
      </c:layout>
      <c:scatterChart>
        <c:scatterStyle val="lineMarker"/>
        <c:varyColors val="0"/>
        <c:ser>
          <c:idx val="0"/>
          <c:order val="0"/>
          <c:tx>
            <c:strRef>
              <c:f>'MOPS LGS'!$L$24</c:f>
              <c:strCache>
                <c:ptCount val="1"/>
                <c:pt idx="0">
                  <c:v>GOPS/W</c:v>
                </c:pt>
              </c:strCache>
            </c:strRef>
          </c:tx>
          <c:spPr>
            <a:ln w="47625">
              <a:noFill/>
            </a:ln>
          </c:spPr>
          <c:dPt>
            <c:idx val="0"/>
            <c:marker>
              <c:spPr>
                <a:solidFill>
                  <a:schemeClr val="accent1"/>
                </a:solidFill>
              </c:spPr>
            </c:marker>
            <c:bubble3D val="0"/>
          </c:dPt>
          <c:dPt>
            <c:idx val="1"/>
            <c:marker>
              <c:spPr>
                <a:solidFill>
                  <a:schemeClr val="accent1"/>
                </a:solidFill>
              </c:spPr>
            </c:marker>
            <c:bubble3D val="0"/>
          </c:dPt>
          <c:dPt>
            <c:idx val="2"/>
            <c:marker>
              <c:spPr>
                <a:solidFill>
                  <a:schemeClr val="accent1"/>
                </a:solidFill>
              </c:spPr>
            </c:marker>
            <c:bubble3D val="0"/>
          </c:dPt>
          <c:dPt>
            <c:idx val="3"/>
            <c:marker>
              <c:spPr>
                <a:solidFill>
                  <a:schemeClr val="accent1"/>
                </a:solidFill>
              </c:spPr>
            </c:marker>
            <c:bubble3D val="0"/>
          </c:dPt>
          <c:dPt>
            <c:idx val="4"/>
            <c:marker>
              <c:spPr>
                <a:solidFill>
                  <a:schemeClr val="accent1"/>
                </a:solidFill>
              </c:spPr>
            </c:marker>
            <c:bubble3D val="0"/>
          </c:dPt>
          <c:dPt>
            <c:idx val="5"/>
            <c:marker>
              <c:symbol val="circle"/>
              <c:size val="9"/>
              <c:spPr>
                <a:solidFill>
                  <a:srgbClr val="008000"/>
                </a:solidFill>
              </c:spPr>
            </c:marker>
            <c:bubble3D val="0"/>
          </c:dPt>
          <c:dPt>
            <c:idx val="6"/>
            <c:marker>
              <c:spPr>
                <a:solidFill>
                  <a:schemeClr val="accent1"/>
                </a:solidFill>
              </c:spPr>
            </c:marker>
            <c:bubble3D val="0"/>
          </c:dPt>
          <c:dPt>
            <c:idx val="7"/>
            <c:marker>
              <c:spPr>
                <a:solidFill>
                  <a:schemeClr val="accent1"/>
                </a:solidFill>
              </c:spPr>
            </c:marker>
            <c:bubble3D val="0"/>
          </c:dPt>
          <c:dPt>
            <c:idx val="8"/>
            <c:marker>
              <c:symbol val="square"/>
              <c:size val="9"/>
              <c:spPr>
                <a:solidFill>
                  <a:schemeClr val="accent2">
                    <a:lumMod val="75000"/>
                  </a:schemeClr>
                </a:solidFill>
              </c:spPr>
            </c:marker>
            <c:bubble3D val="0"/>
          </c:dPt>
          <c:dPt>
            <c:idx val="9"/>
            <c:marker>
              <c:symbol val="square"/>
              <c:size val="9"/>
              <c:spPr>
                <a:solidFill>
                  <a:schemeClr val="accent4">
                    <a:lumMod val="75000"/>
                  </a:schemeClr>
                </a:solidFill>
              </c:spPr>
            </c:marker>
            <c:bubble3D val="0"/>
          </c:dPt>
          <c:dPt>
            <c:idx val="10"/>
            <c:marker>
              <c:symbol val="circle"/>
              <c:size val="9"/>
              <c:spPr>
                <a:solidFill>
                  <a:srgbClr val="3F7422"/>
                </a:solidFill>
              </c:spPr>
            </c:marker>
            <c:bubble3D val="0"/>
          </c:dPt>
          <c:dPt>
            <c:idx val="11"/>
            <c:marker>
              <c:symbol val="square"/>
              <c:size val="9"/>
              <c:spPr>
                <a:solidFill>
                  <a:schemeClr val="accent2">
                    <a:lumMod val="75000"/>
                  </a:schemeClr>
                </a:solidFill>
              </c:spPr>
            </c:marker>
            <c:bubble3D val="0"/>
          </c:dPt>
          <c:dPt>
            <c:idx val="12"/>
            <c:marker>
              <c:symbol val="diamond"/>
              <c:size val="9"/>
              <c:spPr>
                <a:solidFill>
                  <a:schemeClr val="accent1"/>
                </a:solidFill>
              </c:spPr>
            </c:marker>
            <c:bubble3D val="0"/>
          </c:dPt>
          <c:dPt>
            <c:idx val="13"/>
            <c:marker>
              <c:symbol val="diamond"/>
              <c:size val="9"/>
              <c:spPr>
                <a:solidFill>
                  <a:schemeClr val="accent1"/>
                </a:solidFill>
              </c:spPr>
            </c:marker>
            <c:bubble3D val="0"/>
          </c:dPt>
          <c:dPt>
            <c:idx val="14"/>
            <c:marker>
              <c:symbol val="diamond"/>
              <c:size val="9"/>
              <c:spPr>
                <a:solidFill>
                  <a:schemeClr val="accent1"/>
                </a:solidFill>
              </c:spPr>
            </c:marker>
            <c:bubble3D val="0"/>
          </c:dPt>
          <c:dPt>
            <c:idx val="15"/>
            <c:marker>
              <c:symbol val="square"/>
              <c:size val="9"/>
              <c:spPr>
                <a:solidFill>
                  <a:schemeClr val="accent4">
                    <a:lumMod val="75000"/>
                  </a:schemeClr>
                </a:solidFill>
              </c:spPr>
            </c:marker>
            <c:bubble3D val="0"/>
          </c:dPt>
          <c:dPt>
            <c:idx val="16"/>
            <c:marker>
              <c:symbol val="square"/>
              <c:size val="9"/>
              <c:spPr>
                <a:solidFill>
                  <a:schemeClr val="accent4">
                    <a:lumMod val="75000"/>
                  </a:schemeClr>
                </a:solidFill>
              </c:spPr>
            </c:marker>
            <c:bubble3D val="0"/>
          </c:dPt>
          <c:dPt>
            <c:idx val="17"/>
            <c:marker>
              <c:symbol val="square"/>
              <c:size val="9"/>
              <c:spPr>
                <a:solidFill>
                  <a:schemeClr val="accent4">
                    <a:lumMod val="75000"/>
                  </a:schemeClr>
                </a:solidFill>
              </c:spPr>
            </c:marker>
            <c:bubble3D val="0"/>
          </c:dPt>
          <c:dPt>
            <c:idx val="18"/>
            <c:marker>
              <c:symbol val="circle"/>
              <c:size val="9"/>
              <c:spPr>
                <a:solidFill>
                  <a:srgbClr val="3F7422"/>
                </a:solidFill>
              </c:spPr>
            </c:marker>
            <c:bubble3D val="0"/>
          </c:dPt>
          <c:dPt>
            <c:idx val="19"/>
            <c:marker>
              <c:symbol val="square"/>
              <c:size val="9"/>
              <c:spPr>
                <a:solidFill>
                  <a:schemeClr val="accent4">
                    <a:lumMod val="75000"/>
                  </a:schemeClr>
                </a:solidFill>
              </c:spPr>
            </c:marker>
            <c:bubble3D val="0"/>
          </c:dPt>
          <c:dPt>
            <c:idx val="20"/>
            <c:marker>
              <c:symbol val="circle"/>
              <c:size val="9"/>
              <c:spPr>
                <a:solidFill>
                  <a:srgbClr val="3F7422"/>
                </a:solidFill>
              </c:spPr>
            </c:marker>
            <c:bubble3D val="0"/>
          </c:dPt>
          <c:dPt>
            <c:idx val="21"/>
            <c:marker>
              <c:symbol val="square"/>
              <c:size val="9"/>
              <c:spPr>
                <a:solidFill>
                  <a:schemeClr val="accent4">
                    <a:lumMod val="75000"/>
                  </a:schemeClr>
                </a:solidFill>
              </c:spPr>
            </c:marker>
            <c:bubble3D val="0"/>
          </c:dPt>
          <c:dPt>
            <c:idx val="22"/>
            <c:marker>
              <c:symbol val="square"/>
              <c:size val="9"/>
              <c:spPr>
                <a:solidFill>
                  <a:schemeClr val="accent2">
                    <a:lumMod val="75000"/>
                  </a:schemeClr>
                </a:solidFill>
              </c:spPr>
            </c:marker>
            <c:bubble3D val="0"/>
          </c:dPt>
          <c:dPt>
            <c:idx val="23"/>
            <c:marker>
              <c:symbol val="triangle"/>
              <c:size val="10"/>
              <c:spPr>
                <a:noFill/>
                <a:ln>
                  <a:noFill/>
                </a:ln>
                <a:effectLst/>
              </c:spPr>
            </c:marker>
            <c:bubble3D val="0"/>
            <c:spPr>
              <a:ln w="47625">
                <a:noFill/>
              </a:ln>
              <a:effectLst/>
            </c:spPr>
          </c:dPt>
          <c:dPt>
            <c:idx val="24"/>
            <c:marker>
              <c:symbol val="triangle"/>
              <c:size val="10"/>
              <c:spPr>
                <a:noFill/>
                <a:ln>
                  <a:noFill/>
                </a:ln>
                <a:effectLst/>
              </c:spPr>
            </c:marker>
            <c:bubble3D val="0"/>
            <c:spPr>
              <a:ln w="47625">
                <a:noFill/>
              </a:ln>
              <a:effectLst/>
            </c:spPr>
          </c:dPt>
          <c:dPt>
            <c:idx val="25"/>
            <c:marker>
              <c:symbol val="square"/>
              <c:size val="9"/>
              <c:spPr>
                <a:solidFill>
                  <a:srgbClr val="7030A0"/>
                </a:solidFill>
              </c:spPr>
            </c:marker>
            <c:bubble3D val="0"/>
          </c:dPt>
          <c:dPt>
            <c:idx val="26"/>
            <c:marker>
              <c:symbol val="square"/>
              <c:size val="9"/>
              <c:spPr>
                <a:solidFill>
                  <a:srgbClr val="7030A0"/>
                </a:solidFill>
              </c:spPr>
            </c:marker>
            <c:bubble3D val="0"/>
          </c:dPt>
          <c:dPt>
            <c:idx val="27"/>
            <c:marker>
              <c:symbol val="square"/>
              <c:size val="9"/>
              <c:spPr>
                <a:solidFill>
                  <a:schemeClr val="accent2">
                    <a:lumMod val="75000"/>
                  </a:schemeClr>
                </a:solidFill>
              </c:spPr>
            </c:marker>
            <c:bubble3D val="0"/>
          </c:dPt>
          <c:dPt>
            <c:idx val="28"/>
            <c:marker>
              <c:symbol val="diamond"/>
              <c:size val="9"/>
              <c:spPr>
                <a:solidFill>
                  <a:srgbClr val="FF0000"/>
                </a:solidFill>
              </c:spPr>
            </c:marker>
            <c:bubble3D val="0"/>
          </c:dPt>
          <c:dPt>
            <c:idx val="29"/>
            <c:marker>
              <c:spPr>
                <a:solidFill>
                  <a:srgbClr val="FF0000"/>
                </a:solidFill>
              </c:spPr>
            </c:marker>
            <c:bubble3D val="0"/>
          </c:dPt>
          <c:dPt>
            <c:idx val="30"/>
            <c:marker>
              <c:symbol val="circle"/>
              <c:size val="9"/>
              <c:spPr>
                <a:solidFill>
                  <a:srgbClr val="3F7422"/>
                </a:solidFill>
              </c:spPr>
            </c:marker>
            <c:bubble3D val="0"/>
          </c:dPt>
          <c:dPt>
            <c:idx val="31"/>
            <c:marker>
              <c:symbol val="circle"/>
              <c:size val="9"/>
              <c:spPr>
                <a:solidFill>
                  <a:srgbClr val="3F7422"/>
                </a:solidFill>
              </c:spPr>
            </c:marker>
            <c:bubble3D val="0"/>
          </c:dPt>
          <c:dPt>
            <c:idx val="32"/>
            <c:marker>
              <c:symbol val="circle"/>
              <c:size val="9"/>
              <c:spPr>
                <a:solidFill>
                  <a:srgbClr val="3F7422"/>
                </a:solidFill>
              </c:spPr>
            </c:marker>
            <c:bubble3D val="0"/>
          </c:dPt>
          <c:dPt>
            <c:idx val="33"/>
            <c:marker>
              <c:symbol val="square"/>
              <c:size val="9"/>
              <c:spPr>
                <a:solidFill>
                  <a:schemeClr val="accent2">
                    <a:lumMod val="75000"/>
                  </a:schemeClr>
                </a:solidFill>
              </c:spPr>
            </c:marker>
            <c:bubble3D val="0"/>
          </c:dPt>
          <c:dPt>
            <c:idx val="34"/>
            <c:marker>
              <c:spPr>
                <a:noFill/>
                <a:ln>
                  <a:noFill/>
                </a:ln>
                <a:effectLst/>
              </c:spPr>
            </c:marker>
            <c:bubble3D val="0"/>
            <c:spPr>
              <a:ln w="47625">
                <a:noFill/>
              </a:ln>
              <a:effectLst/>
            </c:spPr>
          </c:dPt>
          <c:dPt>
            <c:idx val="35"/>
            <c:marker>
              <c:spPr>
                <a:noFill/>
                <a:ln>
                  <a:noFill/>
                </a:ln>
                <a:effectLst/>
              </c:spPr>
            </c:marker>
            <c:bubble3D val="0"/>
            <c:spPr>
              <a:ln w="47625">
                <a:noFill/>
              </a:ln>
              <a:effectLst/>
            </c:spPr>
          </c:dPt>
          <c:dPt>
            <c:idx val="36"/>
            <c:marker>
              <c:spPr>
                <a:noFill/>
                <a:ln>
                  <a:noFill/>
                </a:ln>
                <a:effectLst/>
              </c:spPr>
            </c:marker>
            <c:bubble3D val="0"/>
            <c:spPr>
              <a:ln w="47625">
                <a:noFill/>
              </a:ln>
              <a:effectLst/>
            </c:spPr>
          </c:dPt>
          <c:dPt>
            <c:idx val="37"/>
            <c:marker>
              <c:spPr>
                <a:noFill/>
                <a:ln>
                  <a:noFill/>
                </a:ln>
                <a:effectLst/>
              </c:spPr>
            </c:marker>
            <c:bubble3D val="0"/>
            <c:spPr>
              <a:ln w="47625">
                <a:noFill/>
              </a:ln>
              <a:effectLst/>
            </c:spPr>
          </c:dPt>
          <c:dPt>
            <c:idx val="38"/>
            <c:marker>
              <c:spPr>
                <a:noFill/>
                <a:ln>
                  <a:noFill/>
                </a:ln>
                <a:effectLst/>
              </c:spPr>
            </c:marker>
            <c:bubble3D val="0"/>
            <c:spPr>
              <a:ln w="47625">
                <a:noFill/>
              </a:ln>
              <a:effectLst/>
            </c:spPr>
          </c:dPt>
          <c:dPt>
            <c:idx val="39"/>
            <c:marker>
              <c:spPr>
                <a:noFill/>
                <a:ln>
                  <a:noFill/>
                </a:ln>
                <a:effectLst/>
              </c:spPr>
            </c:marker>
            <c:bubble3D val="0"/>
            <c:spPr>
              <a:ln w="47625">
                <a:noFill/>
              </a:ln>
              <a:effectLst/>
            </c:spPr>
          </c:dPt>
          <c:xVal>
            <c:numRef>
              <c:f>'MOPS LGS'!$K$25:$K$64</c:f>
              <c:numCache>
                <c:formatCode>General</c:formatCode>
                <c:ptCount val="40"/>
                <c:pt idx="0">
                  <c:v>1.0</c:v>
                </c:pt>
                <c:pt idx="1">
                  <c:v>1.0</c:v>
                </c:pt>
                <c:pt idx="2">
                  <c:v>1.0</c:v>
                </c:pt>
                <c:pt idx="3">
                  <c:v>1.0</c:v>
                </c:pt>
                <c:pt idx="4">
                  <c:v>1.0</c:v>
                </c:pt>
                <c:pt idx="5">
                  <c:v>1.0</c:v>
                </c:pt>
                <c:pt idx="6">
                  <c:v>1.0</c:v>
                </c:pt>
                <c:pt idx="7">
                  <c:v>2.0</c:v>
                </c:pt>
                <c:pt idx="8">
                  <c:v>2.0</c:v>
                </c:pt>
                <c:pt idx="9">
                  <c:v>3.0</c:v>
                </c:pt>
                <c:pt idx="10">
                  <c:v>3.0</c:v>
                </c:pt>
                <c:pt idx="11">
                  <c:v>3.0</c:v>
                </c:pt>
                <c:pt idx="12">
                  <c:v>3.0</c:v>
                </c:pt>
                <c:pt idx="13">
                  <c:v>3.0</c:v>
                </c:pt>
                <c:pt idx="14">
                  <c:v>4.0</c:v>
                </c:pt>
                <c:pt idx="15">
                  <c:v>4.0</c:v>
                </c:pt>
                <c:pt idx="16">
                  <c:v>4.0</c:v>
                </c:pt>
                <c:pt idx="17">
                  <c:v>4.0</c:v>
                </c:pt>
                <c:pt idx="18">
                  <c:v>4.0</c:v>
                </c:pt>
                <c:pt idx="19">
                  <c:v>4.0</c:v>
                </c:pt>
                <c:pt idx="20">
                  <c:v>4.0</c:v>
                </c:pt>
                <c:pt idx="21">
                  <c:v>4.0</c:v>
                </c:pt>
                <c:pt idx="22">
                  <c:v>4.0</c:v>
                </c:pt>
                <c:pt idx="23">
                  <c:v>5.0</c:v>
                </c:pt>
                <c:pt idx="24">
                  <c:v>5.0</c:v>
                </c:pt>
                <c:pt idx="25">
                  <c:v>5.0</c:v>
                </c:pt>
                <c:pt idx="26">
                  <c:v>5.0</c:v>
                </c:pt>
                <c:pt idx="27">
                  <c:v>5.0</c:v>
                </c:pt>
                <c:pt idx="28">
                  <c:v>5.0</c:v>
                </c:pt>
                <c:pt idx="29">
                  <c:v>5.0</c:v>
                </c:pt>
                <c:pt idx="30">
                  <c:v>5.0</c:v>
                </c:pt>
                <c:pt idx="31">
                  <c:v>5.0</c:v>
                </c:pt>
                <c:pt idx="32">
                  <c:v>5.0</c:v>
                </c:pt>
                <c:pt idx="33">
                  <c:v>6.0</c:v>
                </c:pt>
                <c:pt idx="34">
                  <c:v>7.0</c:v>
                </c:pt>
                <c:pt idx="35">
                  <c:v>7.0</c:v>
                </c:pt>
                <c:pt idx="36">
                  <c:v>8.0</c:v>
                </c:pt>
                <c:pt idx="37">
                  <c:v>7.0</c:v>
                </c:pt>
                <c:pt idx="38">
                  <c:v>7.0</c:v>
                </c:pt>
                <c:pt idx="39">
                  <c:v>8.0</c:v>
                </c:pt>
              </c:numCache>
            </c:numRef>
          </c:xVal>
          <c:yVal>
            <c:numRef>
              <c:f>'MOPS LGS'!$L$25:$L$64</c:f>
              <c:numCache>
                <c:formatCode>0.000</c:formatCode>
                <c:ptCount val="40"/>
                <c:pt idx="0">
                  <c:v>298.538261891796</c:v>
                </c:pt>
                <c:pt idx="1">
                  <c:v>133.3521432163324</c:v>
                </c:pt>
                <c:pt idx="2">
                  <c:v>668.3439175686146</c:v>
                </c:pt>
                <c:pt idx="3">
                  <c:v>562.3413251903478</c:v>
                </c:pt>
                <c:pt idx="4">
                  <c:v>562.3413251903478</c:v>
                </c:pt>
                <c:pt idx="5">
                  <c:v>5.95662143529011</c:v>
                </c:pt>
                <c:pt idx="6">
                  <c:v>1000.0</c:v>
                </c:pt>
                <c:pt idx="7">
                  <c:v>211.3489039836647</c:v>
                </c:pt>
                <c:pt idx="8">
                  <c:v>0.453</c:v>
                </c:pt>
                <c:pt idx="9">
                  <c:v>2.818382931264454</c:v>
                </c:pt>
                <c:pt idx="10">
                  <c:v>8.912509381337457</c:v>
                </c:pt>
                <c:pt idx="11">
                  <c:v>1.064</c:v>
                </c:pt>
                <c:pt idx="12">
                  <c:v>1000.0</c:v>
                </c:pt>
                <c:pt idx="13">
                  <c:v>411.3</c:v>
                </c:pt>
                <c:pt idx="14">
                  <c:v>564.0</c:v>
                </c:pt>
                <c:pt idx="15">
                  <c:v>0.421696503428582</c:v>
                </c:pt>
                <c:pt idx="16">
                  <c:v>0.794328234724282</c:v>
                </c:pt>
                <c:pt idx="17">
                  <c:v>1.99526231496888</c:v>
                </c:pt>
                <c:pt idx="18">
                  <c:v>14.12537544622754</c:v>
                </c:pt>
                <c:pt idx="19">
                  <c:v>5.623413251903484</c:v>
                </c:pt>
                <c:pt idx="20">
                  <c:v>28.18382931264454</c:v>
                </c:pt>
                <c:pt idx="21">
                  <c:v>3.2</c:v>
                </c:pt>
                <c:pt idx="22">
                  <c:v>1.2</c:v>
                </c:pt>
                <c:pt idx="23">
                  <c:v>35.2</c:v>
                </c:pt>
                <c:pt idx="24">
                  <c:v>14.2</c:v>
                </c:pt>
                <c:pt idx="25">
                  <c:v>3.758374042884442</c:v>
                </c:pt>
                <c:pt idx="26">
                  <c:v>8.912509381337457</c:v>
                </c:pt>
                <c:pt idx="27">
                  <c:v>2.511886431509577</c:v>
                </c:pt>
                <c:pt idx="28">
                  <c:v>340.0</c:v>
                </c:pt>
                <c:pt idx="29">
                  <c:v>2215.0</c:v>
                </c:pt>
                <c:pt idx="30">
                  <c:v>18.73</c:v>
                </c:pt>
                <c:pt idx="31">
                  <c:v>23.04</c:v>
                </c:pt>
                <c:pt idx="32">
                  <c:v>50.0</c:v>
                </c:pt>
                <c:pt idx="33">
                  <c:v>3.16227766016838</c:v>
                </c:pt>
                <c:pt idx="34">
                  <c:v>240.0</c:v>
                </c:pt>
                <c:pt idx="35">
                  <c:v>1408.0</c:v>
                </c:pt>
                <c:pt idx="36">
                  <c:v>2500.0</c:v>
                </c:pt>
                <c:pt idx="37">
                  <c:v>2400.0</c:v>
                </c:pt>
                <c:pt idx="38">
                  <c:v>14075.0</c:v>
                </c:pt>
                <c:pt idx="39">
                  <c:v>25000.0</c:v>
                </c:pt>
              </c:numCache>
            </c:numRef>
          </c:yVal>
          <c:smooth val="0"/>
        </c:ser>
        <c:dLbls>
          <c:showLegendKey val="0"/>
          <c:showVal val="0"/>
          <c:showCatName val="0"/>
          <c:showSerName val="0"/>
          <c:showPercent val="0"/>
          <c:showBubbleSize val="0"/>
        </c:dLbls>
        <c:axId val="-2119757768"/>
        <c:axId val="-2119752296"/>
      </c:scatterChart>
      <c:valAx>
        <c:axId val="-2119757768"/>
        <c:scaling>
          <c:orientation val="minMax"/>
        </c:scaling>
        <c:delete val="0"/>
        <c:axPos val="b"/>
        <c:title>
          <c:tx>
            <c:rich>
              <a:bodyPr/>
              <a:lstStyle/>
              <a:p>
                <a:pPr>
                  <a:defRPr sz="1400"/>
                </a:pPr>
                <a:r>
                  <a:rPr lang="en-US" sz="1400"/>
                  <a:t>Technology Node</a:t>
                </a:r>
              </a:p>
            </c:rich>
          </c:tx>
          <c:layout>
            <c:manualLayout>
              <c:xMode val="edge"/>
              <c:yMode val="edge"/>
              <c:x val="0.502477506905523"/>
              <c:y val="0.925371625679188"/>
            </c:manualLayout>
          </c:layout>
          <c:overlay val="0"/>
        </c:title>
        <c:numFmt formatCode="General" sourceLinked="1"/>
        <c:majorTickMark val="out"/>
        <c:minorTickMark val="none"/>
        <c:tickLblPos val="none"/>
        <c:crossAx val="-2119752296"/>
        <c:crossesAt val="0.1"/>
        <c:crossBetween val="midCat"/>
      </c:valAx>
      <c:valAx>
        <c:axId val="-2119752296"/>
        <c:scaling>
          <c:logBase val="10.0"/>
          <c:orientation val="minMax"/>
          <c:max val="100000.0"/>
        </c:scaling>
        <c:delete val="0"/>
        <c:axPos val="l"/>
        <c:majorGridlines/>
        <c:title>
          <c:tx>
            <c:rich>
              <a:bodyPr rot="-5400000" vert="horz"/>
              <a:lstStyle/>
              <a:p>
                <a:pPr>
                  <a:defRPr sz="1400"/>
                </a:pPr>
                <a:r>
                  <a:rPr lang="en-US" sz="1400" dirty="0" smtClean="0"/>
                  <a:t>Circuit</a:t>
                </a:r>
                <a:r>
                  <a:rPr lang="en-US" sz="1400" baseline="0" dirty="0" smtClean="0"/>
                  <a:t> C</a:t>
                </a:r>
                <a:r>
                  <a:rPr lang="en-US" sz="1400" dirty="0" smtClean="0"/>
                  <a:t>omputational</a:t>
                </a:r>
                <a:r>
                  <a:rPr lang="en-US" sz="1400" baseline="0" dirty="0" smtClean="0"/>
                  <a:t> </a:t>
                </a:r>
                <a:r>
                  <a:rPr lang="en-US" sz="1400" baseline="0" dirty="0"/>
                  <a:t>Efficiency (GOPS/W)</a:t>
                </a:r>
                <a:endParaRPr lang="en-US" sz="1400" dirty="0"/>
              </a:p>
            </c:rich>
          </c:tx>
          <c:layout>
            <c:manualLayout>
              <c:xMode val="edge"/>
              <c:yMode val="edge"/>
              <c:x val="0.046786209584064"/>
              <c:y val="0.227371981186915"/>
            </c:manualLayout>
          </c:layout>
          <c:overlay val="0"/>
        </c:title>
        <c:numFmt formatCode="0" sourceLinked="0"/>
        <c:majorTickMark val="out"/>
        <c:minorTickMark val="none"/>
        <c:tickLblPos val="nextTo"/>
        <c:crossAx val="-2119757768"/>
        <c:crosses val="autoZero"/>
        <c:crossBetween val="midCat"/>
      </c:valAx>
    </c:plotArea>
    <c:plotVisOnly val="1"/>
    <c:dispBlanksAs val="gap"/>
    <c:showDLblsOverMax val="0"/>
  </c:chart>
  <c:spPr>
    <a:ln>
      <a:solidFill>
        <a:schemeClr val="bg1"/>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'Design Cycle'!$B$3</c:f>
              <c:strCache>
                <c:ptCount val="1"/>
                <c:pt idx="0">
                  <c:v>RTL Design and Synthesis</c:v>
                </c:pt>
              </c:strCache>
            </c:strRef>
          </c:tx>
          <c:spPr>
            <a:solidFill>
              <a:schemeClr val="tx2">
                <a:lumMod val="40000"/>
                <a:lumOff val="60000"/>
              </a:schemeClr>
            </a:solidFill>
          </c:spPr>
          <c:invertIfNegative val="0"/>
          <c:cat>
            <c:strRef>
              <c:f>'Design Cycle'!$C$2:$F$2</c:f>
              <c:strCache>
                <c:ptCount val="3"/>
                <c:pt idx="0">
                  <c:v>Current DoD CIC Design Flow</c:v>
                </c:pt>
                <c:pt idx="1">
                  <c:v>Commercial CIC Design Flow </c:v>
                </c:pt>
                <c:pt idx="2">
                  <c:v>Novel Design 10X</c:v>
                </c:pt>
              </c:strCache>
            </c:strRef>
          </c:cat>
          <c:val>
            <c:numRef>
              <c:f>'Design Cycle'!$C$3:$F$3</c:f>
              <c:numCache>
                <c:formatCode>General</c:formatCode>
                <c:ptCount val="3"/>
                <c:pt idx="0" formatCode="0.0">
                  <c:v>16.54545454545455</c:v>
                </c:pt>
                <c:pt idx="1">
                  <c:v>6.787878787878788</c:v>
                </c:pt>
                <c:pt idx="2">
                  <c:v>3.309090909090909</c:v>
                </c:pt>
              </c:numCache>
            </c:numRef>
          </c:val>
        </c:ser>
        <c:ser>
          <c:idx val="1"/>
          <c:order val="1"/>
          <c:tx>
            <c:strRef>
              <c:f>'Design Cycle'!$B$4</c:f>
              <c:strCache>
                <c:ptCount val="1"/>
                <c:pt idx="0">
                  <c:v>Design for Test</c:v>
                </c:pt>
              </c:strCache>
            </c:strRef>
          </c:tx>
          <c:spPr>
            <a:solidFill>
              <a:srgbClr val="8EB4E3"/>
            </a:solidFill>
          </c:spPr>
          <c:invertIfNegative val="0"/>
          <c:cat>
            <c:strRef>
              <c:f>'Design Cycle'!$C$2:$F$2</c:f>
              <c:strCache>
                <c:ptCount val="3"/>
                <c:pt idx="0">
                  <c:v>Current DoD CIC Design Flow</c:v>
                </c:pt>
                <c:pt idx="1">
                  <c:v>Commercial CIC Design Flow </c:v>
                </c:pt>
                <c:pt idx="2">
                  <c:v>Novel Design 10X</c:v>
                </c:pt>
              </c:strCache>
            </c:strRef>
          </c:cat>
          <c:val>
            <c:numRef>
              <c:f>'Design Cycle'!$C$4:$F$4</c:f>
              <c:numCache>
                <c:formatCode>General</c:formatCode>
                <c:ptCount val="3"/>
                <c:pt idx="0" formatCode="0.0">
                  <c:v>10.0</c:v>
                </c:pt>
                <c:pt idx="1">
                  <c:v>4.102564102564102</c:v>
                </c:pt>
                <c:pt idx="2">
                  <c:v>2.0</c:v>
                </c:pt>
              </c:numCache>
            </c:numRef>
          </c:val>
        </c:ser>
        <c:ser>
          <c:idx val="2"/>
          <c:order val="2"/>
          <c:tx>
            <c:strRef>
              <c:f>'Design Cycle'!$B$5</c:f>
              <c:strCache>
                <c:ptCount val="1"/>
                <c:pt idx="0">
                  <c:v>Verification and physical design</c:v>
                </c:pt>
              </c:strCache>
            </c:strRef>
          </c:tx>
          <c:spPr>
            <a:solidFill>
              <a:schemeClr val="tx2">
                <a:lumMod val="60000"/>
                <a:lumOff val="40000"/>
              </a:schemeClr>
            </a:solidFill>
          </c:spPr>
          <c:invertIfNegative val="0"/>
          <c:cat>
            <c:strRef>
              <c:f>'Design Cycle'!$C$2:$F$2</c:f>
              <c:strCache>
                <c:ptCount val="3"/>
                <c:pt idx="0">
                  <c:v>Current DoD CIC Design Flow</c:v>
                </c:pt>
                <c:pt idx="1">
                  <c:v>Commercial CIC Design Flow </c:v>
                </c:pt>
                <c:pt idx="2">
                  <c:v>Novel Design 10X</c:v>
                </c:pt>
              </c:strCache>
            </c:strRef>
          </c:cat>
          <c:val>
            <c:numRef>
              <c:f>'Design Cycle'!$C$5:$F$5</c:f>
              <c:numCache>
                <c:formatCode>General</c:formatCode>
                <c:ptCount val="3"/>
                <c:pt idx="0" formatCode="0.0">
                  <c:v>51.45454545454484</c:v>
                </c:pt>
                <c:pt idx="1">
                  <c:v>21.10955710955711</c:v>
                </c:pt>
                <c:pt idx="2">
                  <c:v>10.2909090909091</c:v>
                </c:pt>
              </c:numCache>
            </c:numRef>
          </c:val>
        </c:ser>
        <c:ser>
          <c:idx val="3"/>
          <c:order val="3"/>
          <c:tx>
            <c:strRef>
              <c:f>'Design Cycle'!$B$6</c:f>
              <c:strCache>
                <c:ptCount val="1"/>
                <c:pt idx="0">
                  <c:v>Manufacturing</c:v>
                </c:pt>
              </c:strCache>
            </c:strRef>
          </c:tx>
          <c:invertIfNegative val="0"/>
          <c:cat>
            <c:strRef>
              <c:f>'Design Cycle'!$C$2:$F$2</c:f>
              <c:strCache>
                <c:ptCount val="3"/>
                <c:pt idx="0">
                  <c:v>Current DoD CIC Design Flow</c:v>
                </c:pt>
                <c:pt idx="1">
                  <c:v>Commercial CIC Design Flow </c:v>
                </c:pt>
                <c:pt idx="2">
                  <c:v>Novel Design 10X</c:v>
                </c:pt>
              </c:strCache>
            </c:strRef>
          </c:cat>
          <c:val>
            <c:numRef>
              <c:f>'Design Cycle'!$C$6:$F$6</c:f>
              <c:numCache>
                <c:formatCode>General</c:formatCode>
                <c:ptCount val="3"/>
                <c:pt idx="0" formatCode="0.0">
                  <c:v>52.0</c:v>
                </c:pt>
                <c:pt idx="1">
                  <c:v>7.0</c:v>
                </c:pt>
                <c:pt idx="2">
                  <c:v>14.0</c:v>
                </c:pt>
              </c:numCache>
            </c:numRef>
          </c:val>
        </c:ser>
        <c:dLbls>
          <c:showLegendKey val="0"/>
          <c:showVal val="0"/>
          <c:showCatName val="0"/>
          <c:showSerName val="0"/>
          <c:showPercent val="0"/>
          <c:showBubbleSize val="0"/>
        </c:dLbls>
        <c:gapWidth val="150"/>
        <c:overlap val="100"/>
        <c:axId val="-2088550808"/>
        <c:axId val="-2050487128"/>
      </c:barChart>
      <c:catAx>
        <c:axId val="-2088550808"/>
        <c:scaling>
          <c:orientation val="minMax"/>
        </c:scaling>
        <c:delete val="0"/>
        <c:axPos val="b"/>
        <c:numFmt formatCode="General" sourceLinked="0"/>
        <c:majorTickMark val="out"/>
        <c:minorTickMark val="none"/>
        <c:tickLblPos val="nextTo"/>
        <c:crossAx val="-2050487128"/>
        <c:crosses val="autoZero"/>
        <c:auto val="1"/>
        <c:lblAlgn val="ctr"/>
        <c:lblOffset val="100"/>
        <c:noMultiLvlLbl val="0"/>
      </c:catAx>
      <c:valAx>
        <c:axId val="-2050487128"/>
        <c:scaling>
          <c:orientation val="minMax"/>
          <c:max val="160.0"/>
        </c:scaling>
        <c:delete val="0"/>
        <c:axPos val="l"/>
        <c:majorGridlines/>
        <c:title>
          <c:tx>
            <c:rich>
              <a:bodyPr rot="-5400000" vert="horz"/>
              <a:lstStyle/>
              <a:p>
                <a:pPr>
                  <a:defRPr/>
                </a:pPr>
                <a:r>
                  <a:rPr lang="en-US" dirty="0"/>
                  <a:t>Number of Weeks</a:t>
                </a:r>
              </a:p>
            </c:rich>
          </c:tx>
          <c:layout/>
          <c:overlay val="0"/>
        </c:title>
        <c:numFmt formatCode="0.0" sourceLinked="1"/>
        <c:majorTickMark val="out"/>
        <c:minorTickMark val="none"/>
        <c:tickLblPos val="nextTo"/>
        <c:crossAx val="-208855080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'Design Cycle'!$B$3</c:f>
              <c:strCache>
                <c:ptCount val="1"/>
                <c:pt idx="0">
                  <c:v>RTL Design and Synthesis</c:v>
                </c:pt>
              </c:strCache>
            </c:strRef>
          </c:tx>
          <c:spPr>
            <a:solidFill>
              <a:schemeClr val="tx2">
                <a:lumMod val="40000"/>
                <a:lumOff val="60000"/>
              </a:schemeClr>
            </a:solidFill>
          </c:spPr>
          <c:invertIfNegative val="0"/>
          <c:cat>
            <c:strRef>
              <c:f>'Design Cycle'!$C$2:$F$2</c:f>
              <c:strCache>
                <c:ptCount val="3"/>
                <c:pt idx="0">
                  <c:v>Current DoD CIC Design Flow</c:v>
                </c:pt>
                <c:pt idx="1">
                  <c:v>Commercial CIC Design Flow </c:v>
                </c:pt>
                <c:pt idx="2">
                  <c:v>Novel Design 10X</c:v>
                </c:pt>
              </c:strCache>
            </c:strRef>
          </c:cat>
          <c:val>
            <c:numRef>
              <c:f>'Design Cycle'!$C$3:$F$3</c:f>
              <c:numCache>
                <c:formatCode>General</c:formatCode>
                <c:ptCount val="3"/>
                <c:pt idx="0" formatCode="0.0">
                  <c:v>16.54545454545455</c:v>
                </c:pt>
                <c:pt idx="1">
                  <c:v>6.787878787878788</c:v>
                </c:pt>
                <c:pt idx="2">
                  <c:v>3.309090909090909</c:v>
                </c:pt>
              </c:numCache>
            </c:numRef>
          </c:val>
        </c:ser>
        <c:ser>
          <c:idx val="1"/>
          <c:order val="1"/>
          <c:tx>
            <c:strRef>
              <c:f>'Design Cycle'!$B$4</c:f>
              <c:strCache>
                <c:ptCount val="1"/>
                <c:pt idx="0">
                  <c:v>Design for Test</c:v>
                </c:pt>
              </c:strCache>
            </c:strRef>
          </c:tx>
          <c:spPr>
            <a:solidFill>
              <a:srgbClr val="8EB4E3"/>
            </a:solidFill>
          </c:spPr>
          <c:invertIfNegative val="0"/>
          <c:cat>
            <c:strRef>
              <c:f>'Design Cycle'!$C$2:$F$2</c:f>
              <c:strCache>
                <c:ptCount val="3"/>
                <c:pt idx="0">
                  <c:v>Current DoD CIC Design Flow</c:v>
                </c:pt>
                <c:pt idx="1">
                  <c:v>Commercial CIC Design Flow </c:v>
                </c:pt>
                <c:pt idx="2">
                  <c:v>Novel Design 10X</c:v>
                </c:pt>
              </c:strCache>
            </c:strRef>
          </c:cat>
          <c:val>
            <c:numRef>
              <c:f>'Design Cycle'!$C$4:$F$4</c:f>
              <c:numCache>
                <c:formatCode>General</c:formatCode>
                <c:ptCount val="3"/>
                <c:pt idx="0" formatCode="0.0">
                  <c:v>10.0</c:v>
                </c:pt>
                <c:pt idx="1">
                  <c:v>4.102564102564102</c:v>
                </c:pt>
                <c:pt idx="2">
                  <c:v>2.0</c:v>
                </c:pt>
              </c:numCache>
            </c:numRef>
          </c:val>
        </c:ser>
        <c:ser>
          <c:idx val="2"/>
          <c:order val="2"/>
          <c:tx>
            <c:strRef>
              <c:f>'Design Cycle'!$B$5</c:f>
              <c:strCache>
                <c:ptCount val="1"/>
                <c:pt idx="0">
                  <c:v>Verification and physical design</c:v>
                </c:pt>
              </c:strCache>
            </c:strRef>
          </c:tx>
          <c:spPr>
            <a:solidFill>
              <a:schemeClr val="tx2">
                <a:lumMod val="60000"/>
                <a:lumOff val="40000"/>
              </a:schemeClr>
            </a:solidFill>
          </c:spPr>
          <c:invertIfNegative val="0"/>
          <c:cat>
            <c:strRef>
              <c:f>'Design Cycle'!$C$2:$F$2</c:f>
              <c:strCache>
                <c:ptCount val="3"/>
                <c:pt idx="0">
                  <c:v>Current DoD CIC Design Flow</c:v>
                </c:pt>
                <c:pt idx="1">
                  <c:v>Commercial CIC Design Flow </c:v>
                </c:pt>
                <c:pt idx="2">
                  <c:v>Novel Design 10X</c:v>
                </c:pt>
              </c:strCache>
            </c:strRef>
          </c:cat>
          <c:val>
            <c:numRef>
              <c:f>'Design Cycle'!$C$5:$F$5</c:f>
              <c:numCache>
                <c:formatCode>General</c:formatCode>
                <c:ptCount val="3"/>
                <c:pt idx="0" formatCode="0.0">
                  <c:v>51.45454545454484</c:v>
                </c:pt>
                <c:pt idx="1">
                  <c:v>21.10955710955711</c:v>
                </c:pt>
                <c:pt idx="2">
                  <c:v>10.2909090909091</c:v>
                </c:pt>
              </c:numCache>
            </c:numRef>
          </c:val>
        </c:ser>
        <c:ser>
          <c:idx val="3"/>
          <c:order val="3"/>
          <c:tx>
            <c:strRef>
              <c:f>'Design Cycle'!$B$6</c:f>
              <c:strCache>
                <c:ptCount val="1"/>
                <c:pt idx="0">
                  <c:v>Manufacturing</c:v>
                </c:pt>
              </c:strCache>
            </c:strRef>
          </c:tx>
          <c:invertIfNegative val="0"/>
          <c:cat>
            <c:strRef>
              <c:f>'Design Cycle'!$C$2:$F$2</c:f>
              <c:strCache>
                <c:ptCount val="3"/>
                <c:pt idx="0">
                  <c:v>Current DoD CIC Design Flow</c:v>
                </c:pt>
                <c:pt idx="1">
                  <c:v>Commercial CIC Design Flow </c:v>
                </c:pt>
                <c:pt idx="2">
                  <c:v>Novel Design 10X</c:v>
                </c:pt>
              </c:strCache>
            </c:strRef>
          </c:cat>
          <c:val>
            <c:numRef>
              <c:f>'Design Cycle'!$C$6:$F$6</c:f>
              <c:numCache>
                <c:formatCode>General</c:formatCode>
                <c:ptCount val="3"/>
                <c:pt idx="0" formatCode="0.0">
                  <c:v>52.0</c:v>
                </c:pt>
                <c:pt idx="1">
                  <c:v>7.0</c:v>
                </c:pt>
                <c:pt idx="2">
                  <c:v>14.0</c:v>
                </c:pt>
              </c:numCache>
            </c:numRef>
          </c:val>
        </c:ser>
        <c:dLbls>
          <c:showLegendKey val="0"/>
          <c:showVal val="0"/>
          <c:showCatName val="0"/>
          <c:showSerName val="0"/>
          <c:showPercent val="0"/>
          <c:showBubbleSize val="0"/>
        </c:dLbls>
        <c:gapWidth val="150"/>
        <c:overlap val="100"/>
        <c:axId val="-2104467480"/>
        <c:axId val="-2104470680"/>
      </c:barChart>
      <c:catAx>
        <c:axId val="-2104467480"/>
        <c:scaling>
          <c:orientation val="minMax"/>
        </c:scaling>
        <c:delete val="0"/>
        <c:axPos val="b"/>
        <c:numFmt formatCode="General" sourceLinked="0"/>
        <c:majorTickMark val="out"/>
        <c:minorTickMark val="none"/>
        <c:tickLblPos val="nextTo"/>
        <c:crossAx val="-2104470680"/>
        <c:crosses val="autoZero"/>
        <c:auto val="1"/>
        <c:lblAlgn val="ctr"/>
        <c:lblOffset val="100"/>
        <c:noMultiLvlLbl val="0"/>
      </c:catAx>
      <c:valAx>
        <c:axId val="-2104470680"/>
        <c:scaling>
          <c:orientation val="minMax"/>
          <c:max val="160.0"/>
        </c:scaling>
        <c:delete val="0"/>
        <c:axPos val="l"/>
        <c:majorGridlines/>
        <c:title>
          <c:tx>
            <c:rich>
              <a:bodyPr rot="-5400000" vert="horz"/>
              <a:lstStyle/>
              <a:p>
                <a:pPr>
                  <a:defRPr/>
                </a:pPr>
                <a:r>
                  <a:rPr lang="en-US" dirty="0"/>
                  <a:t>Number of Weeks</a:t>
                </a:r>
              </a:p>
            </c:rich>
          </c:tx>
          <c:layout/>
          <c:overlay val="0"/>
        </c:title>
        <c:numFmt formatCode="0.0" sourceLinked="1"/>
        <c:majorTickMark val="out"/>
        <c:minorTickMark val="none"/>
        <c:tickLblPos val="nextTo"/>
        <c:crossAx val="-210446748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'MPW Stats'!$H$29</c:f>
              <c:strCache>
                <c:ptCount val="1"/>
                <c:pt idx="0">
                  <c:v>Mask Cost (k$)</c:v>
                </c:pt>
              </c:strCache>
            </c:strRef>
          </c:tx>
          <c:spPr>
            <a:solidFill>
              <a:srgbClr val="8064A2"/>
            </a:solidFill>
          </c:spPr>
          <c:invertIfNegative val="0"/>
          <c:cat>
            <c:strRef>
              <c:f>'MPW Stats'!$I$28:$M$28</c:f>
              <c:strCache>
                <c:ptCount val="5"/>
                <c:pt idx="0">
                  <c:v>90nm</c:v>
                </c:pt>
                <c:pt idx="1">
                  <c:v>65nm</c:v>
                </c:pt>
                <c:pt idx="2">
                  <c:v>40nm</c:v>
                </c:pt>
                <c:pt idx="3">
                  <c:v>28nm</c:v>
                </c:pt>
                <c:pt idx="4">
                  <c:v>14nm</c:v>
                </c:pt>
              </c:strCache>
            </c:strRef>
          </c:cat>
          <c:val>
            <c:numRef>
              <c:f>'MPW Stats'!$I$29:$M$29</c:f>
              <c:numCache>
                <c:formatCode>#,##0</c:formatCode>
                <c:ptCount val="5"/>
                <c:pt idx="0">
                  <c:v>500.0</c:v>
                </c:pt>
                <c:pt idx="1">
                  <c:v>670.0</c:v>
                </c:pt>
                <c:pt idx="2">
                  <c:v>1300.0</c:v>
                </c:pt>
                <c:pt idx="3">
                  <c:v>2500.0</c:v>
                </c:pt>
                <c:pt idx="4">
                  <c:v>5000.0</c:v>
                </c:pt>
              </c:numCache>
            </c:numRef>
          </c:val>
        </c:ser>
        <c:ser>
          <c:idx val="1"/>
          <c:order val="1"/>
          <c:tx>
            <c:strRef>
              <c:f>'MPW Stats'!$H$30</c:f>
              <c:strCache>
                <c:ptCount val="1"/>
                <c:pt idx="0">
                  <c:v>Set up costs (k$)</c:v>
                </c:pt>
              </c:strCache>
            </c:strRef>
          </c:tx>
          <c:spPr>
            <a:solidFill>
              <a:srgbClr val="8064A2"/>
            </a:solidFill>
          </c:spPr>
          <c:invertIfNegative val="0"/>
          <c:cat>
            <c:strRef>
              <c:f>'MPW Stats'!$I$28:$M$28</c:f>
              <c:strCache>
                <c:ptCount val="5"/>
                <c:pt idx="0">
                  <c:v>90nm</c:v>
                </c:pt>
                <c:pt idx="1">
                  <c:v>65nm</c:v>
                </c:pt>
                <c:pt idx="2">
                  <c:v>40nm</c:v>
                </c:pt>
                <c:pt idx="3">
                  <c:v>28nm</c:v>
                </c:pt>
                <c:pt idx="4">
                  <c:v>14nm</c:v>
                </c:pt>
              </c:strCache>
            </c:strRef>
          </c:cat>
          <c:val>
            <c:numRef>
              <c:f>'MPW Stats'!$I$30:$M$30</c:f>
              <c:numCache>
                <c:formatCode>#,##0</c:formatCode>
                <c:ptCount val="5"/>
                <c:pt idx="0">
                  <c:v>400.0</c:v>
                </c:pt>
                <c:pt idx="1">
                  <c:v>500.0</c:v>
                </c:pt>
                <c:pt idx="2" formatCode="General">
                  <c:v>700.0</c:v>
                </c:pt>
                <c:pt idx="3">
                  <c:v>1000.0</c:v>
                </c:pt>
                <c:pt idx="4">
                  <c:v>1000.0</c:v>
                </c:pt>
              </c:numCache>
            </c:numRef>
          </c:val>
        </c:ser>
        <c:ser>
          <c:idx val="2"/>
          <c:order val="2"/>
          <c:tx>
            <c:strRef>
              <c:f>'MPW Stats'!$H$31</c:f>
              <c:strCache>
                <c:ptCount val="1"/>
                <c:pt idx="0">
                  <c:v>Wafer Cost (k$)</c:v>
                </c:pt>
              </c:strCache>
            </c:strRef>
          </c:tx>
          <c:spPr>
            <a:solidFill>
              <a:srgbClr val="8064A2"/>
            </a:solidFill>
          </c:spPr>
          <c:invertIfNegative val="0"/>
          <c:cat>
            <c:strRef>
              <c:f>'MPW Stats'!$I$28:$M$28</c:f>
              <c:strCache>
                <c:ptCount val="5"/>
                <c:pt idx="0">
                  <c:v>90nm</c:v>
                </c:pt>
                <c:pt idx="1">
                  <c:v>65nm</c:v>
                </c:pt>
                <c:pt idx="2">
                  <c:v>40nm</c:v>
                </c:pt>
                <c:pt idx="3">
                  <c:v>28nm</c:v>
                </c:pt>
                <c:pt idx="4">
                  <c:v>14nm</c:v>
                </c:pt>
              </c:strCache>
            </c:strRef>
          </c:cat>
          <c:val>
            <c:numRef>
              <c:f>'MPW Stats'!$I$31:$M$31</c:f>
              <c:numCache>
                <c:formatCode>General</c:formatCode>
                <c:ptCount val="5"/>
                <c:pt idx="0">
                  <c:v>300.0</c:v>
                </c:pt>
                <c:pt idx="1">
                  <c:v>600.0</c:v>
                </c:pt>
                <c:pt idx="2">
                  <c:v>1000.0</c:v>
                </c:pt>
                <c:pt idx="3">
                  <c:v>1750.0</c:v>
                </c:pt>
                <c:pt idx="4">
                  <c:v>3000.0</c:v>
                </c:pt>
              </c:numCache>
            </c:numRef>
          </c:val>
        </c:ser>
        <c:dLbls>
          <c:showLegendKey val="0"/>
          <c:showVal val="0"/>
          <c:showCatName val="0"/>
          <c:showSerName val="0"/>
          <c:showPercent val="0"/>
          <c:showBubbleSize val="0"/>
        </c:dLbls>
        <c:gapWidth val="150"/>
        <c:overlap val="100"/>
        <c:axId val="-2122562024"/>
        <c:axId val="-2122556552"/>
      </c:barChart>
      <c:catAx>
        <c:axId val="-2122562024"/>
        <c:scaling>
          <c:orientation val="minMax"/>
        </c:scaling>
        <c:delete val="0"/>
        <c:axPos val="b"/>
        <c:title>
          <c:tx>
            <c:rich>
              <a:bodyPr/>
              <a:lstStyle/>
              <a:p>
                <a:pPr>
                  <a:defRPr/>
                </a:pPr>
                <a:r>
                  <a:rPr lang="en-US"/>
                  <a:t>CMOS Process Node</a:t>
                </a:r>
              </a:p>
            </c:rich>
          </c:tx>
          <c:layout/>
          <c:overlay val="0"/>
        </c:title>
        <c:numFmt formatCode="General" sourceLinked="0"/>
        <c:majorTickMark val="out"/>
        <c:minorTickMark val="none"/>
        <c:tickLblPos val="nextTo"/>
        <c:crossAx val="-2122556552"/>
        <c:crosses val="autoZero"/>
        <c:auto val="1"/>
        <c:lblAlgn val="ctr"/>
        <c:lblOffset val="100"/>
        <c:noMultiLvlLbl val="0"/>
      </c:catAx>
      <c:valAx>
        <c:axId val="-2122556552"/>
        <c:scaling>
          <c:orientation val="minMax"/>
        </c:scaling>
        <c:delete val="0"/>
        <c:axPos val="l"/>
        <c:majorGridlines/>
        <c:title>
          <c:tx>
            <c:rich>
              <a:bodyPr rot="-5400000" vert="horz"/>
              <a:lstStyle/>
              <a:p>
                <a:pPr>
                  <a:defRPr/>
                </a:pPr>
                <a:r>
                  <a:rPr lang="en-US" dirty="0" smtClean="0"/>
                  <a:t>k$</a:t>
                </a:r>
                <a:endParaRPr lang="en-US" dirty="0"/>
              </a:p>
            </c:rich>
          </c:tx>
          <c:layout/>
          <c:overlay val="0"/>
        </c:title>
        <c:numFmt formatCode="#,##0" sourceLinked="1"/>
        <c:majorTickMark val="out"/>
        <c:minorTickMark val="none"/>
        <c:tickLblPos val="nextTo"/>
        <c:crossAx val="-212256202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'MPW Stats'!$H$38</c:f>
              <c:strCache>
                <c:ptCount val="1"/>
                <c:pt idx="0">
                  <c:v>Cost/kgates (k$)</c:v>
                </c:pt>
              </c:strCache>
            </c:strRef>
          </c:tx>
          <c:spPr>
            <a:solidFill>
              <a:srgbClr val="8064A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'MPW Stats'!$I$37:$M$37</c:f>
              <c:strCache>
                <c:ptCount val="5"/>
                <c:pt idx="0">
                  <c:v>90nm</c:v>
                </c:pt>
                <c:pt idx="1">
                  <c:v>65nm</c:v>
                </c:pt>
                <c:pt idx="2">
                  <c:v>40nm</c:v>
                </c:pt>
                <c:pt idx="3">
                  <c:v>28nm</c:v>
                </c:pt>
                <c:pt idx="4">
                  <c:v>14nm</c:v>
                </c:pt>
              </c:strCache>
            </c:strRef>
          </c:cat>
          <c:val>
            <c:numRef>
              <c:f>'MPW Stats'!$I$38:$M$38</c:f>
              <c:numCache>
                <c:formatCode>0.00</c:formatCode>
                <c:ptCount val="5"/>
                <c:pt idx="0">
                  <c:v>2.439562879123319</c:v>
                </c:pt>
                <c:pt idx="1">
                  <c:v>2.066864104736061</c:v>
                </c:pt>
                <c:pt idx="2">
                  <c:v>1.824418010654601</c:v>
                </c:pt>
                <c:pt idx="3">
                  <c:v>1.722949011342321</c:v>
                </c:pt>
                <c:pt idx="4">
                  <c:v>1.666906701231644</c:v>
                </c:pt>
              </c:numCache>
            </c:numRef>
          </c:val>
        </c:ser>
        <c:dLbls>
          <c:showLegendKey val="0"/>
          <c:showVal val="0"/>
          <c:showCatName val="0"/>
          <c:showSerName val="0"/>
          <c:showPercent val="0"/>
          <c:showBubbleSize val="0"/>
        </c:dLbls>
        <c:gapWidth val="150"/>
        <c:axId val="-2122529144"/>
        <c:axId val="-2122523384"/>
      </c:barChart>
      <c:catAx>
        <c:axId val="-2122529144"/>
        <c:scaling>
          <c:orientation val="minMax"/>
        </c:scaling>
        <c:delete val="0"/>
        <c:axPos val="b"/>
        <c:title>
          <c:tx>
            <c:rich>
              <a:bodyPr/>
              <a:lstStyle/>
              <a:p>
                <a:pPr>
                  <a:defRPr/>
                </a:pPr>
                <a:r>
                  <a:rPr lang="en-US"/>
                  <a:t>CMOS</a:t>
                </a:r>
                <a:r>
                  <a:rPr lang="en-US" baseline="0"/>
                  <a:t> Process Node</a:t>
                </a:r>
                <a:endParaRPr lang="en-US"/>
              </a:p>
            </c:rich>
          </c:tx>
          <c:layout/>
          <c:overlay val="0"/>
        </c:title>
        <c:numFmt formatCode="General" sourceLinked="0"/>
        <c:majorTickMark val="out"/>
        <c:minorTickMark val="none"/>
        <c:tickLblPos val="nextTo"/>
        <c:crossAx val="-2122523384"/>
        <c:crosses val="autoZero"/>
        <c:auto val="1"/>
        <c:lblAlgn val="ctr"/>
        <c:lblOffset val="100"/>
        <c:noMultiLvlLbl val="0"/>
      </c:catAx>
      <c:valAx>
        <c:axId val="-2122523384"/>
        <c:scaling>
          <c:orientation val="minMax"/>
        </c:scaling>
        <c:delete val="0"/>
        <c:axPos val="l"/>
        <c:majorGridlines/>
        <c:title>
          <c:tx>
            <c:rich>
              <a:bodyPr rot="-5400000" vert="horz"/>
              <a:lstStyle/>
              <a:p>
                <a:pPr>
                  <a:defRPr/>
                </a:pPr>
                <a:r>
                  <a:rPr lang="en-US" dirty="0" smtClean="0"/>
                  <a:t>Fab NRE </a:t>
                </a:r>
                <a:r>
                  <a:rPr lang="en-US" dirty="0"/>
                  <a:t>$/kgate</a:t>
                </a:r>
              </a:p>
            </c:rich>
          </c:tx>
          <c:layout/>
          <c:overlay val="0"/>
        </c:title>
        <c:numFmt formatCode="0.00" sourceLinked="1"/>
        <c:majorTickMark val="out"/>
        <c:minorTickMark val="none"/>
        <c:tickLblPos val="nextTo"/>
        <c:crossAx val="-2122529144"/>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tx2">
                <a:lumMod val="60000"/>
                <a:lumOff val="40000"/>
              </a:schemeClr>
            </a:solidFill>
          </c:spPr>
          <c:invertIfNegative val="0"/>
          <c:cat>
            <c:strRef>
              <c:f>'Gate Density'!$B$6:$B$10</c:f>
              <c:strCache>
                <c:ptCount val="5"/>
                <c:pt idx="0">
                  <c:v>90nm</c:v>
                </c:pt>
                <c:pt idx="1">
                  <c:v>65nm</c:v>
                </c:pt>
                <c:pt idx="2">
                  <c:v>40nm</c:v>
                </c:pt>
                <c:pt idx="3">
                  <c:v>28nm</c:v>
                </c:pt>
                <c:pt idx="4">
                  <c:v>14nm</c:v>
                </c:pt>
              </c:strCache>
            </c:strRef>
          </c:cat>
          <c:val>
            <c:numRef>
              <c:f>'Gate Density'!$C$6:$C$10</c:f>
              <c:numCache>
                <c:formatCode>General</c:formatCode>
                <c:ptCount val="5"/>
                <c:pt idx="0">
                  <c:v>637.0</c:v>
                </c:pt>
                <c:pt idx="1">
                  <c:v>1109.0</c:v>
                </c:pt>
                <c:pt idx="2">
                  <c:v>2130.0</c:v>
                </c:pt>
                <c:pt idx="3">
                  <c:v>3946.0</c:v>
                </c:pt>
                <c:pt idx="4">
                  <c:v>6992.0</c:v>
                </c:pt>
              </c:numCache>
            </c:numRef>
          </c:val>
        </c:ser>
        <c:dLbls>
          <c:showLegendKey val="0"/>
          <c:showVal val="0"/>
          <c:showCatName val="0"/>
          <c:showSerName val="0"/>
          <c:showPercent val="0"/>
          <c:showBubbleSize val="0"/>
        </c:dLbls>
        <c:gapWidth val="150"/>
        <c:axId val="-2122500296"/>
        <c:axId val="-2122494728"/>
      </c:barChart>
      <c:catAx>
        <c:axId val="-2122500296"/>
        <c:scaling>
          <c:orientation val="minMax"/>
        </c:scaling>
        <c:delete val="0"/>
        <c:axPos val="b"/>
        <c:title>
          <c:tx>
            <c:rich>
              <a:bodyPr/>
              <a:lstStyle/>
              <a:p>
                <a:pPr>
                  <a:defRPr/>
                </a:pPr>
                <a:r>
                  <a:rPr lang="en-US"/>
                  <a:t>CMOS</a:t>
                </a:r>
                <a:r>
                  <a:rPr lang="en-US" baseline="0"/>
                  <a:t> Process </a:t>
                </a:r>
                <a:r>
                  <a:rPr lang="en-US"/>
                  <a:t>Node</a:t>
                </a:r>
              </a:p>
            </c:rich>
          </c:tx>
          <c:layout/>
          <c:overlay val="0"/>
        </c:title>
        <c:numFmt formatCode="General" sourceLinked="0"/>
        <c:majorTickMark val="out"/>
        <c:minorTickMark val="none"/>
        <c:tickLblPos val="nextTo"/>
        <c:crossAx val="-2122494728"/>
        <c:crosses val="autoZero"/>
        <c:auto val="1"/>
        <c:lblAlgn val="ctr"/>
        <c:lblOffset val="100"/>
        <c:noMultiLvlLbl val="0"/>
      </c:catAx>
      <c:valAx>
        <c:axId val="-2122494728"/>
        <c:scaling>
          <c:orientation val="minMax"/>
        </c:scaling>
        <c:delete val="0"/>
        <c:axPos val="l"/>
        <c:majorGridlines/>
        <c:title>
          <c:tx>
            <c:rich>
              <a:bodyPr rot="-5400000" vert="horz"/>
              <a:lstStyle/>
              <a:p>
                <a:pPr>
                  <a:defRPr/>
                </a:pPr>
                <a:r>
                  <a:rPr lang="en-US"/>
                  <a:t>kGates/mm2</a:t>
                </a:r>
              </a:p>
            </c:rich>
          </c:tx>
          <c:layout/>
          <c:overlay val="0"/>
        </c:title>
        <c:numFmt formatCode="General" sourceLinked="1"/>
        <c:majorTickMark val="out"/>
        <c:minorTickMark val="none"/>
        <c:tickLblPos val="nextTo"/>
        <c:crossAx val="-2122500296"/>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8980A6-2FFC-4AB9-AFB1-393DFF819024}" type="doc">
      <dgm:prSet loTypeId="urn:microsoft.com/office/officeart/2005/8/layout/hChevron3" loCatId="process" qsTypeId="urn:microsoft.com/office/officeart/2005/8/quickstyle/simple5" qsCatId="simple" csTypeId="urn:microsoft.com/office/officeart/2005/8/colors/accent1_2" csCatId="accent1" phldr="1"/>
      <dgm:spPr/>
    </dgm:pt>
    <dgm:pt modelId="{B80DA087-B516-4239-B964-8295A9709470}">
      <dgm:prSet phldrT="[Text]"/>
      <dgm:spPr/>
      <dgm:t>
        <a:bodyPr/>
        <a:lstStyle/>
        <a:p>
          <a:r>
            <a:rPr lang="en-US" dirty="0" smtClean="0"/>
            <a:t>3Q15</a:t>
          </a:r>
          <a:endParaRPr lang="en-US" dirty="0"/>
        </a:p>
      </dgm:t>
    </dgm:pt>
    <dgm:pt modelId="{8BEF7A5D-5E9C-4158-B110-4EDB5562241D}" type="parTrans" cxnId="{1728DDB9-0B1F-4F69-B17D-8E25FAD18DB6}">
      <dgm:prSet/>
      <dgm:spPr/>
      <dgm:t>
        <a:bodyPr/>
        <a:lstStyle/>
        <a:p>
          <a:endParaRPr lang="en-US"/>
        </a:p>
      </dgm:t>
    </dgm:pt>
    <dgm:pt modelId="{58529899-1858-4040-8981-9F1B77414987}" type="sibTrans" cxnId="{1728DDB9-0B1F-4F69-B17D-8E25FAD18DB6}">
      <dgm:prSet/>
      <dgm:spPr/>
      <dgm:t>
        <a:bodyPr/>
        <a:lstStyle/>
        <a:p>
          <a:endParaRPr lang="en-US"/>
        </a:p>
      </dgm:t>
    </dgm:pt>
    <dgm:pt modelId="{2D7AACB3-7664-407F-9E74-831AC4D334BC}">
      <dgm:prSet phldrT="[Text]"/>
      <dgm:spPr/>
      <dgm:t>
        <a:bodyPr/>
        <a:lstStyle/>
        <a:p>
          <a:r>
            <a:rPr lang="en-US" dirty="0" smtClean="0"/>
            <a:t>1Q16</a:t>
          </a:r>
          <a:endParaRPr lang="en-US" dirty="0"/>
        </a:p>
      </dgm:t>
    </dgm:pt>
    <dgm:pt modelId="{4175C729-4D64-4610-8045-800E2DE8EFF3}" type="parTrans" cxnId="{9A207517-BC1E-4DD5-8832-995AD2E0F2F3}">
      <dgm:prSet/>
      <dgm:spPr/>
      <dgm:t>
        <a:bodyPr/>
        <a:lstStyle/>
        <a:p>
          <a:endParaRPr lang="en-US"/>
        </a:p>
      </dgm:t>
    </dgm:pt>
    <dgm:pt modelId="{C7790BF6-16DB-4452-AB6E-CF3686A23216}" type="sibTrans" cxnId="{9A207517-BC1E-4DD5-8832-995AD2E0F2F3}">
      <dgm:prSet/>
      <dgm:spPr/>
      <dgm:t>
        <a:bodyPr/>
        <a:lstStyle/>
        <a:p>
          <a:endParaRPr lang="en-US"/>
        </a:p>
      </dgm:t>
    </dgm:pt>
    <dgm:pt modelId="{F2BAF184-7528-40C3-8C94-6D12D16A47B0}">
      <dgm:prSet phldrT="[Text]"/>
      <dgm:spPr/>
      <dgm:t>
        <a:bodyPr/>
        <a:lstStyle/>
        <a:p>
          <a:r>
            <a:rPr lang="en-US" dirty="0" smtClean="0"/>
            <a:t>2Q17</a:t>
          </a:r>
          <a:endParaRPr lang="en-US" dirty="0"/>
        </a:p>
      </dgm:t>
    </dgm:pt>
    <dgm:pt modelId="{D64BE459-C44E-4952-810F-4AC7996AB01F}" type="parTrans" cxnId="{AAFB5D66-564B-4DF4-85A2-CE5B125AF8A0}">
      <dgm:prSet/>
      <dgm:spPr/>
      <dgm:t>
        <a:bodyPr/>
        <a:lstStyle/>
        <a:p>
          <a:endParaRPr lang="en-US"/>
        </a:p>
      </dgm:t>
    </dgm:pt>
    <dgm:pt modelId="{ECF0E25A-3FAA-4A4B-AA67-115CABAAEBFB}" type="sibTrans" cxnId="{AAFB5D66-564B-4DF4-85A2-CE5B125AF8A0}">
      <dgm:prSet/>
      <dgm:spPr/>
      <dgm:t>
        <a:bodyPr/>
        <a:lstStyle/>
        <a:p>
          <a:endParaRPr lang="en-US"/>
        </a:p>
      </dgm:t>
    </dgm:pt>
    <dgm:pt modelId="{E5434E42-830D-4FB3-AD59-A6F3C743A3B1}">
      <dgm:prSet phldrT="[Text]"/>
      <dgm:spPr/>
      <dgm:t>
        <a:bodyPr/>
        <a:lstStyle/>
        <a:p>
          <a:r>
            <a:rPr lang="en-US" dirty="0" smtClean="0"/>
            <a:t>3Q17</a:t>
          </a:r>
          <a:endParaRPr lang="en-US" dirty="0"/>
        </a:p>
      </dgm:t>
    </dgm:pt>
    <dgm:pt modelId="{FEBFC1BB-8356-4B37-B83E-5FE723C12530}" type="parTrans" cxnId="{622ADE29-3884-4DD6-B733-A578C442CA86}">
      <dgm:prSet/>
      <dgm:spPr/>
      <dgm:t>
        <a:bodyPr/>
        <a:lstStyle/>
        <a:p>
          <a:endParaRPr lang="en-US"/>
        </a:p>
      </dgm:t>
    </dgm:pt>
    <dgm:pt modelId="{58E4B92C-0834-4E61-9824-71BA2350138C}" type="sibTrans" cxnId="{622ADE29-3884-4DD6-B733-A578C442CA86}">
      <dgm:prSet/>
      <dgm:spPr/>
      <dgm:t>
        <a:bodyPr/>
        <a:lstStyle/>
        <a:p>
          <a:endParaRPr lang="en-US"/>
        </a:p>
      </dgm:t>
    </dgm:pt>
    <dgm:pt modelId="{EDD02530-5F9A-443B-AD5A-600DDAA5F401}">
      <dgm:prSet phldrT="[Text]"/>
      <dgm:spPr/>
      <dgm:t>
        <a:bodyPr/>
        <a:lstStyle/>
        <a:p>
          <a:r>
            <a:rPr lang="en-US" dirty="0" smtClean="0"/>
            <a:t>4Q17</a:t>
          </a:r>
          <a:endParaRPr lang="en-US" dirty="0"/>
        </a:p>
      </dgm:t>
    </dgm:pt>
    <dgm:pt modelId="{E344F82F-DA0C-4C8B-96DD-D995D2B51DC7}" type="parTrans" cxnId="{C35682D7-D68F-4357-91A3-A2554BD603EA}">
      <dgm:prSet/>
      <dgm:spPr/>
      <dgm:t>
        <a:bodyPr/>
        <a:lstStyle/>
        <a:p>
          <a:endParaRPr lang="en-US"/>
        </a:p>
      </dgm:t>
    </dgm:pt>
    <dgm:pt modelId="{4C857E95-45CF-4568-AE7B-9AA7CA57A7B0}" type="sibTrans" cxnId="{C35682D7-D68F-4357-91A3-A2554BD603EA}">
      <dgm:prSet/>
      <dgm:spPr/>
      <dgm:t>
        <a:bodyPr/>
        <a:lstStyle/>
        <a:p>
          <a:endParaRPr lang="en-US"/>
        </a:p>
      </dgm:t>
    </dgm:pt>
    <dgm:pt modelId="{6B91A9AF-E51C-48DC-9543-4FA477861A4E}">
      <dgm:prSet phldrT="[Text]"/>
      <dgm:spPr/>
      <dgm:t>
        <a:bodyPr/>
        <a:lstStyle/>
        <a:p>
          <a:r>
            <a:rPr lang="en-US" dirty="0" smtClean="0"/>
            <a:t>1Q18</a:t>
          </a:r>
          <a:endParaRPr lang="en-US" dirty="0"/>
        </a:p>
      </dgm:t>
    </dgm:pt>
    <dgm:pt modelId="{BD35589B-D4D4-47CB-82FC-24D7EA8421B1}" type="parTrans" cxnId="{07853576-BDB7-4F1B-93C1-522F73413631}">
      <dgm:prSet/>
      <dgm:spPr/>
      <dgm:t>
        <a:bodyPr/>
        <a:lstStyle/>
        <a:p>
          <a:endParaRPr lang="en-US"/>
        </a:p>
      </dgm:t>
    </dgm:pt>
    <dgm:pt modelId="{0105D319-8990-4E07-8D19-85E0DC0515AB}" type="sibTrans" cxnId="{07853576-BDB7-4F1B-93C1-522F73413631}">
      <dgm:prSet/>
      <dgm:spPr/>
      <dgm:t>
        <a:bodyPr/>
        <a:lstStyle/>
        <a:p>
          <a:endParaRPr lang="en-US"/>
        </a:p>
      </dgm:t>
    </dgm:pt>
    <dgm:pt modelId="{44221DBE-D242-4824-9564-E9E0FEF7DBA2}">
      <dgm:prSet phldrT="[Text]"/>
      <dgm:spPr/>
      <dgm:t>
        <a:bodyPr/>
        <a:lstStyle/>
        <a:p>
          <a:r>
            <a:rPr lang="en-US" dirty="0" smtClean="0"/>
            <a:t>2Q18</a:t>
          </a:r>
          <a:endParaRPr lang="en-US" dirty="0"/>
        </a:p>
      </dgm:t>
    </dgm:pt>
    <dgm:pt modelId="{4212578E-B0C5-42BD-B5C7-8D4C48D746FA}" type="parTrans" cxnId="{EA72F9CA-E0A5-41B1-B884-5E60D2C7728E}">
      <dgm:prSet/>
      <dgm:spPr/>
      <dgm:t>
        <a:bodyPr/>
        <a:lstStyle/>
        <a:p>
          <a:endParaRPr lang="en-US"/>
        </a:p>
      </dgm:t>
    </dgm:pt>
    <dgm:pt modelId="{85230E09-052F-4DE2-859B-EE14339C0642}" type="sibTrans" cxnId="{EA72F9CA-E0A5-41B1-B884-5E60D2C7728E}">
      <dgm:prSet/>
      <dgm:spPr/>
      <dgm:t>
        <a:bodyPr/>
        <a:lstStyle/>
        <a:p>
          <a:endParaRPr lang="en-US"/>
        </a:p>
      </dgm:t>
    </dgm:pt>
    <dgm:pt modelId="{95FA3AB9-461E-4865-A5C1-6FBD677585C7}">
      <dgm:prSet phldrT="[Text]"/>
      <dgm:spPr/>
      <dgm:t>
        <a:bodyPr/>
        <a:lstStyle/>
        <a:p>
          <a:r>
            <a:rPr lang="en-US" dirty="0" smtClean="0"/>
            <a:t>3Q18</a:t>
          </a:r>
          <a:endParaRPr lang="en-US" dirty="0"/>
        </a:p>
      </dgm:t>
    </dgm:pt>
    <dgm:pt modelId="{EED01409-B259-4595-9D74-BEBC619CFB08}" type="parTrans" cxnId="{FD283F82-2B58-4CA2-88F5-A9D770ECD1DB}">
      <dgm:prSet/>
      <dgm:spPr/>
      <dgm:t>
        <a:bodyPr/>
        <a:lstStyle/>
        <a:p>
          <a:endParaRPr lang="en-US"/>
        </a:p>
      </dgm:t>
    </dgm:pt>
    <dgm:pt modelId="{61BDC36B-169A-4BB3-B898-A954E0BDD370}" type="sibTrans" cxnId="{FD283F82-2B58-4CA2-88F5-A9D770ECD1DB}">
      <dgm:prSet/>
      <dgm:spPr/>
      <dgm:t>
        <a:bodyPr/>
        <a:lstStyle/>
        <a:p>
          <a:endParaRPr lang="en-US"/>
        </a:p>
      </dgm:t>
    </dgm:pt>
    <dgm:pt modelId="{E41E2146-39B7-479B-BAE4-7BA0E31BA2C8}">
      <dgm:prSet phldrT="[Text]"/>
      <dgm:spPr/>
      <dgm:t>
        <a:bodyPr/>
        <a:lstStyle/>
        <a:p>
          <a:r>
            <a:rPr lang="en-US" dirty="0" smtClean="0"/>
            <a:t>4Q18</a:t>
          </a:r>
          <a:endParaRPr lang="en-US" dirty="0"/>
        </a:p>
      </dgm:t>
    </dgm:pt>
    <dgm:pt modelId="{F7F8AC90-C244-4CF0-8935-AAFB7E937462}" type="parTrans" cxnId="{8BF706B9-6114-42F1-A6CB-D9F27D5B9EAE}">
      <dgm:prSet/>
      <dgm:spPr/>
      <dgm:t>
        <a:bodyPr/>
        <a:lstStyle/>
        <a:p>
          <a:endParaRPr lang="en-US"/>
        </a:p>
      </dgm:t>
    </dgm:pt>
    <dgm:pt modelId="{DEDAF177-F306-4057-9843-E8CB36CD0BBA}" type="sibTrans" cxnId="{8BF706B9-6114-42F1-A6CB-D9F27D5B9EAE}">
      <dgm:prSet/>
      <dgm:spPr/>
      <dgm:t>
        <a:bodyPr/>
        <a:lstStyle/>
        <a:p>
          <a:endParaRPr lang="en-US"/>
        </a:p>
      </dgm:t>
    </dgm:pt>
    <dgm:pt modelId="{41F7F604-DB82-4F32-97B3-2F67C4B2ACE3}">
      <dgm:prSet phldrT="[Text]"/>
      <dgm:spPr/>
      <dgm:t>
        <a:bodyPr/>
        <a:lstStyle/>
        <a:p>
          <a:r>
            <a:rPr lang="en-US" dirty="0" smtClean="0"/>
            <a:t>1Q19</a:t>
          </a:r>
          <a:endParaRPr lang="en-US" dirty="0"/>
        </a:p>
      </dgm:t>
    </dgm:pt>
    <dgm:pt modelId="{AC4406C4-6A1B-4D0F-9363-B6B18B0FB667}" type="parTrans" cxnId="{618F4E77-BF50-408A-BA3C-448AD6BE94B2}">
      <dgm:prSet/>
      <dgm:spPr/>
      <dgm:t>
        <a:bodyPr/>
        <a:lstStyle/>
        <a:p>
          <a:endParaRPr lang="en-US"/>
        </a:p>
      </dgm:t>
    </dgm:pt>
    <dgm:pt modelId="{53009B8D-A867-45DB-8084-437730EE00DE}" type="sibTrans" cxnId="{618F4E77-BF50-408A-BA3C-448AD6BE94B2}">
      <dgm:prSet/>
      <dgm:spPr/>
      <dgm:t>
        <a:bodyPr/>
        <a:lstStyle/>
        <a:p>
          <a:endParaRPr lang="en-US"/>
        </a:p>
      </dgm:t>
    </dgm:pt>
    <dgm:pt modelId="{41751DA3-DA6A-4B9F-97DE-ED331F81FEEA}">
      <dgm:prSet phldrT="[Text]"/>
      <dgm:spPr/>
      <dgm:t>
        <a:bodyPr/>
        <a:lstStyle/>
        <a:p>
          <a:r>
            <a:rPr lang="en-US" dirty="0" smtClean="0"/>
            <a:t>2Q19</a:t>
          </a:r>
          <a:endParaRPr lang="en-US" dirty="0"/>
        </a:p>
      </dgm:t>
    </dgm:pt>
    <dgm:pt modelId="{1FB8BD0B-1165-414F-8589-54BE4E7B7212}" type="parTrans" cxnId="{47B630A0-2410-4FAA-97E4-CEB1F2EAE352}">
      <dgm:prSet/>
      <dgm:spPr/>
      <dgm:t>
        <a:bodyPr/>
        <a:lstStyle/>
        <a:p>
          <a:endParaRPr lang="en-US"/>
        </a:p>
      </dgm:t>
    </dgm:pt>
    <dgm:pt modelId="{D03E8EC1-8E1A-4589-91ED-530C79979296}" type="sibTrans" cxnId="{47B630A0-2410-4FAA-97E4-CEB1F2EAE352}">
      <dgm:prSet/>
      <dgm:spPr/>
      <dgm:t>
        <a:bodyPr/>
        <a:lstStyle/>
        <a:p>
          <a:endParaRPr lang="en-US"/>
        </a:p>
      </dgm:t>
    </dgm:pt>
    <dgm:pt modelId="{576E5E33-1E48-4636-9B32-4BEC123C5588}">
      <dgm:prSet phldrT="[Text]"/>
      <dgm:spPr/>
      <dgm:t>
        <a:bodyPr/>
        <a:lstStyle/>
        <a:p>
          <a:r>
            <a:rPr lang="en-US" dirty="0" smtClean="0"/>
            <a:t>3Q19</a:t>
          </a:r>
          <a:endParaRPr lang="en-US" dirty="0"/>
        </a:p>
      </dgm:t>
    </dgm:pt>
    <dgm:pt modelId="{FB8BAC27-929F-4079-94EC-919B5AC85D4D}" type="parTrans" cxnId="{340A04DC-0FD1-4170-B451-F2F8404249D1}">
      <dgm:prSet/>
      <dgm:spPr/>
      <dgm:t>
        <a:bodyPr/>
        <a:lstStyle/>
        <a:p>
          <a:endParaRPr lang="en-US"/>
        </a:p>
      </dgm:t>
    </dgm:pt>
    <dgm:pt modelId="{F20836D8-243E-4B65-B633-4CF8120EA6AF}" type="sibTrans" cxnId="{340A04DC-0FD1-4170-B451-F2F8404249D1}">
      <dgm:prSet/>
      <dgm:spPr/>
      <dgm:t>
        <a:bodyPr/>
        <a:lstStyle/>
        <a:p>
          <a:endParaRPr lang="en-US"/>
        </a:p>
      </dgm:t>
    </dgm:pt>
    <dgm:pt modelId="{1352400F-8442-4379-BA1E-305C8D0E1C24}">
      <dgm:prSet phldrT="[Text]"/>
      <dgm:spPr/>
      <dgm:t>
        <a:bodyPr/>
        <a:lstStyle/>
        <a:p>
          <a:r>
            <a:rPr lang="en-US" dirty="0" smtClean="0"/>
            <a:t>4Q19</a:t>
          </a:r>
          <a:endParaRPr lang="en-US" dirty="0"/>
        </a:p>
      </dgm:t>
    </dgm:pt>
    <dgm:pt modelId="{D31E7068-72B2-4829-A223-B15AD71EC5D3}" type="parTrans" cxnId="{1F650C34-AEAF-4981-8DAE-D9500C7A6297}">
      <dgm:prSet/>
      <dgm:spPr/>
      <dgm:t>
        <a:bodyPr/>
        <a:lstStyle/>
        <a:p>
          <a:endParaRPr lang="en-US"/>
        </a:p>
      </dgm:t>
    </dgm:pt>
    <dgm:pt modelId="{96A5B73D-20C8-4D88-942A-65836A1BCBE7}" type="sibTrans" cxnId="{1F650C34-AEAF-4981-8DAE-D9500C7A6297}">
      <dgm:prSet/>
      <dgm:spPr/>
      <dgm:t>
        <a:bodyPr/>
        <a:lstStyle/>
        <a:p>
          <a:endParaRPr lang="en-US"/>
        </a:p>
      </dgm:t>
    </dgm:pt>
    <dgm:pt modelId="{43C93901-CC96-452F-B899-9AE0ADA8CC78}">
      <dgm:prSet phldrT="[Text]"/>
      <dgm:spPr/>
      <dgm:t>
        <a:bodyPr/>
        <a:lstStyle/>
        <a:p>
          <a:r>
            <a:rPr lang="en-US" dirty="0" smtClean="0"/>
            <a:t>4Q15</a:t>
          </a:r>
          <a:endParaRPr lang="en-US" dirty="0"/>
        </a:p>
      </dgm:t>
    </dgm:pt>
    <dgm:pt modelId="{C65D68DC-F9CF-456C-B7C9-3AC7566846C3}" type="sibTrans" cxnId="{123945BC-3E7C-4C8F-9EE1-1C605C1BFCD5}">
      <dgm:prSet/>
      <dgm:spPr/>
      <dgm:t>
        <a:bodyPr/>
        <a:lstStyle/>
        <a:p>
          <a:endParaRPr lang="en-US"/>
        </a:p>
      </dgm:t>
    </dgm:pt>
    <dgm:pt modelId="{01F0C5AC-BA42-40FA-A338-7C1BE4D5C4A3}" type="parTrans" cxnId="{123945BC-3E7C-4C8F-9EE1-1C605C1BFCD5}">
      <dgm:prSet/>
      <dgm:spPr/>
      <dgm:t>
        <a:bodyPr/>
        <a:lstStyle/>
        <a:p>
          <a:endParaRPr lang="en-US"/>
        </a:p>
      </dgm:t>
    </dgm:pt>
    <dgm:pt modelId="{C83C2FEB-0D70-44CE-A8FB-A9658494C523}">
      <dgm:prSet phldrT="[Text]"/>
      <dgm:spPr/>
      <dgm:t>
        <a:bodyPr/>
        <a:lstStyle/>
        <a:p>
          <a:r>
            <a:rPr lang="en-US" dirty="0" smtClean="0"/>
            <a:t>3Q16</a:t>
          </a:r>
          <a:endParaRPr lang="en-US" dirty="0"/>
        </a:p>
      </dgm:t>
    </dgm:pt>
    <dgm:pt modelId="{0DF45470-A4CF-4F88-AE16-4069002C58C7}" type="sibTrans" cxnId="{6A3E6063-3D0E-45A2-AF2D-F81D60A6EF8D}">
      <dgm:prSet/>
      <dgm:spPr/>
      <dgm:t>
        <a:bodyPr/>
        <a:lstStyle/>
        <a:p>
          <a:endParaRPr lang="en-US"/>
        </a:p>
      </dgm:t>
    </dgm:pt>
    <dgm:pt modelId="{EDCFECDE-9679-4975-9F4A-659175C17EC9}" type="parTrans" cxnId="{6A3E6063-3D0E-45A2-AF2D-F81D60A6EF8D}">
      <dgm:prSet/>
      <dgm:spPr/>
      <dgm:t>
        <a:bodyPr/>
        <a:lstStyle/>
        <a:p>
          <a:endParaRPr lang="en-US"/>
        </a:p>
      </dgm:t>
    </dgm:pt>
    <dgm:pt modelId="{A15B9A20-B966-4DD6-9C62-A4F7DEEDD7FD}">
      <dgm:prSet phldrT="[Text]"/>
      <dgm:spPr/>
      <dgm:t>
        <a:bodyPr/>
        <a:lstStyle/>
        <a:p>
          <a:r>
            <a:rPr lang="en-US" dirty="0" smtClean="0"/>
            <a:t>2Q16</a:t>
          </a:r>
          <a:endParaRPr lang="en-US" dirty="0"/>
        </a:p>
      </dgm:t>
    </dgm:pt>
    <dgm:pt modelId="{29038DB0-0544-447B-9B8C-83359FD38427}" type="sibTrans" cxnId="{6FA39DF2-C875-42BF-A136-4A357968895B}">
      <dgm:prSet/>
      <dgm:spPr/>
      <dgm:t>
        <a:bodyPr/>
        <a:lstStyle/>
        <a:p>
          <a:endParaRPr lang="en-US"/>
        </a:p>
      </dgm:t>
    </dgm:pt>
    <dgm:pt modelId="{4161A38A-3F58-4CAD-816B-07AF35AF78D6}" type="parTrans" cxnId="{6FA39DF2-C875-42BF-A136-4A357968895B}">
      <dgm:prSet/>
      <dgm:spPr/>
      <dgm:t>
        <a:bodyPr/>
        <a:lstStyle/>
        <a:p>
          <a:endParaRPr lang="en-US"/>
        </a:p>
      </dgm:t>
    </dgm:pt>
    <dgm:pt modelId="{9054007E-AC40-4AAC-AC5E-6D4CCEE31D83}">
      <dgm:prSet phldrT="[Text]"/>
      <dgm:spPr/>
      <dgm:t>
        <a:bodyPr/>
        <a:lstStyle/>
        <a:p>
          <a:r>
            <a:rPr lang="en-US" dirty="0" smtClean="0"/>
            <a:t>1Q17</a:t>
          </a:r>
          <a:endParaRPr lang="en-US" dirty="0"/>
        </a:p>
      </dgm:t>
    </dgm:pt>
    <dgm:pt modelId="{76CCDA02-D69C-4BB2-B0B0-F3AB3CDE580C}" type="sibTrans" cxnId="{45455A69-E49A-468A-8DEE-596B9684180E}">
      <dgm:prSet/>
      <dgm:spPr/>
      <dgm:t>
        <a:bodyPr/>
        <a:lstStyle/>
        <a:p>
          <a:endParaRPr lang="en-US"/>
        </a:p>
      </dgm:t>
    </dgm:pt>
    <dgm:pt modelId="{F5981E05-F2BC-427A-B842-F7079112F42C}" type="parTrans" cxnId="{45455A69-E49A-468A-8DEE-596B9684180E}">
      <dgm:prSet/>
      <dgm:spPr/>
      <dgm:t>
        <a:bodyPr/>
        <a:lstStyle/>
        <a:p>
          <a:endParaRPr lang="en-US"/>
        </a:p>
      </dgm:t>
    </dgm:pt>
    <dgm:pt modelId="{50E761E8-9A39-4A9C-9591-EF5F473E1252}">
      <dgm:prSet phldrT="[Text]"/>
      <dgm:spPr/>
      <dgm:t>
        <a:bodyPr/>
        <a:lstStyle/>
        <a:p>
          <a:r>
            <a:rPr lang="en-US" dirty="0" smtClean="0"/>
            <a:t>4Q16</a:t>
          </a:r>
          <a:endParaRPr lang="en-US" dirty="0"/>
        </a:p>
      </dgm:t>
    </dgm:pt>
    <dgm:pt modelId="{DF66A124-F251-4FE2-9F83-3AE613383312}" type="sibTrans" cxnId="{F917A9C0-4639-4767-A04B-E9AA266C5322}">
      <dgm:prSet/>
      <dgm:spPr/>
      <dgm:t>
        <a:bodyPr/>
        <a:lstStyle/>
        <a:p>
          <a:endParaRPr lang="en-US"/>
        </a:p>
      </dgm:t>
    </dgm:pt>
    <dgm:pt modelId="{943BC0FF-59C8-4457-9A21-545EC5D9D535}" type="parTrans" cxnId="{F917A9C0-4639-4767-A04B-E9AA266C5322}">
      <dgm:prSet/>
      <dgm:spPr/>
      <dgm:t>
        <a:bodyPr/>
        <a:lstStyle/>
        <a:p>
          <a:endParaRPr lang="en-US"/>
        </a:p>
      </dgm:t>
    </dgm:pt>
    <dgm:pt modelId="{D3E33E48-1DBE-4A30-AA6C-C054F237C3A5}" type="pres">
      <dgm:prSet presAssocID="{A48980A6-2FFC-4AB9-AFB1-393DFF819024}" presName="Name0" presStyleCnt="0">
        <dgm:presLayoutVars>
          <dgm:dir/>
          <dgm:resizeHandles val="exact"/>
        </dgm:presLayoutVars>
      </dgm:prSet>
      <dgm:spPr/>
    </dgm:pt>
    <dgm:pt modelId="{1F2E808C-F5AB-4965-BC35-3EAE8F0DF0F3}" type="pres">
      <dgm:prSet presAssocID="{B80DA087-B516-4239-B964-8295A9709470}" presName="parTxOnly" presStyleLbl="node1" presStyleIdx="0" presStyleCnt="18">
        <dgm:presLayoutVars>
          <dgm:bulletEnabled val="1"/>
        </dgm:presLayoutVars>
      </dgm:prSet>
      <dgm:spPr/>
      <dgm:t>
        <a:bodyPr/>
        <a:lstStyle/>
        <a:p>
          <a:endParaRPr lang="en-US"/>
        </a:p>
      </dgm:t>
    </dgm:pt>
    <dgm:pt modelId="{62029DEA-1682-48EC-810A-2DDA261B0923}" type="pres">
      <dgm:prSet presAssocID="{58529899-1858-4040-8981-9F1B77414987}" presName="parSpace" presStyleCnt="0"/>
      <dgm:spPr/>
    </dgm:pt>
    <dgm:pt modelId="{72B73400-8DBC-408E-93D7-36839BE5B117}" type="pres">
      <dgm:prSet presAssocID="{43C93901-CC96-452F-B899-9AE0ADA8CC78}" presName="parTxOnly" presStyleLbl="node1" presStyleIdx="1" presStyleCnt="18">
        <dgm:presLayoutVars>
          <dgm:bulletEnabled val="1"/>
        </dgm:presLayoutVars>
      </dgm:prSet>
      <dgm:spPr/>
      <dgm:t>
        <a:bodyPr/>
        <a:lstStyle/>
        <a:p>
          <a:endParaRPr lang="en-US"/>
        </a:p>
      </dgm:t>
    </dgm:pt>
    <dgm:pt modelId="{1372518B-031D-40B4-9D5C-1EFBDB9D270E}" type="pres">
      <dgm:prSet presAssocID="{C65D68DC-F9CF-456C-B7C9-3AC7566846C3}" presName="parSpace" presStyleCnt="0"/>
      <dgm:spPr/>
    </dgm:pt>
    <dgm:pt modelId="{1C7C4FF1-BB82-49A8-925A-A62502677FCC}" type="pres">
      <dgm:prSet presAssocID="{2D7AACB3-7664-407F-9E74-831AC4D334BC}" presName="parTxOnly" presStyleLbl="node1" presStyleIdx="2" presStyleCnt="18">
        <dgm:presLayoutVars>
          <dgm:bulletEnabled val="1"/>
        </dgm:presLayoutVars>
      </dgm:prSet>
      <dgm:spPr/>
      <dgm:t>
        <a:bodyPr/>
        <a:lstStyle/>
        <a:p>
          <a:endParaRPr lang="en-US"/>
        </a:p>
      </dgm:t>
    </dgm:pt>
    <dgm:pt modelId="{A622C3BA-DEB9-45AB-B5AA-B344FEF8D311}" type="pres">
      <dgm:prSet presAssocID="{C7790BF6-16DB-4452-AB6E-CF3686A23216}" presName="parSpace" presStyleCnt="0"/>
      <dgm:spPr/>
    </dgm:pt>
    <dgm:pt modelId="{02236296-AEBC-489A-99DB-72F0D490D73D}" type="pres">
      <dgm:prSet presAssocID="{A15B9A20-B966-4DD6-9C62-A4F7DEEDD7FD}" presName="parTxOnly" presStyleLbl="node1" presStyleIdx="3" presStyleCnt="18">
        <dgm:presLayoutVars>
          <dgm:bulletEnabled val="1"/>
        </dgm:presLayoutVars>
      </dgm:prSet>
      <dgm:spPr/>
      <dgm:t>
        <a:bodyPr/>
        <a:lstStyle/>
        <a:p>
          <a:endParaRPr lang="en-US"/>
        </a:p>
      </dgm:t>
    </dgm:pt>
    <dgm:pt modelId="{968712BA-0234-4F4D-B693-080C2A7ABF0C}" type="pres">
      <dgm:prSet presAssocID="{29038DB0-0544-447B-9B8C-83359FD38427}" presName="parSpace" presStyleCnt="0"/>
      <dgm:spPr/>
    </dgm:pt>
    <dgm:pt modelId="{E42E30EC-8E93-44AD-995F-E95F709F4980}" type="pres">
      <dgm:prSet presAssocID="{C83C2FEB-0D70-44CE-A8FB-A9658494C523}" presName="parTxOnly" presStyleLbl="node1" presStyleIdx="4" presStyleCnt="18">
        <dgm:presLayoutVars>
          <dgm:bulletEnabled val="1"/>
        </dgm:presLayoutVars>
      </dgm:prSet>
      <dgm:spPr/>
      <dgm:t>
        <a:bodyPr/>
        <a:lstStyle/>
        <a:p>
          <a:endParaRPr lang="en-US"/>
        </a:p>
      </dgm:t>
    </dgm:pt>
    <dgm:pt modelId="{A2597990-ECDE-42C9-B8E9-00E578B300E4}" type="pres">
      <dgm:prSet presAssocID="{0DF45470-A4CF-4F88-AE16-4069002C58C7}" presName="parSpace" presStyleCnt="0"/>
      <dgm:spPr/>
    </dgm:pt>
    <dgm:pt modelId="{7C0D1CAE-7042-4FCE-92B1-989CA5E56E0A}" type="pres">
      <dgm:prSet presAssocID="{50E761E8-9A39-4A9C-9591-EF5F473E1252}" presName="parTxOnly" presStyleLbl="node1" presStyleIdx="5" presStyleCnt="18">
        <dgm:presLayoutVars>
          <dgm:bulletEnabled val="1"/>
        </dgm:presLayoutVars>
      </dgm:prSet>
      <dgm:spPr/>
      <dgm:t>
        <a:bodyPr/>
        <a:lstStyle/>
        <a:p>
          <a:endParaRPr lang="en-US"/>
        </a:p>
      </dgm:t>
    </dgm:pt>
    <dgm:pt modelId="{445497D3-E23D-4DB7-875C-9EA903FBE6D2}" type="pres">
      <dgm:prSet presAssocID="{DF66A124-F251-4FE2-9F83-3AE613383312}" presName="parSpace" presStyleCnt="0"/>
      <dgm:spPr/>
    </dgm:pt>
    <dgm:pt modelId="{8CAA50B3-9D32-4068-A424-AD2748DCE1EC}" type="pres">
      <dgm:prSet presAssocID="{9054007E-AC40-4AAC-AC5E-6D4CCEE31D83}" presName="parTxOnly" presStyleLbl="node1" presStyleIdx="6" presStyleCnt="18">
        <dgm:presLayoutVars>
          <dgm:bulletEnabled val="1"/>
        </dgm:presLayoutVars>
      </dgm:prSet>
      <dgm:spPr/>
      <dgm:t>
        <a:bodyPr/>
        <a:lstStyle/>
        <a:p>
          <a:endParaRPr lang="en-US"/>
        </a:p>
      </dgm:t>
    </dgm:pt>
    <dgm:pt modelId="{F2FB7355-9476-47DF-A484-FFD7655B5914}" type="pres">
      <dgm:prSet presAssocID="{76CCDA02-D69C-4BB2-B0B0-F3AB3CDE580C}" presName="parSpace" presStyleCnt="0"/>
      <dgm:spPr/>
    </dgm:pt>
    <dgm:pt modelId="{EE233303-E81C-4D14-B590-ED762C194CE0}" type="pres">
      <dgm:prSet presAssocID="{F2BAF184-7528-40C3-8C94-6D12D16A47B0}" presName="parTxOnly" presStyleLbl="node1" presStyleIdx="7" presStyleCnt="18">
        <dgm:presLayoutVars>
          <dgm:bulletEnabled val="1"/>
        </dgm:presLayoutVars>
      </dgm:prSet>
      <dgm:spPr/>
      <dgm:t>
        <a:bodyPr/>
        <a:lstStyle/>
        <a:p>
          <a:endParaRPr lang="en-US"/>
        </a:p>
      </dgm:t>
    </dgm:pt>
    <dgm:pt modelId="{A52A65A3-1460-4A62-A39C-5348EBE83B34}" type="pres">
      <dgm:prSet presAssocID="{ECF0E25A-3FAA-4A4B-AA67-115CABAAEBFB}" presName="parSpace" presStyleCnt="0"/>
      <dgm:spPr/>
    </dgm:pt>
    <dgm:pt modelId="{A6A9D70D-FDBC-47F2-8C9F-EE5182FF14A2}" type="pres">
      <dgm:prSet presAssocID="{E5434E42-830D-4FB3-AD59-A6F3C743A3B1}" presName="parTxOnly" presStyleLbl="node1" presStyleIdx="8" presStyleCnt="18">
        <dgm:presLayoutVars>
          <dgm:bulletEnabled val="1"/>
        </dgm:presLayoutVars>
      </dgm:prSet>
      <dgm:spPr/>
      <dgm:t>
        <a:bodyPr/>
        <a:lstStyle/>
        <a:p>
          <a:endParaRPr lang="en-US"/>
        </a:p>
      </dgm:t>
    </dgm:pt>
    <dgm:pt modelId="{7F6F7ADD-9E2D-4322-94CE-932EC1C41FE9}" type="pres">
      <dgm:prSet presAssocID="{58E4B92C-0834-4E61-9824-71BA2350138C}" presName="parSpace" presStyleCnt="0"/>
      <dgm:spPr/>
    </dgm:pt>
    <dgm:pt modelId="{B0D1255F-C414-426D-B80E-51AEA61367C5}" type="pres">
      <dgm:prSet presAssocID="{EDD02530-5F9A-443B-AD5A-600DDAA5F401}" presName="parTxOnly" presStyleLbl="node1" presStyleIdx="9" presStyleCnt="18">
        <dgm:presLayoutVars>
          <dgm:bulletEnabled val="1"/>
        </dgm:presLayoutVars>
      </dgm:prSet>
      <dgm:spPr/>
      <dgm:t>
        <a:bodyPr/>
        <a:lstStyle/>
        <a:p>
          <a:endParaRPr lang="en-US"/>
        </a:p>
      </dgm:t>
    </dgm:pt>
    <dgm:pt modelId="{0CC94D64-B751-4F85-9FED-04D718DD2016}" type="pres">
      <dgm:prSet presAssocID="{4C857E95-45CF-4568-AE7B-9AA7CA57A7B0}" presName="parSpace" presStyleCnt="0"/>
      <dgm:spPr/>
    </dgm:pt>
    <dgm:pt modelId="{3B86C195-7783-439E-AA59-33147C0475F2}" type="pres">
      <dgm:prSet presAssocID="{6B91A9AF-E51C-48DC-9543-4FA477861A4E}" presName="parTxOnly" presStyleLbl="node1" presStyleIdx="10" presStyleCnt="18">
        <dgm:presLayoutVars>
          <dgm:bulletEnabled val="1"/>
        </dgm:presLayoutVars>
      </dgm:prSet>
      <dgm:spPr/>
      <dgm:t>
        <a:bodyPr/>
        <a:lstStyle/>
        <a:p>
          <a:endParaRPr lang="en-US"/>
        </a:p>
      </dgm:t>
    </dgm:pt>
    <dgm:pt modelId="{0CC384DE-1193-4EE8-A47F-DE003A6EAE6E}" type="pres">
      <dgm:prSet presAssocID="{0105D319-8990-4E07-8D19-85E0DC0515AB}" presName="parSpace" presStyleCnt="0"/>
      <dgm:spPr/>
    </dgm:pt>
    <dgm:pt modelId="{37434CEA-4B25-452E-96FA-27437E904D24}" type="pres">
      <dgm:prSet presAssocID="{44221DBE-D242-4824-9564-E9E0FEF7DBA2}" presName="parTxOnly" presStyleLbl="node1" presStyleIdx="11" presStyleCnt="18">
        <dgm:presLayoutVars>
          <dgm:bulletEnabled val="1"/>
        </dgm:presLayoutVars>
      </dgm:prSet>
      <dgm:spPr/>
      <dgm:t>
        <a:bodyPr/>
        <a:lstStyle/>
        <a:p>
          <a:endParaRPr lang="en-US"/>
        </a:p>
      </dgm:t>
    </dgm:pt>
    <dgm:pt modelId="{9A5B540C-4B4A-4169-AC85-561BCB8C6CE5}" type="pres">
      <dgm:prSet presAssocID="{85230E09-052F-4DE2-859B-EE14339C0642}" presName="parSpace" presStyleCnt="0"/>
      <dgm:spPr/>
    </dgm:pt>
    <dgm:pt modelId="{E36DFFC3-1B1C-4890-AF38-6693390581D2}" type="pres">
      <dgm:prSet presAssocID="{95FA3AB9-461E-4865-A5C1-6FBD677585C7}" presName="parTxOnly" presStyleLbl="node1" presStyleIdx="12" presStyleCnt="18">
        <dgm:presLayoutVars>
          <dgm:bulletEnabled val="1"/>
        </dgm:presLayoutVars>
      </dgm:prSet>
      <dgm:spPr/>
      <dgm:t>
        <a:bodyPr/>
        <a:lstStyle/>
        <a:p>
          <a:endParaRPr lang="en-US"/>
        </a:p>
      </dgm:t>
    </dgm:pt>
    <dgm:pt modelId="{257E34DB-61AE-42F4-A0AC-779B15372E46}" type="pres">
      <dgm:prSet presAssocID="{61BDC36B-169A-4BB3-B898-A954E0BDD370}" presName="parSpace" presStyleCnt="0"/>
      <dgm:spPr/>
    </dgm:pt>
    <dgm:pt modelId="{298BA49C-1F08-458E-9A09-CFF717473D09}" type="pres">
      <dgm:prSet presAssocID="{E41E2146-39B7-479B-BAE4-7BA0E31BA2C8}" presName="parTxOnly" presStyleLbl="node1" presStyleIdx="13" presStyleCnt="18">
        <dgm:presLayoutVars>
          <dgm:bulletEnabled val="1"/>
        </dgm:presLayoutVars>
      </dgm:prSet>
      <dgm:spPr/>
      <dgm:t>
        <a:bodyPr/>
        <a:lstStyle/>
        <a:p>
          <a:endParaRPr lang="en-US"/>
        </a:p>
      </dgm:t>
    </dgm:pt>
    <dgm:pt modelId="{B4D4E33D-16C2-4384-84DA-88475FBDD5B0}" type="pres">
      <dgm:prSet presAssocID="{DEDAF177-F306-4057-9843-E8CB36CD0BBA}" presName="parSpace" presStyleCnt="0"/>
      <dgm:spPr/>
    </dgm:pt>
    <dgm:pt modelId="{1D5E67C4-D4B4-4D1C-AE06-D52361A1E2EC}" type="pres">
      <dgm:prSet presAssocID="{41F7F604-DB82-4F32-97B3-2F67C4B2ACE3}" presName="parTxOnly" presStyleLbl="node1" presStyleIdx="14" presStyleCnt="18">
        <dgm:presLayoutVars>
          <dgm:bulletEnabled val="1"/>
        </dgm:presLayoutVars>
      </dgm:prSet>
      <dgm:spPr/>
      <dgm:t>
        <a:bodyPr/>
        <a:lstStyle/>
        <a:p>
          <a:endParaRPr lang="en-US"/>
        </a:p>
      </dgm:t>
    </dgm:pt>
    <dgm:pt modelId="{C1FFD245-17AE-401C-BB65-4176CCEAB4FA}" type="pres">
      <dgm:prSet presAssocID="{53009B8D-A867-45DB-8084-437730EE00DE}" presName="parSpace" presStyleCnt="0"/>
      <dgm:spPr/>
    </dgm:pt>
    <dgm:pt modelId="{C7721AFA-7231-450D-B6DC-B2E4235CE83E}" type="pres">
      <dgm:prSet presAssocID="{41751DA3-DA6A-4B9F-97DE-ED331F81FEEA}" presName="parTxOnly" presStyleLbl="node1" presStyleIdx="15" presStyleCnt="18">
        <dgm:presLayoutVars>
          <dgm:bulletEnabled val="1"/>
        </dgm:presLayoutVars>
      </dgm:prSet>
      <dgm:spPr/>
      <dgm:t>
        <a:bodyPr/>
        <a:lstStyle/>
        <a:p>
          <a:endParaRPr lang="en-US"/>
        </a:p>
      </dgm:t>
    </dgm:pt>
    <dgm:pt modelId="{0E613137-DFD5-40F6-9279-8DB39FA4662E}" type="pres">
      <dgm:prSet presAssocID="{D03E8EC1-8E1A-4589-91ED-530C79979296}" presName="parSpace" presStyleCnt="0"/>
      <dgm:spPr/>
    </dgm:pt>
    <dgm:pt modelId="{06411219-F0E7-4F1E-9E14-75D25D74A5F8}" type="pres">
      <dgm:prSet presAssocID="{576E5E33-1E48-4636-9B32-4BEC123C5588}" presName="parTxOnly" presStyleLbl="node1" presStyleIdx="16" presStyleCnt="18">
        <dgm:presLayoutVars>
          <dgm:bulletEnabled val="1"/>
        </dgm:presLayoutVars>
      </dgm:prSet>
      <dgm:spPr/>
      <dgm:t>
        <a:bodyPr/>
        <a:lstStyle/>
        <a:p>
          <a:endParaRPr lang="en-US"/>
        </a:p>
      </dgm:t>
    </dgm:pt>
    <dgm:pt modelId="{6818C0D0-3E77-48AE-92DC-C828932FA491}" type="pres">
      <dgm:prSet presAssocID="{F20836D8-243E-4B65-B633-4CF8120EA6AF}" presName="parSpace" presStyleCnt="0"/>
      <dgm:spPr/>
    </dgm:pt>
    <dgm:pt modelId="{08CDF96D-D8F2-4A64-8441-6100D675A2E7}" type="pres">
      <dgm:prSet presAssocID="{1352400F-8442-4379-BA1E-305C8D0E1C24}" presName="parTxOnly" presStyleLbl="node1" presStyleIdx="17" presStyleCnt="18">
        <dgm:presLayoutVars>
          <dgm:bulletEnabled val="1"/>
        </dgm:presLayoutVars>
      </dgm:prSet>
      <dgm:spPr/>
      <dgm:t>
        <a:bodyPr/>
        <a:lstStyle/>
        <a:p>
          <a:endParaRPr lang="en-US"/>
        </a:p>
      </dgm:t>
    </dgm:pt>
  </dgm:ptLst>
  <dgm:cxnLst>
    <dgm:cxn modelId="{9A207517-BC1E-4DD5-8832-995AD2E0F2F3}" srcId="{A48980A6-2FFC-4AB9-AFB1-393DFF819024}" destId="{2D7AACB3-7664-407F-9E74-831AC4D334BC}" srcOrd="2" destOrd="0" parTransId="{4175C729-4D64-4610-8045-800E2DE8EFF3}" sibTransId="{C7790BF6-16DB-4452-AB6E-CF3686A23216}"/>
    <dgm:cxn modelId="{C35682D7-D68F-4357-91A3-A2554BD603EA}" srcId="{A48980A6-2FFC-4AB9-AFB1-393DFF819024}" destId="{EDD02530-5F9A-443B-AD5A-600DDAA5F401}" srcOrd="9" destOrd="0" parTransId="{E344F82F-DA0C-4C8B-96DD-D995D2B51DC7}" sibTransId="{4C857E95-45CF-4568-AE7B-9AA7CA57A7B0}"/>
    <dgm:cxn modelId="{1F650C34-AEAF-4981-8DAE-D9500C7A6297}" srcId="{A48980A6-2FFC-4AB9-AFB1-393DFF819024}" destId="{1352400F-8442-4379-BA1E-305C8D0E1C24}" srcOrd="17" destOrd="0" parTransId="{D31E7068-72B2-4829-A223-B15AD71EC5D3}" sibTransId="{96A5B73D-20C8-4D88-942A-65836A1BCBE7}"/>
    <dgm:cxn modelId="{4BB8A8C4-48EB-9E41-BA38-9BDF0D4CBDE7}" type="presOf" srcId="{95FA3AB9-461E-4865-A5C1-6FBD677585C7}" destId="{E36DFFC3-1B1C-4890-AF38-6693390581D2}" srcOrd="0" destOrd="0" presId="urn:microsoft.com/office/officeart/2005/8/layout/hChevron3"/>
    <dgm:cxn modelId="{520EC5F0-DA65-6A40-A124-DFF7BEA87918}" type="presOf" srcId="{E5434E42-830D-4FB3-AD59-A6F3C743A3B1}" destId="{A6A9D70D-FDBC-47F2-8C9F-EE5182FF14A2}" srcOrd="0" destOrd="0" presId="urn:microsoft.com/office/officeart/2005/8/layout/hChevron3"/>
    <dgm:cxn modelId="{618F4E77-BF50-408A-BA3C-448AD6BE94B2}" srcId="{A48980A6-2FFC-4AB9-AFB1-393DFF819024}" destId="{41F7F604-DB82-4F32-97B3-2F67C4B2ACE3}" srcOrd="14" destOrd="0" parTransId="{AC4406C4-6A1B-4D0F-9363-B6B18B0FB667}" sibTransId="{53009B8D-A867-45DB-8084-437730EE00DE}"/>
    <dgm:cxn modelId="{3A2755D1-2CF6-9142-8987-53974E0A4454}" type="presOf" srcId="{576E5E33-1E48-4636-9B32-4BEC123C5588}" destId="{06411219-F0E7-4F1E-9E14-75D25D74A5F8}" srcOrd="0" destOrd="0" presId="urn:microsoft.com/office/officeart/2005/8/layout/hChevron3"/>
    <dgm:cxn modelId="{F8F45019-FA4D-C440-B252-0E5798E9371F}" type="presOf" srcId="{1352400F-8442-4379-BA1E-305C8D0E1C24}" destId="{08CDF96D-D8F2-4A64-8441-6100D675A2E7}" srcOrd="0" destOrd="0" presId="urn:microsoft.com/office/officeart/2005/8/layout/hChevron3"/>
    <dgm:cxn modelId="{45455A69-E49A-468A-8DEE-596B9684180E}" srcId="{A48980A6-2FFC-4AB9-AFB1-393DFF819024}" destId="{9054007E-AC40-4AAC-AC5E-6D4CCEE31D83}" srcOrd="6" destOrd="0" parTransId="{F5981E05-F2BC-427A-B842-F7079112F42C}" sibTransId="{76CCDA02-D69C-4BB2-B0B0-F3AB3CDE580C}"/>
    <dgm:cxn modelId="{622ADE29-3884-4DD6-B733-A578C442CA86}" srcId="{A48980A6-2FFC-4AB9-AFB1-393DFF819024}" destId="{E5434E42-830D-4FB3-AD59-A6F3C743A3B1}" srcOrd="8" destOrd="0" parTransId="{FEBFC1BB-8356-4B37-B83E-5FE723C12530}" sibTransId="{58E4B92C-0834-4E61-9824-71BA2350138C}"/>
    <dgm:cxn modelId="{4A5461CD-F5C8-7D46-A255-F3389330E9FC}" type="presOf" srcId="{50E761E8-9A39-4A9C-9591-EF5F473E1252}" destId="{7C0D1CAE-7042-4FCE-92B1-989CA5E56E0A}" srcOrd="0" destOrd="0" presId="urn:microsoft.com/office/officeart/2005/8/layout/hChevron3"/>
    <dgm:cxn modelId="{EA72F9CA-E0A5-41B1-B884-5E60D2C7728E}" srcId="{A48980A6-2FFC-4AB9-AFB1-393DFF819024}" destId="{44221DBE-D242-4824-9564-E9E0FEF7DBA2}" srcOrd="11" destOrd="0" parTransId="{4212578E-B0C5-42BD-B5C7-8D4C48D746FA}" sibTransId="{85230E09-052F-4DE2-859B-EE14339C0642}"/>
    <dgm:cxn modelId="{8BF706B9-6114-42F1-A6CB-D9F27D5B9EAE}" srcId="{A48980A6-2FFC-4AB9-AFB1-393DFF819024}" destId="{E41E2146-39B7-479B-BAE4-7BA0E31BA2C8}" srcOrd="13" destOrd="0" parTransId="{F7F8AC90-C244-4CF0-8935-AAFB7E937462}" sibTransId="{DEDAF177-F306-4057-9843-E8CB36CD0BBA}"/>
    <dgm:cxn modelId="{6A3E6063-3D0E-45A2-AF2D-F81D60A6EF8D}" srcId="{A48980A6-2FFC-4AB9-AFB1-393DFF819024}" destId="{C83C2FEB-0D70-44CE-A8FB-A9658494C523}" srcOrd="4" destOrd="0" parTransId="{EDCFECDE-9679-4975-9F4A-659175C17EC9}" sibTransId="{0DF45470-A4CF-4F88-AE16-4069002C58C7}"/>
    <dgm:cxn modelId="{AAFB5D66-564B-4DF4-85A2-CE5B125AF8A0}" srcId="{A48980A6-2FFC-4AB9-AFB1-393DFF819024}" destId="{F2BAF184-7528-40C3-8C94-6D12D16A47B0}" srcOrd="7" destOrd="0" parTransId="{D64BE459-C44E-4952-810F-4AC7996AB01F}" sibTransId="{ECF0E25A-3FAA-4A4B-AA67-115CABAAEBFB}"/>
    <dgm:cxn modelId="{1728DDB9-0B1F-4F69-B17D-8E25FAD18DB6}" srcId="{A48980A6-2FFC-4AB9-AFB1-393DFF819024}" destId="{B80DA087-B516-4239-B964-8295A9709470}" srcOrd="0" destOrd="0" parTransId="{8BEF7A5D-5E9C-4158-B110-4EDB5562241D}" sibTransId="{58529899-1858-4040-8981-9F1B77414987}"/>
    <dgm:cxn modelId="{D98990DD-5C6B-4D4E-9231-AE83E5396652}" type="presOf" srcId="{6B91A9AF-E51C-48DC-9543-4FA477861A4E}" destId="{3B86C195-7783-439E-AA59-33147C0475F2}" srcOrd="0" destOrd="0" presId="urn:microsoft.com/office/officeart/2005/8/layout/hChevron3"/>
    <dgm:cxn modelId="{07853576-BDB7-4F1B-93C1-522F73413631}" srcId="{A48980A6-2FFC-4AB9-AFB1-393DFF819024}" destId="{6B91A9AF-E51C-48DC-9543-4FA477861A4E}" srcOrd="10" destOrd="0" parTransId="{BD35589B-D4D4-47CB-82FC-24D7EA8421B1}" sibTransId="{0105D319-8990-4E07-8D19-85E0DC0515AB}"/>
    <dgm:cxn modelId="{FD283F82-2B58-4CA2-88F5-A9D770ECD1DB}" srcId="{A48980A6-2FFC-4AB9-AFB1-393DFF819024}" destId="{95FA3AB9-461E-4865-A5C1-6FBD677585C7}" srcOrd="12" destOrd="0" parTransId="{EED01409-B259-4595-9D74-BEBC619CFB08}" sibTransId="{61BDC36B-169A-4BB3-B898-A954E0BDD370}"/>
    <dgm:cxn modelId="{968F31D8-FDE0-6046-824A-8BF8A8D9B0F2}" type="presOf" srcId="{43C93901-CC96-452F-B899-9AE0ADA8CC78}" destId="{72B73400-8DBC-408E-93D7-36839BE5B117}" srcOrd="0" destOrd="0" presId="urn:microsoft.com/office/officeart/2005/8/layout/hChevron3"/>
    <dgm:cxn modelId="{7B59424D-F5EF-D348-BDE0-70044151EB86}" type="presOf" srcId="{C83C2FEB-0D70-44CE-A8FB-A9658494C523}" destId="{E42E30EC-8E93-44AD-995F-E95F709F4980}" srcOrd="0" destOrd="0" presId="urn:microsoft.com/office/officeart/2005/8/layout/hChevron3"/>
    <dgm:cxn modelId="{7C67303E-B67D-1747-9F39-87D44874F74B}" type="presOf" srcId="{EDD02530-5F9A-443B-AD5A-600DDAA5F401}" destId="{B0D1255F-C414-426D-B80E-51AEA61367C5}" srcOrd="0" destOrd="0" presId="urn:microsoft.com/office/officeart/2005/8/layout/hChevron3"/>
    <dgm:cxn modelId="{34A1CD2F-CF39-1A4C-9A5A-BDF040C53283}" type="presOf" srcId="{A48980A6-2FFC-4AB9-AFB1-393DFF819024}" destId="{D3E33E48-1DBE-4A30-AA6C-C054F237C3A5}" srcOrd="0" destOrd="0" presId="urn:microsoft.com/office/officeart/2005/8/layout/hChevron3"/>
    <dgm:cxn modelId="{F917A9C0-4639-4767-A04B-E9AA266C5322}" srcId="{A48980A6-2FFC-4AB9-AFB1-393DFF819024}" destId="{50E761E8-9A39-4A9C-9591-EF5F473E1252}" srcOrd="5" destOrd="0" parTransId="{943BC0FF-59C8-4457-9A21-545EC5D9D535}" sibTransId="{DF66A124-F251-4FE2-9F83-3AE613383312}"/>
    <dgm:cxn modelId="{AD3CC78B-B660-BE46-839E-232D2B73F26D}" type="presOf" srcId="{2D7AACB3-7664-407F-9E74-831AC4D334BC}" destId="{1C7C4FF1-BB82-49A8-925A-A62502677FCC}" srcOrd="0" destOrd="0" presId="urn:microsoft.com/office/officeart/2005/8/layout/hChevron3"/>
    <dgm:cxn modelId="{9F91F333-6035-6E4E-98A6-5E0B920C5E17}" type="presOf" srcId="{A15B9A20-B966-4DD6-9C62-A4F7DEEDD7FD}" destId="{02236296-AEBC-489A-99DB-72F0D490D73D}" srcOrd="0" destOrd="0" presId="urn:microsoft.com/office/officeart/2005/8/layout/hChevron3"/>
    <dgm:cxn modelId="{9FE026A7-329E-E641-BC80-53CE08067D50}" type="presOf" srcId="{9054007E-AC40-4AAC-AC5E-6D4CCEE31D83}" destId="{8CAA50B3-9D32-4068-A424-AD2748DCE1EC}" srcOrd="0" destOrd="0" presId="urn:microsoft.com/office/officeart/2005/8/layout/hChevron3"/>
    <dgm:cxn modelId="{6FA39DF2-C875-42BF-A136-4A357968895B}" srcId="{A48980A6-2FFC-4AB9-AFB1-393DFF819024}" destId="{A15B9A20-B966-4DD6-9C62-A4F7DEEDD7FD}" srcOrd="3" destOrd="0" parTransId="{4161A38A-3F58-4CAD-816B-07AF35AF78D6}" sibTransId="{29038DB0-0544-447B-9B8C-83359FD38427}"/>
    <dgm:cxn modelId="{874CDCD2-6BBD-AB47-BB14-C39FB0015C5C}" type="presOf" srcId="{44221DBE-D242-4824-9564-E9E0FEF7DBA2}" destId="{37434CEA-4B25-452E-96FA-27437E904D24}" srcOrd="0" destOrd="0" presId="urn:microsoft.com/office/officeart/2005/8/layout/hChevron3"/>
    <dgm:cxn modelId="{D0504375-F9EA-E546-95D1-1D46833ABAF0}" type="presOf" srcId="{41751DA3-DA6A-4B9F-97DE-ED331F81FEEA}" destId="{C7721AFA-7231-450D-B6DC-B2E4235CE83E}" srcOrd="0" destOrd="0" presId="urn:microsoft.com/office/officeart/2005/8/layout/hChevron3"/>
    <dgm:cxn modelId="{E1B9ABF2-57A4-ED4B-9F04-685B3958145B}" type="presOf" srcId="{41F7F604-DB82-4F32-97B3-2F67C4B2ACE3}" destId="{1D5E67C4-D4B4-4D1C-AE06-D52361A1E2EC}" srcOrd="0" destOrd="0" presId="urn:microsoft.com/office/officeart/2005/8/layout/hChevron3"/>
    <dgm:cxn modelId="{340A04DC-0FD1-4170-B451-F2F8404249D1}" srcId="{A48980A6-2FFC-4AB9-AFB1-393DFF819024}" destId="{576E5E33-1E48-4636-9B32-4BEC123C5588}" srcOrd="16" destOrd="0" parTransId="{FB8BAC27-929F-4079-94EC-919B5AC85D4D}" sibTransId="{F20836D8-243E-4B65-B633-4CF8120EA6AF}"/>
    <dgm:cxn modelId="{8FA1832C-5FB3-BF4E-A27C-699D8746E1A8}" type="presOf" srcId="{B80DA087-B516-4239-B964-8295A9709470}" destId="{1F2E808C-F5AB-4965-BC35-3EAE8F0DF0F3}" srcOrd="0" destOrd="0" presId="urn:microsoft.com/office/officeart/2005/8/layout/hChevron3"/>
    <dgm:cxn modelId="{31FC331F-9001-4841-B230-5B0868BF2FD4}" type="presOf" srcId="{F2BAF184-7528-40C3-8C94-6D12D16A47B0}" destId="{EE233303-E81C-4D14-B590-ED762C194CE0}" srcOrd="0" destOrd="0" presId="urn:microsoft.com/office/officeart/2005/8/layout/hChevron3"/>
    <dgm:cxn modelId="{8C34D4CA-063D-EF46-A7E0-4CE3D33ABFC8}" type="presOf" srcId="{E41E2146-39B7-479B-BAE4-7BA0E31BA2C8}" destId="{298BA49C-1F08-458E-9A09-CFF717473D09}" srcOrd="0" destOrd="0" presId="urn:microsoft.com/office/officeart/2005/8/layout/hChevron3"/>
    <dgm:cxn modelId="{123945BC-3E7C-4C8F-9EE1-1C605C1BFCD5}" srcId="{A48980A6-2FFC-4AB9-AFB1-393DFF819024}" destId="{43C93901-CC96-452F-B899-9AE0ADA8CC78}" srcOrd="1" destOrd="0" parTransId="{01F0C5AC-BA42-40FA-A338-7C1BE4D5C4A3}" sibTransId="{C65D68DC-F9CF-456C-B7C9-3AC7566846C3}"/>
    <dgm:cxn modelId="{47B630A0-2410-4FAA-97E4-CEB1F2EAE352}" srcId="{A48980A6-2FFC-4AB9-AFB1-393DFF819024}" destId="{41751DA3-DA6A-4B9F-97DE-ED331F81FEEA}" srcOrd="15" destOrd="0" parTransId="{1FB8BD0B-1165-414F-8589-54BE4E7B7212}" sibTransId="{D03E8EC1-8E1A-4589-91ED-530C79979296}"/>
    <dgm:cxn modelId="{23301540-F776-3E4D-B8BC-C2211861C47E}" type="presParOf" srcId="{D3E33E48-1DBE-4A30-AA6C-C054F237C3A5}" destId="{1F2E808C-F5AB-4965-BC35-3EAE8F0DF0F3}" srcOrd="0" destOrd="0" presId="urn:microsoft.com/office/officeart/2005/8/layout/hChevron3"/>
    <dgm:cxn modelId="{D2E7E197-EE24-F441-9050-17DD99A6E464}" type="presParOf" srcId="{D3E33E48-1DBE-4A30-AA6C-C054F237C3A5}" destId="{62029DEA-1682-48EC-810A-2DDA261B0923}" srcOrd="1" destOrd="0" presId="urn:microsoft.com/office/officeart/2005/8/layout/hChevron3"/>
    <dgm:cxn modelId="{9D023CBE-ED41-6745-9837-3A4CC4518EC3}" type="presParOf" srcId="{D3E33E48-1DBE-4A30-AA6C-C054F237C3A5}" destId="{72B73400-8DBC-408E-93D7-36839BE5B117}" srcOrd="2" destOrd="0" presId="urn:microsoft.com/office/officeart/2005/8/layout/hChevron3"/>
    <dgm:cxn modelId="{D0BE6362-AA79-A648-B3E8-5F6250F1AD9C}" type="presParOf" srcId="{D3E33E48-1DBE-4A30-AA6C-C054F237C3A5}" destId="{1372518B-031D-40B4-9D5C-1EFBDB9D270E}" srcOrd="3" destOrd="0" presId="urn:microsoft.com/office/officeart/2005/8/layout/hChevron3"/>
    <dgm:cxn modelId="{CA398E9F-9F5A-DF43-8AD9-94FF0F7C0756}" type="presParOf" srcId="{D3E33E48-1DBE-4A30-AA6C-C054F237C3A5}" destId="{1C7C4FF1-BB82-49A8-925A-A62502677FCC}" srcOrd="4" destOrd="0" presId="urn:microsoft.com/office/officeart/2005/8/layout/hChevron3"/>
    <dgm:cxn modelId="{68D11FE4-C3A6-E24B-80F4-14E14622FAB5}" type="presParOf" srcId="{D3E33E48-1DBE-4A30-AA6C-C054F237C3A5}" destId="{A622C3BA-DEB9-45AB-B5AA-B344FEF8D311}" srcOrd="5" destOrd="0" presId="urn:microsoft.com/office/officeart/2005/8/layout/hChevron3"/>
    <dgm:cxn modelId="{BD58F611-E3F2-A342-AC8F-6223F4977A53}" type="presParOf" srcId="{D3E33E48-1DBE-4A30-AA6C-C054F237C3A5}" destId="{02236296-AEBC-489A-99DB-72F0D490D73D}" srcOrd="6" destOrd="0" presId="urn:microsoft.com/office/officeart/2005/8/layout/hChevron3"/>
    <dgm:cxn modelId="{FC05F5A8-66C0-174D-A005-67E5890DCF60}" type="presParOf" srcId="{D3E33E48-1DBE-4A30-AA6C-C054F237C3A5}" destId="{968712BA-0234-4F4D-B693-080C2A7ABF0C}" srcOrd="7" destOrd="0" presId="urn:microsoft.com/office/officeart/2005/8/layout/hChevron3"/>
    <dgm:cxn modelId="{27F69D94-1BBB-2641-A26D-7A73930D691B}" type="presParOf" srcId="{D3E33E48-1DBE-4A30-AA6C-C054F237C3A5}" destId="{E42E30EC-8E93-44AD-995F-E95F709F4980}" srcOrd="8" destOrd="0" presId="urn:microsoft.com/office/officeart/2005/8/layout/hChevron3"/>
    <dgm:cxn modelId="{A96CAB0F-E93C-6A43-9FA7-83F365966250}" type="presParOf" srcId="{D3E33E48-1DBE-4A30-AA6C-C054F237C3A5}" destId="{A2597990-ECDE-42C9-B8E9-00E578B300E4}" srcOrd="9" destOrd="0" presId="urn:microsoft.com/office/officeart/2005/8/layout/hChevron3"/>
    <dgm:cxn modelId="{FA18B4F9-EDBD-CA4E-8AA1-1F6931682987}" type="presParOf" srcId="{D3E33E48-1DBE-4A30-AA6C-C054F237C3A5}" destId="{7C0D1CAE-7042-4FCE-92B1-989CA5E56E0A}" srcOrd="10" destOrd="0" presId="urn:microsoft.com/office/officeart/2005/8/layout/hChevron3"/>
    <dgm:cxn modelId="{C801FF37-F013-C84B-903A-D6373D66F49A}" type="presParOf" srcId="{D3E33E48-1DBE-4A30-AA6C-C054F237C3A5}" destId="{445497D3-E23D-4DB7-875C-9EA903FBE6D2}" srcOrd="11" destOrd="0" presId="urn:microsoft.com/office/officeart/2005/8/layout/hChevron3"/>
    <dgm:cxn modelId="{BE12E7E2-98BE-ED4C-8BBE-63F2A33E85CC}" type="presParOf" srcId="{D3E33E48-1DBE-4A30-AA6C-C054F237C3A5}" destId="{8CAA50B3-9D32-4068-A424-AD2748DCE1EC}" srcOrd="12" destOrd="0" presId="urn:microsoft.com/office/officeart/2005/8/layout/hChevron3"/>
    <dgm:cxn modelId="{2F9CD43F-5B70-5143-BB4D-49238BE7763F}" type="presParOf" srcId="{D3E33E48-1DBE-4A30-AA6C-C054F237C3A5}" destId="{F2FB7355-9476-47DF-A484-FFD7655B5914}" srcOrd="13" destOrd="0" presId="urn:microsoft.com/office/officeart/2005/8/layout/hChevron3"/>
    <dgm:cxn modelId="{B354EB0A-0E74-484F-A7F5-309FD25A5F58}" type="presParOf" srcId="{D3E33E48-1DBE-4A30-AA6C-C054F237C3A5}" destId="{EE233303-E81C-4D14-B590-ED762C194CE0}" srcOrd="14" destOrd="0" presId="urn:microsoft.com/office/officeart/2005/8/layout/hChevron3"/>
    <dgm:cxn modelId="{AF6865D3-81A5-9D4D-ABFD-A67832FA16A6}" type="presParOf" srcId="{D3E33E48-1DBE-4A30-AA6C-C054F237C3A5}" destId="{A52A65A3-1460-4A62-A39C-5348EBE83B34}" srcOrd="15" destOrd="0" presId="urn:microsoft.com/office/officeart/2005/8/layout/hChevron3"/>
    <dgm:cxn modelId="{A37D824F-98B3-A74C-899F-3EE0F0364DBB}" type="presParOf" srcId="{D3E33E48-1DBE-4A30-AA6C-C054F237C3A5}" destId="{A6A9D70D-FDBC-47F2-8C9F-EE5182FF14A2}" srcOrd="16" destOrd="0" presId="urn:microsoft.com/office/officeart/2005/8/layout/hChevron3"/>
    <dgm:cxn modelId="{9FC4F5E7-07B8-CB42-80D4-754052828FF1}" type="presParOf" srcId="{D3E33E48-1DBE-4A30-AA6C-C054F237C3A5}" destId="{7F6F7ADD-9E2D-4322-94CE-932EC1C41FE9}" srcOrd="17" destOrd="0" presId="urn:microsoft.com/office/officeart/2005/8/layout/hChevron3"/>
    <dgm:cxn modelId="{CD205856-173A-5240-859C-50C8C9375E8C}" type="presParOf" srcId="{D3E33E48-1DBE-4A30-AA6C-C054F237C3A5}" destId="{B0D1255F-C414-426D-B80E-51AEA61367C5}" srcOrd="18" destOrd="0" presId="urn:microsoft.com/office/officeart/2005/8/layout/hChevron3"/>
    <dgm:cxn modelId="{668DCBE8-23D2-D249-AFCA-D3978695DF54}" type="presParOf" srcId="{D3E33E48-1DBE-4A30-AA6C-C054F237C3A5}" destId="{0CC94D64-B751-4F85-9FED-04D718DD2016}" srcOrd="19" destOrd="0" presId="urn:microsoft.com/office/officeart/2005/8/layout/hChevron3"/>
    <dgm:cxn modelId="{9F25B412-927A-E04C-BD92-12C2FFC466C3}" type="presParOf" srcId="{D3E33E48-1DBE-4A30-AA6C-C054F237C3A5}" destId="{3B86C195-7783-439E-AA59-33147C0475F2}" srcOrd="20" destOrd="0" presId="urn:microsoft.com/office/officeart/2005/8/layout/hChevron3"/>
    <dgm:cxn modelId="{E3F99659-6D86-164E-B347-672224572EFA}" type="presParOf" srcId="{D3E33E48-1DBE-4A30-AA6C-C054F237C3A5}" destId="{0CC384DE-1193-4EE8-A47F-DE003A6EAE6E}" srcOrd="21" destOrd="0" presId="urn:microsoft.com/office/officeart/2005/8/layout/hChevron3"/>
    <dgm:cxn modelId="{D6306425-6B8B-214A-AB6B-653BD00AD311}" type="presParOf" srcId="{D3E33E48-1DBE-4A30-AA6C-C054F237C3A5}" destId="{37434CEA-4B25-452E-96FA-27437E904D24}" srcOrd="22" destOrd="0" presId="urn:microsoft.com/office/officeart/2005/8/layout/hChevron3"/>
    <dgm:cxn modelId="{92C5F971-C79F-384B-B878-539C1AC24749}" type="presParOf" srcId="{D3E33E48-1DBE-4A30-AA6C-C054F237C3A5}" destId="{9A5B540C-4B4A-4169-AC85-561BCB8C6CE5}" srcOrd="23" destOrd="0" presId="urn:microsoft.com/office/officeart/2005/8/layout/hChevron3"/>
    <dgm:cxn modelId="{53DE1BBC-D7F4-704F-9DEA-5B4EB0844E04}" type="presParOf" srcId="{D3E33E48-1DBE-4A30-AA6C-C054F237C3A5}" destId="{E36DFFC3-1B1C-4890-AF38-6693390581D2}" srcOrd="24" destOrd="0" presId="urn:microsoft.com/office/officeart/2005/8/layout/hChevron3"/>
    <dgm:cxn modelId="{0F370219-1912-3443-B712-003DB7F9CCAD}" type="presParOf" srcId="{D3E33E48-1DBE-4A30-AA6C-C054F237C3A5}" destId="{257E34DB-61AE-42F4-A0AC-779B15372E46}" srcOrd="25" destOrd="0" presId="urn:microsoft.com/office/officeart/2005/8/layout/hChevron3"/>
    <dgm:cxn modelId="{63A66A3E-1603-E640-85DE-E1DF6A1BDE02}" type="presParOf" srcId="{D3E33E48-1DBE-4A30-AA6C-C054F237C3A5}" destId="{298BA49C-1F08-458E-9A09-CFF717473D09}" srcOrd="26" destOrd="0" presId="urn:microsoft.com/office/officeart/2005/8/layout/hChevron3"/>
    <dgm:cxn modelId="{7A38CA3F-86A3-0249-BFC1-3FD51DEC1B90}" type="presParOf" srcId="{D3E33E48-1DBE-4A30-AA6C-C054F237C3A5}" destId="{B4D4E33D-16C2-4384-84DA-88475FBDD5B0}" srcOrd="27" destOrd="0" presId="urn:microsoft.com/office/officeart/2005/8/layout/hChevron3"/>
    <dgm:cxn modelId="{39653664-49B9-8446-899C-066FCCD620E6}" type="presParOf" srcId="{D3E33E48-1DBE-4A30-AA6C-C054F237C3A5}" destId="{1D5E67C4-D4B4-4D1C-AE06-D52361A1E2EC}" srcOrd="28" destOrd="0" presId="urn:microsoft.com/office/officeart/2005/8/layout/hChevron3"/>
    <dgm:cxn modelId="{0F5ECD3C-1E3B-A745-80EE-762FB2E3FAB8}" type="presParOf" srcId="{D3E33E48-1DBE-4A30-AA6C-C054F237C3A5}" destId="{C1FFD245-17AE-401C-BB65-4176CCEAB4FA}" srcOrd="29" destOrd="0" presId="urn:microsoft.com/office/officeart/2005/8/layout/hChevron3"/>
    <dgm:cxn modelId="{979CF127-753B-AE42-8D6A-66D24D26293D}" type="presParOf" srcId="{D3E33E48-1DBE-4A30-AA6C-C054F237C3A5}" destId="{C7721AFA-7231-450D-B6DC-B2E4235CE83E}" srcOrd="30" destOrd="0" presId="urn:microsoft.com/office/officeart/2005/8/layout/hChevron3"/>
    <dgm:cxn modelId="{8889A9F0-49C0-EE46-A60C-D26186B8A3FE}" type="presParOf" srcId="{D3E33E48-1DBE-4A30-AA6C-C054F237C3A5}" destId="{0E613137-DFD5-40F6-9279-8DB39FA4662E}" srcOrd="31" destOrd="0" presId="urn:microsoft.com/office/officeart/2005/8/layout/hChevron3"/>
    <dgm:cxn modelId="{608E012C-47E0-EF44-AD87-4FC6A1D1DDDC}" type="presParOf" srcId="{D3E33E48-1DBE-4A30-AA6C-C054F237C3A5}" destId="{06411219-F0E7-4F1E-9E14-75D25D74A5F8}" srcOrd="32" destOrd="0" presId="urn:microsoft.com/office/officeart/2005/8/layout/hChevron3"/>
    <dgm:cxn modelId="{54889C59-AA07-0C4D-A4E9-F59B40CAE749}" type="presParOf" srcId="{D3E33E48-1DBE-4A30-AA6C-C054F237C3A5}" destId="{6818C0D0-3E77-48AE-92DC-C828932FA491}" srcOrd="33" destOrd="0" presId="urn:microsoft.com/office/officeart/2005/8/layout/hChevron3"/>
    <dgm:cxn modelId="{66BAAD0F-1515-AC45-94AB-223759065A3A}" type="presParOf" srcId="{D3E33E48-1DBE-4A30-AA6C-C054F237C3A5}" destId="{08CDF96D-D8F2-4A64-8441-6100D675A2E7}" srcOrd="3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E808C-F5AB-4965-BC35-3EAE8F0DF0F3}">
      <dsp:nvSpPr>
        <dsp:cNvPr id="0" name=""/>
        <dsp:cNvSpPr/>
      </dsp:nvSpPr>
      <dsp:spPr>
        <a:xfrm>
          <a:off x="709" y="2553241"/>
          <a:ext cx="568793" cy="227517"/>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006" tIns="24003" rIns="12002" bIns="24003" numCol="1" spcCol="1270" anchor="ctr" anchorCtr="0">
          <a:noAutofit/>
        </a:bodyPr>
        <a:lstStyle/>
        <a:p>
          <a:pPr lvl="0" algn="ctr" defTabSz="400050">
            <a:lnSpc>
              <a:spcPct val="90000"/>
            </a:lnSpc>
            <a:spcBef>
              <a:spcPct val="0"/>
            </a:spcBef>
            <a:spcAft>
              <a:spcPct val="35000"/>
            </a:spcAft>
          </a:pPr>
          <a:r>
            <a:rPr lang="en-US" sz="900" kern="1200" dirty="0" smtClean="0"/>
            <a:t>3Q15</a:t>
          </a:r>
          <a:endParaRPr lang="en-US" sz="900" kern="1200" dirty="0"/>
        </a:p>
      </dsp:txBody>
      <dsp:txXfrm>
        <a:off x="709" y="2553241"/>
        <a:ext cx="511914" cy="227517"/>
      </dsp:txXfrm>
    </dsp:sp>
    <dsp:sp modelId="{72B73400-8DBC-408E-93D7-36839BE5B117}">
      <dsp:nvSpPr>
        <dsp:cNvPr id="0" name=""/>
        <dsp:cNvSpPr/>
      </dsp:nvSpPr>
      <dsp:spPr>
        <a:xfrm>
          <a:off x="455744" y="2553241"/>
          <a:ext cx="568793" cy="22751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US" sz="900" kern="1200" dirty="0" smtClean="0"/>
            <a:t>4Q15</a:t>
          </a:r>
          <a:endParaRPr lang="en-US" sz="900" kern="1200" dirty="0"/>
        </a:p>
      </dsp:txBody>
      <dsp:txXfrm>
        <a:off x="569503" y="2553241"/>
        <a:ext cx="341276" cy="227517"/>
      </dsp:txXfrm>
    </dsp:sp>
    <dsp:sp modelId="{1C7C4FF1-BB82-49A8-925A-A62502677FCC}">
      <dsp:nvSpPr>
        <dsp:cNvPr id="0" name=""/>
        <dsp:cNvSpPr/>
      </dsp:nvSpPr>
      <dsp:spPr>
        <a:xfrm>
          <a:off x="910778" y="2553241"/>
          <a:ext cx="568793" cy="22751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US" sz="900" kern="1200" dirty="0" smtClean="0"/>
            <a:t>1Q16</a:t>
          </a:r>
          <a:endParaRPr lang="en-US" sz="900" kern="1200" dirty="0"/>
        </a:p>
      </dsp:txBody>
      <dsp:txXfrm>
        <a:off x="1024537" y="2553241"/>
        <a:ext cx="341276" cy="227517"/>
      </dsp:txXfrm>
    </dsp:sp>
    <dsp:sp modelId="{02236296-AEBC-489A-99DB-72F0D490D73D}">
      <dsp:nvSpPr>
        <dsp:cNvPr id="0" name=""/>
        <dsp:cNvSpPr/>
      </dsp:nvSpPr>
      <dsp:spPr>
        <a:xfrm>
          <a:off x="1365813" y="2553241"/>
          <a:ext cx="568793" cy="22751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US" sz="900" kern="1200" dirty="0" smtClean="0"/>
            <a:t>2Q16</a:t>
          </a:r>
          <a:endParaRPr lang="en-US" sz="900" kern="1200" dirty="0"/>
        </a:p>
      </dsp:txBody>
      <dsp:txXfrm>
        <a:off x="1479572" y="2553241"/>
        <a:ext cx="341276" cy="227517"/>
      </dsp:txXfrm>
    </dsp:sp>
    <dsp:sp modelId="{E42E30EC-8E93-44AD-995F-E95F709F4980}">
      <dsp:nvSpPr>
        <dsp:cNvPr id="0" name=""/>
        <dsp:cNvSpPr/>
      </dsp:nvSpPr>
      <dsp:spPr>
        <a:xfrm>
          <a:off x="1820847" y="2553241"/>
          <a:ext cx="568793" cy="22751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US" sz="900" kern="1200" dirty="0" smtClean="0"/>
            <a:t>3Q16</a:t>
          </a:r>
          <a:endParaRPr lang="en-US" sz="900" kern="1200" dirty="0"/>
        </a:p>
      </dsp:txBody>
      <dsp:txXfrm>
        <a:off x="1934606" y="2553241"/>
        <a:ext cx="341276" cy="227517"/>
      </dsp:txXfrm>
    </dsp:sp>
    <dsp:sp modelId="{7C0D1CAE-7042-4FCE-92B1-989CA5E56E0A}">
      <dsp:nvSpPr>
        <dsp:cNvPr id="0" name=""/>
        <dsp:cNvSpPr/>
      </dsp:nvSpPr>
      <dsp:spPr>
        <a:xfrm>
          <a:off x="2275882" y="2553241"/>
          <a:ext cx="568793" cy="22751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US" sz="900" kern="1200" dirty="0" smtClean="0"/>
            <a:t>4Q16</a:t>
          </a:r>
          <a:endParaRPr lang="en-US" sz="900" kern="1200" dirty="0"/>
        </a:p>
      </dsp:txBody>
      <dsp:txXfrm>
        <a:off x="2389641" y="2553241"/>
        <a:ext cx="341276" cy="227517"/>
      </dsp:txXfrm>
    </dsp:sp>
    <dsp:sp modelId="{8CAA50B3-9D32-4068-A424-AD2748DCE1EC}">
      <dsp:nvSpPr>
        <dsp:cNvPr id="0" name=""/>
        <dsp:cNvSpPr/>
      </dsp:nvSpPr>
      <dsp:spPr>
        <a:xfrm>
          <a:off x="2730917" y="2553241"/>
          <a:ext cx="568793" cy="22751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US" sz="900" kern="1200" dirty="0" smtClean="0"/>
            <a:t>1Q17</a:t>
          </a:r>
          <a:endParaRPr lang="en-US" sz="900" kern="1200" dirty="0"/>
        </a:p>
      </dsp:txBody>
      <dsp:txXfrm>
        <a:off x="2844676" y="2553241"/>
        <a:ext cx="341276" cy="227517"/>
      </dsp:txXfrm>
    </dsp:sp>
    <dsp:sp modelId="{EE233303-E81C-4D14-B590-ED762C194CE0}">
      <dsp:nvSpPr>
        <dsp:cNvPr id="0" name=""/>
        <dsp:cNvSpPr/>
      </dsp:nvSpPr>
      <dsp:spPr>
        <a:xfrm>
          <a:off x="3185951" y="2553241"/>
          <a:ext cx="568793" cy="22751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US" sz="900" kern="1200" dirty="0" smtClean="0"/>
            <a:t>2Q17</a:t>
          </a:r>
          <a:endParaRPr lang="en-US" sz="900" kern="1200" dirty="0"/>
        </a:p>
      </dsp:txBody>
      <dsp:txXfrm>
        <a:off x="3299710" y="2553241"/>
        <a:ext cx="341276" cy="227517"/>
      </dsp:txXfrm>
    </dsp:sp>
    <dsp:sp modelId="{A6A9D70D-FDBC-47F2-8C9F-EE5182FF14A2}">
      <dsp:nvSpPr>
        <dsp:cNvPr id="0" name=""/>
        <dsp:cNvSpPr/>
      </dsp:nvSpPr>
      <dsp:spPr>
        <a:xfrm>
          <a:off x="3640986" y="2553241"/>
          <a:ext cx="568793" cy="22751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US" sz="900" kern="1200" dirty="0" smtClean="0"/>
            <a:t>3Q17</a:t>
          </a:r>
          <a:endParaRPr lang="en-US" sz="900" kern="1200" dirty="0"/>
        </a:p>
      </dsp:txBody>
      <dsp:txXfrm>
        <a:off x="3754745" y="2553241"/>
        <a:ext cx="341276" cy="227517"/>
      </dsp:txXfrm>
    </dsp:sp>
    <dsp:sp modelId="{B0D1255F-C414-426D-B80E-51AEA61367C5}">
      <dsp:nvSpPr>
        <dsp:cNvPr id="0" name=""/>
        <dsp:cNvSpPr/>
      </dsp:nvSpPr>
      <dsp:spPr>
        <a:xfrm>
          <a:off x="4096020" y="2553241"/>
          <a:ext cx="568793" cy="22751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US" sz="900" kern="1200" dirty="0" smtClean="0"/>
            <a:t>4Q17</a:t>
          </a:r>
          <a:endParaRPr lang="en-US" sz="900" kern="1200" dirty="0"/>
        </a:p>
      </dsp:txBody>
      <dsp:txXfrm>
        <a:off x="4209779" y="2553241"/>
        <a:ext cx="341276" cy="227517"/>
      </dsp:txXfrm>
    </dsp:sp>
    <dsp:sp modelId="{3B86C195-7783-439E-AA59-33147C0475F2}">
      <dsp:nvSpPr>
        <dsp:cNvPr id="0" name=""/>
        <dsp:cNvSpPr/>
      </dsp:nvSpPr>
      <dsp:spPr>
        <a:xfrm>
          <a:off x="4551055" y="2553241"/>
          <a:ext cx="568793" cy="22751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US" sz="900" kern="1200" dirty="0" smtClean="0"/>
            <a:t>1Q18</a:t>
          </a:r>
          <a:endParaRPr lang="en-US" sz="900" kern="1200" dirty="0"/>
        </a:p>
      </dsp:txBody>
      <dsp:txXfrm>
        <a:off x="4664814" y="2553241"/>
        <a:ext cx="341276" cy="227517"/>
      </dsp:txXfrm>
    </dsp:sp>
    <dsp:sp modelId="{37434CEA-4B25-452E-96FA-27437E904D24}">
      <dsp:nvSpPr>
        <dsp:cNvPr id="0" name=""/>
        <dsp:cNvSpPr/>
      </dsp:nvSpPr>
      <dsp:spPr>
        <a:xfrm>
          <a:off x="5006089" y="2553241"/>
          <a:ext cx="568793" cy="22751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US" sz="900" kern="1200" dirty="0" smtClean="0"/>
            <a:t>2Q18</a:t>
          </a:r>
          <a:endParaRPr lang="en-US" sz="900" kern="1200" dirty="0"/>
        </a:p>
      </dsp:txBody>
      <dsp:txXfrm>
        <a:off x="5119848" y="2553241"/>
        <a:ext cx="341276" cy="227517"/>
      </dsp:txXfrm>
    </dsp:sp>
    <dsp:sp modelId="{E36DFFC3-1B1C-4890-AF38-6693390581D2}">
      <dsp:nvSpPr>
        <dsp:cNvPr id="0" name=""/>
        <dsp:cNvSpPr/>
      </dsp:nvSpPr>
      <dsp:spPr>
        <a:xfrm>
          <a:off x="5461124" y="2553241"/>
          <a:ext cx="568793" cy="22751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US" sz="900" kern="1200" dirty="0" smtClean="0"/>
            <a:t>3Q18</a:t>
          </a:r>
          <a:endParaRPr lang="en-US" sz="900" kern="1200" dirty="0"/>
        </a:p>
      </dsp:txBody>
      <dsp:txXfrm>
        <a:off x="5574883" y="2553241"/>
        <a:ext cx="341276" cy="227517"/>
      </dsp:txXfrm>
    </dsp:sp>
    <dsp:sp modelId="{298BA49C-1F08-458E-9A09-CFF717473D09}">
      <dsp:nvSpPr>
        <dsp:cNvPr id="0" name=""/>
        <dsp:cNvSpPr/>
      </dsp:nvSpPr>
      <dsp:spPr>
        <a:xfrm>
          <a:off x="5916158" y="2553241"/>
          <a:ext cx="568793" cy="22751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US" sz="900" kern="1200" dirty="0" smtClean="0"/>
            <a:t>4Q18</a:t>
          </a:r>
          <a:endParaRPr lang="en-US" sz="900" kern="1200" dirty="0"/>
        </a:p>
      </dsp:txBody>
      <dsp:txXfrm>
        <a:off x="6029917" y="2553241"/>
        <a:ext cx="341276" cy="227517"/>
      </dsp:txXfrm>
    </dsp:sp>
    <dsp:sp modelId="{1D5E67C4-D4B4-4D1C-AE06-D52361A1E2EC}">
      <dsp:nvSpPr>
        <dsp:cNvPr id="0" name=""/>
        <dsp:cNvSpPr/>
      </dsp:nvSpPr>
      <dsp:spPr>
        <a:xfrm>
          <a:off x="6371193" y="2553241"/>
          <a:ext cx="568793" cy="22751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US" sz="900" kern="1200" dirty="0" smtClean="0"/>
            <a:t>1Q19</a:t>
          </a:r>
          <a:endParaRPr lang="en-US" sz="900" kern="1200" dirty="0"/>
        </a:p>
      </dsp:txBody>
      <dsp:txXfrm>
        <a:off x="6484952" y="2553241"/>
        <a:ext cx="341276" cy="227517"/>
      </dsp:txXfrm>
    </dsp:sp>
    <dsp:sp modelId="{C7721AFA-7231-450D-B6DC-B2E4235CE83E}">
      <dsp:nvSpPr>
        <dsp:cNvPr id="0" name=""/>
        <dsp:cNvSpPr/>
      </dsp:nvSpPr>
      <dsp:spPr>
        <a:xfrm>
          <a:off x="6826227" y="2553241"/>
          <a:ext cx="568793" cy="22751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US" sz="900" kern="1200" dirty="0" smtClean="0"/>
            <a:t>2Q19</a:t>
          </a:r>
          <a:endParaRPr lang="en-US" sz="900" kern="1200" dirty="0"/>
        </a:p>
      </dsp:txBody>
      <dsp:txXfrm>
        <a:off x="6939986" y="2553241"/>
        <a:ext cx="341276" cy="227517"/>
      </dsp:txXfrm>
    </dsp:sp>
    <dsp:sp modelId="{06411219-F0E7-4F1E-9E14-75D25D74A5F8}">
      <dsp:nvSpPr>
        <dsp:cNvPr id="0" name=""/>
        <dsp:cNvSpPr/>
      </dsp:nvSpPr>
      <dsp:spPr>
        <a:xfrm>
          <a:off x="7281262" y="2553241"/>
          <a:ext cx="568793" cy="22751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US" sz="900" kern="1200" dirty="0" smtClean="0"/>
            <a:t>3Q19</a:t>
          </a:r>
          <a:endParaRPr lang="en-US" sz="900" kern="1200" dirty="0"/>
        </a:p>
      </dsp:txBody>
      <dsp:txXfrm>
        <a:off x="7395021" y="2553241"/>
        <a:ext cx="341276" cy="227517"/>
      </dsp:txXfrm>
    </dsp:sp>
    <dsp:sp modelId="{08CDF96D-D8F2-4A64-8441-6100D675A2E7}">
      <dsp:nvSpPr>
        <dsp:cNvPr id="0" name=""/>
        <dsp:cNvSpPr/>
      </dsp:nvSpPr>
      <dsp:spPr>
        <a:xfrm>
          <a:off x="7736297" y="2553241"/>
          <a:ext cx="568793" cy="22751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en-US" sz="900" kern="1200" dirty="0" smtClean="0"/>
            <a:t>4Q19</a:t>
          </a:r>
          <a:endParaRPr lang="en-US" sz="900" kern="1200" dirty="0"/>
        </a:p>
      </dsp:txBody>
      <dsp:txXfrm>
        <a:off x="7850056" y="2553241"/>
        <a:ext cx="341276" cy="22751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5904C4-010F-4896-9D22-0FDDB5A0FF93}" type="datetimeFigureOut">
              <a:rPr lang="en-US" smtClean="0">
                <a:solidFill>
                  <a:schemeClr val="bg1">
                    <a:lumMod val="65000"/>
                  </a:schemeClr>
                </a:solidFill>
                <a:latin typeface="Tahoma" pitchFamily="34" charset="0"/>
                <a:ea typeface="Tahoma" pitchFamily="34" charset="0"/>
                <a:cs typeface="Tahoma" pitchFamily="34" charset="0"/>
              </a:rPr>
              <a:pPr/>
              <a:t>6/5/15</a:t>
            </a:fld>
            <a:endParaRPr lang="en-US" dirty="0">
              <a:solidFill>
                <a:schemeClr val="bg1">
                  <a:lumMod val="65000"/>
                </a:schemeClr>
              </a:solidFill>
              <a:latin typeface="Tahoma" pitchFamily="34" charset="0"/>
              <a:ea typeface="Tahoma" pitchFamily="34" charset="0"/>
              <a:cs typeface="Tahoma"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smtClean="0">
                <a:solidFill>
                  <a:schemeClr val="bg1">
                    <a:lumMod val="65000"/>
                  </a:schemeClr>
                </a:solidFill>
                <a:latin typeface="Tahoma" pitchFamily="34" charset="0"/>
                <a:ea typeface="Tahoma" pitchFamily="34" charset="0"/>
                <a:cs typeface="Tahoma" pitchFamily="34" charset="0"/>
              </a:rPr>
              <a:t>Distribution Statement</a:t>
            </a:r>
            <a:endParaRPr lang="en-US" dirty="0">
              <a:solidFill>
                <a:schemeClr val="bg1">
                  <a:lumMod val="65000"/>
                </a:schemeClr>
              </a:solidFill>
              <a:latin typeface="Tahoma" pitchFamily="34" charset="0"/>
              <a:ea typeface="Tahoma" pitchFamily="34" charset="0"/>
              <a:cs typeface="Tahoma"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899D1F1-6DC0-4977-808C-FD0BF7AD2565}" type="slidenum">
              <a:rPr lang="en-US" smtClean="0">
                <a:solidFill>
                  <a:schemeClr val="bg1">
                    <a:lumMod val="65000"/>
                  </a:schemeClr>
                </a:solidFill>
                <a:latin typeface="Tahoma" pitchFamily="34" charset="0"/>
                <a:ea typeface="Tahoma" pitchFamily="34" charset="0"/>
                <a:cs typeface="Tahoma" pitchFamily="34" charset="0"/>
              </a:rPr>
              <a:pPr/>
              <a:t>‹#›</a:t>
            </a:fld>
            <a:endParaRPr lang="en-US" dirty="0">
              <a:solidFill>
                <a:schemeClr val="bg1">
                  <a:lumMod val="65000"/>
                </a:schemeClr>
              </a:solidFill>
              <a:latin typeface="Tahoma" pitchFamily="34" charset="0"/>
              <a:ea typeface="Tahoma" pitchFamily="34" charset="0"/>
              <a:cs typeface="Tahoma" pitchFamily="34" charset="0"/>
            </a:endParaRPr>
          </a:p>
        </p:txBody>
      </p:sp>
      <p:pic>
        <p:nvPicPr>
          <p:cNvPr id="6" name="Picture 6" descr="TITLE-HEADER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787" y="-77470"/>
            <a:ext cx="1582209" cy="108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5924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bg1">
                    <a:lumMod val="65000"/>
                  </a:schemeClr>
                </a:solidFill>
                <a:latin typeface="Tahoma" pitchFamily="34" charset="0"/>
                <a:ea typeface="Tahoma" pitchFamily="34" charset="0"/>
                <a:cs typeface="Tahoma" pitchFamily="34" charset="0"/>
              </a:defRPr>
            </a:lvl1pPr>
          </a:lstStyle>
          <a:p>
            <a:fld id="{92715C0D-0E45-40B4-BE1B-664AAA8E6B7F}" type="datetimeFigureOut">
              <a:rPr lang="en-US" smtClean="0"/>
              <a:pPr/>
              <a:t>6/5/15</a:t>
            </a:fld>
            <a:endParaRPr lang="en-US" dirty="0"/>
          </a:p>
        </p:txBody>
      </p:sp>
      <p:sp>
        <p:nvSpPr>
          <p:cNvPr id="4" name="Slide Image Placeholder 3"/>
          <p:cNvSpPr>
            <a:spLocks noGrp="1" noRot="1" noChangeAspect="1"/>
          </p:cNvSpPr>
          <p:nvPr>
            <p:ph type="sldImg" idx="2"/>
          </p:nvPr>
        </p:nvSpPr>
        <p:spPr>
          <a:xfrm>
            <a:off x="1181100" y="895350"/>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648200"/>
            <a:ext cx="5608320" cy="395097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bg1">
                    <a:lumMod val="65000"/>
                  </a:schemeClr>
                </a:solidFill>
                <a:latin typeface="Tahoma" pitchFamily="34" charset="0"/>
                <a:ea typeface="Tahoma" pitchFamily="34" charset="0"/>
                <a:cs typeface="Tahoma" pitchFamily="34" charset="0"/>
              </a:defRPr>
            </a:lvl1pPr>
          </a:lstStyle>
          <a:p>
            <a:r>
              <a:rPr lang="en-US" dirty="0" smtClean="0"/>
              <a:t>Distribution Statement</a:t>
            </a: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bg1">
                    <a:lumMod val="65000"/>
                  </a:schemeClr>
                </a:solidFill>
                <a:latin typeface="Tahoma" pitchFamily="34" charset="0"/>
                <a:ea typeface="Tahoma" pitchFamily="34" charset="0"/>
                <a:cs typeface="Tahoma" pitchFamily="34" charset="0"/>
              </a:defRPr>
            </a:lvl1pPr>
          </a:lstStyle>
          <a:p>
            <a:fld id="{639B577F-6036-4BCD-9021-A736CBC28733}" type="slidenum">
              <a:rPr lang="en-US" smtClean="0"/>
              <a:pPr/>
              <a:t>‹#›</a:t>
            </a:fld>
            <a:endParaRPr lang="en-US" dirty="0"/>
          </a:p>
        </p:txBody>
      </p:sp>
      <p:pic>
        <p:nvPicPr>
          <p:cNvPr id="8" name="Picture 6" descr="TITLE-HEADER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787" y="-77470"/>
            <a:ext cx="1582209" cy="108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6335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Tahoma" pitchFamily="34" charset="0"/>
        <a:ea typeface="Tahoma" pitchFamily="34" charset="0"/>
        <a:cs typeface="Tahoma" pitchFamily="34" charset="0"/>
      </a:defRPr>
    </a:lvl1pPr>
    <a:lvl2pPr marL="457200" algn="l" defTabSz="914400" rtl="0" eaLnBrk="1" latinLnBrk="0" hangingPunct="1">
      <a:defRPr sz="1200" kern="1200">
        <a:solidFill>
          <a:schemeClr val="tx1"/>
        </a:solidFill>
        <a:latin typeface="Tahoma" pitchFamily="34" charset="0"/>
        <a:ea typeface="Tahoma" pitchFamily="34" charset="0"/>
        <a:cs typeface="Tahoma" pitchFamily="34" charset="0"/>
      </a:defRPr>
    </a:lvl2pPr>
    <a:lvl3pPr marL="914400" algn="l" defTabSz="914400" rtl="0" eaLnBrk="1" latinLnBrk="0" hangingPunct="1">
      <a:defRPr sz="1200" kern="1200">
        <a:solidFill>
          <a:schemeClr val="tx1"/>
        </a:solidFill>
        <a:latin typeface="Tahoma" pitchFamily="34" charset="0"/>
        <a:ea typeface="Tahoma" pitchFamily="34" charset="0"/>
        <a:cs typeface="Tahoma" pitchFamily="34" charset="0"/>
      </a:defRPr>
    </a:lvl3pPr>
    <a:lvl4pPr marL="1371600" algn="l" defTabSz="914400" rtl="0" eaLnBrk="1" latinLnBrk="0" hangingPunct="1">
      <a:defRPr sz="1200" kern="1200">
        <a:solidFill>
          <a:schemeClr val="tx1"/>
        </a:solidFill>
        <a:latin typeface="Tahoma" pitchFamily="34" charset="0"/>
        <a:ea typeface="Tahoma" pitchFamily="34" charset="0"/>
        <a:cs typeface="Tahoma" pitchFamily="34" charset="0"/>
      </a:defRPr>
    </a:lvl4pPr>
    <a:lvl5pPr marL="1828800" algn="l" defTabSz="914400" rtl="0" eaLnBrk="1" latinLnBrk="0" hangingPunct="1">
      <a:defRPr sz="1200" kern="1200">
        <a:solidFill>
          <a:schemeClr val="tx1"/>
        </a:solidFill>
        <a:latin typeface="Tahoma" pitchFamily="34" charset="0"/>
        <a:ea typeface="Tahoma" pitchFamily="34" charset="0"/>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1</a:t>
            </a:fld>
            <a:endParaRPr lang="en-US" dirty="0"/>
          </a:p>
        </p:txBody>
      </p:sp>
      <p:sp>
        <p:nvSpPr>
          <p:cNvPr id="5" name="Notes Placeholder 2"/>
          <p:cNvSpPr txBox="1">
            <a:spLocks/>
          </p:cNvSpPr>
          <p:nvPr/>
        </p:nvSpPr>
        <p:spPr>
          <a:xfrm>
            <a:off x="853440" y="4800600"/>
            <a:ext cx="5608320" cy="3950970"/>
          </a:xfrm>
          <a:prstGeom prst="rect">
            <a:avLst/>
          </a:prstGeom>
        </p:spPr>
        <p:txBody>
          <a:bodyPr vert="horz" lIns="93177" tIns="46589" rIns="93177" bIns="46589" rtlCol="0">
            <a:normAutofit/>
          </a:bodyPr>
          <a:lstStyle>
            <a:lvl1pPr marL="0" algn="l" defTabSz="914400" rtl="0" eaLnBrk="1" latinLnBrk="0" hangingPunct="1">
              <a:defRPr sz="1200" kern="1200">
                <a:solidFill>
                  <a:schemeClr val="tx1"/>
                </a:solidFill>
                <a:latin typeface="Tahoma" pitchFamily="34" charset="0"/>
                <a:ea typeface="Tahoma" pitchFamily="34" charset="0"/>
                <a:cs typeface="Tahoma" pitchFamily="34" charset="0"/>
              </a:defRPr>
            </a:lvl1pPr>
            <a:lvl2pPr marL="457200" algn="l" defTabSz="914400" rtl="0" eaLnBrk="1" latinLnBrk="0" hangingPunct="1">
              <a:defRPr sz="1200" kern="1200">
                <a:solidFill>
                  <a:schemeClr val="tx1"/>
                </a:solidFill>
                <a:latin typeface="Tahoma" pitchFamily="34" charset="0"/>
                <a:ea typeface="Tahoma" pitchFamily="34" charset="0"/>
                <a:cs typeface="Tahoma" pitchFamily="34" charset="0"/>
              </a:defRPr>
            </a:lvl2pPr>
            <a:lvl3pPr marL="914400" algn="l" defTabSz="914400" rtl="0" eaLnBrk="1" latinLnBrk="0" hangingPunct="1">
              <a:defRPr sz="1200" kern="1200">
                <a:solidFill>
                  <a:schemeClr val="tx1"/>
                </a:solidFill>
                <a:latin typeface="Tahoma" pitchFamily="34" charset="0"/>
                <a:ea typeface="Tahoma" pitchFamily="34" charset="0"/>
                <a:cs typeface="Tahoma" pitchFamily="34" charset="0"/>
              </a:defRPr>
            </a:lvl3pPr>
            <a:lvl4pPr marL="1371600" algn="l" defTabSz="914400" rtl="0" eaLnBrk="1" latinLnBrk="0" hangingPunct="1">
              <a:defRPr sz="1200" kern="1200">
                <a:solidFill>
                  <a:schemeClr val="tx1"/>
                </a:solidFill>
                <a:latin typeface="Tahoma" pitchFamily="34" charset="0"/>
                <a:ea typeface="Tahoma" pitchFamily="34" charset="0"/>
                <a:cs typeface="Tahoma" pitchFamily="34" charset="0"/>
              </a:defRPr>
            </a:lvl4pPr>
            <a:lvl5pPr marL="1828800" algn="l" defTabSz="914400" rtl="0" eaLnBrk="1" latinLnBrk="0" hangingPunct="1">
              <a:defRPr sz="1200" kern="1200">
                <a:solidFill>
                  <a:schemeClr val="tx1"/>
                </a:solidFill>
                <a:latin typeface="Tahoma" pitchFamily="34" charset="0"/>
                <a:ea typeface="Tahoma" pitchFamily="34" charset="0"/>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2450096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11</a:t>
            </a:fld>
            <a:endParaRPr lang="en-US" dirty="0"/>
          </a:p>
        </p:txBody>
      </p:sp>
    </p:spTree>
    <p:extLst>
      <p:ext uri="{BB962C8B-B14F-4D97-AF65-F5344CB8AC3E}">
        <p14:creationId xmlns:p14="http://schemas.microsoft.com/office/powerpoint/2010/main" val="1539969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9B577F-6036-4BCD-9021-A736CBC28733}" type="slidenum">
              <a:rPr lang="en-US" smtClean="0"/>
              <a:pPr/>
              <a:t>12</a:t>
            </a:fld>
            <a:endParaRPr lang="en-US" dirty="0"/>
          </a:p>
        </p:txBody>
      </p:sp>
    </p:spTree>
    <p:extLst>
      <p:ext uri="{BB962C8B-B14F-4D97-AF65-F5344CB8AC3E}">
        <p14:creationId xmlns:p14="http://schemas.microsoft.com/office/powerpoint/2010/main" val="3962406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9B577F-6036-4BCD-9021-A736CBC28733}" type="slidenum">
              <a:rPr lang="en-US" smtClean="0"/>
              <a:pPr/>
              <a:t>13</a:t>
            </a:fld>
            <a:endParaRPr lang="en-US" dirty="0"/>
          </a:p>
        </p:txBody>
      </p:sp>
    </p:spTree>
    <p:extLst>
      <p:ext uri="{BB962C8B-B14F-4D97-AF65-F5344CB8AC3E}">
        <p14:creationId xmlns:p14="http://schemas.microsoft.com/office/powerpoint/2010/main" val="4095342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9B577F-6036-4BCD-9021-A736CBC28733}" type="slidenum">
              <a:rPr lang="en-US" smtClean="0"/>
              <a:pPr/>
              <a:t>14</a:t>
            </a:fld>
            <a:endParaRPr lang="en-US" dirty="0"/>
          </a:p>
        </p:txBody>
      </p:sp>
    </p:spTree>
    <p:extLst>
      <p:ext uri="{BB962C8B-B14F-4D97-AF65-F5344CB8AC3E}">
        <p14:creationId xmlns:p14="http://schemas.microsoft.com/office/powerpoint/2010/main" val="1015440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9B577F-6036-4BCD-9021-A736CBC28733}" type="slidenum">
              <a:rPr lang="en-US" smtClean="0"/>
              <a:pPr/>
              <a:t>15</a:t>
            </a:fld>
            <a:endParaRPr lang="en-US" dirty="0"/>
          </a:p>
        </p:txBody>
      </p:sp>
    </p:spTree>
    <p:extLst>
      <p:ext uri="{BB962C8B-B14F-4D97-AF65-F5344CB8AC3E}">
        <p14:creationId xmlns:p14="http://schemas.microsoft.com/office/powerpoint/2010/main" val="437309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9B577F-6036-4BCD-9021-A736CBC28733}" type="slidenum">
              <a:rPr lang="en-US" smtClean="0"/>
              <a:pPr/>
              <a:t>16</a:t>
            </a:fld>
            <a:endParaRPr lang="en-US" dirty="0"/>
          </a:p>
        </p:txBody>
      </p:sp>
    </p:spTree>
    <p:extLst>
      <p:ext uri="{BB962C8B-B14F-4D97-AF65-F5344CB8AC3E}">
        <p14:creationId xmlns:p14="http://schemas.microsoft.com/office/powerpoint/2010/main" val="3077175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9B577F-6036-4BCD-9021-A736CBC28733}" type="slidenum">
              <a:rPr lang="en-US" smtClean="0"/>
              <a:pPr/>
              <a:t>2</a:t>
            </a:fld>
            <a:endParaRPr lang="en-US" dirty="0"/>
          </a:p>
        </p:txBody>
      </p:sp>
    </p:spTree>
    <p:extLst>
      <p:ext uri="{BB962C8B-B14F-4D97-AF65-F5344CB8AC3E}">
        <p14:creationId xmlns:p14="http://schemas.microsoft.com/office/powerpoint/2010/main" val="161298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9B577F-6036-4BCD-9021-A736CBC28733}" type="slidenum">
              <a:rPr lang="en-US" smtClean="0"/>
              <a:pPr/>
              <a:t>3</a:t>
            </a:fld>
            <a:endParaRPr lang="en-US" dirty="0"/>
          </a:p>
        </p:txBody>
      </p:sp>
    </p:spTree>
    <p:extLst>
      <p:ext uri="{BB962C8B-B14F-4D97-AF65-F5344CB8AC3E}">
        <p14:creationId xmlns:p14="http://schemas.microsoft.com/office/powerpoint/2010/main" val="125849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AB022-7A82-8841-8462-511F846B1239}" type="slidenum">
              <a:rPr lang="en-US" smtClean="0"/>
              <a:t>4</a:t>
            </a:fld>
            <a:endParaRPr lang="en-US"/>
          </a:p>
        </p:txBody>
      </p:sp>
    </p:spTree>
    <p:extLst>
      <p:ext uri="{BB962C8B-B14F-4D97-AF65-F5344CB8AC3E}">
        <p14:creationId xmlns:p14="http://schemas.microsoft.com/office/powerpoint/2010/main" val="2900770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CRAFT will solve the problem directly by reducing the amount of effort required to design a custom IC. The reduction will be achieved through leveraging modern programming techniques to the design process and by improving use of hierarchy to simplify design and reduce required verification.</a:t>
            </a:r>
          </a:p>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6</a:t>
            </a:fld>
            <a:endParaRPr lang="en-US" dirty="0"/>
          </a:p>
        </p:txBody>
      </p:sp>
    </p:spTree>
    <p:extLst>
      <p:ext uri="{BB962C8B-B14F-4D97-AF65-F5344CB8AC3E}">
        <p14:creationId xmlns:p14="http://schemas.microsoft.com/office/powerpoint/2010/main" val="3129054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7</a:t>
            </a:fld>
            <a:endParaRPr lang="en-US" dirty="0"/>
          </a:p>
        </p:txBody>
      </p:sp>
    </p:spTree>
    <p:extLst>
      <p:ext uri="{BB962C8B-B14F-4D97-AF65-F5344CB8AC3E}">
        <p14:creationId xmlns:p14="http://schemas.microsoft.com/office/powerpoint/2010/main" val="3129054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9B577F-6036-4BCD-9021-A736CBC28733}" type="slidenum">
              <a:rPr lang="en-US" smtClean="0"/>
              <a:pPr/>
              <a:t>8</a:t>
            </a:fld>
            <a:endParaRPr lang="en-US" dirty="0"/>
          </a:p>
        </p:txBody>
      </p:sp>
    </p:spTree>
    <p:extLst>
      <p:ext uri="{BB962C8B-B14F-4D97-AF65-F5344CB8AC3E}">
        <p14:creationId xmlns:p14="http://schemas.microsoft.com/office/powerpoint/2010/main" val="2798800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9</a:t>
            </a:fld>
            <a:endParaRPr lang="en-US" dirty="0"/>
          </a:p>
        </p:txBody>
      </p:sp>
    </p:spTree>
    <p:extLst>
      <p:ext uri="{BB962C8B-B14F-4D97-AF65-F5344CB8AC3E}">
        <p14:creationId xmlns:p14="http://schemas.microsoft.com/office/powerpoint/2010/main" val="571486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39B577F-6036-4BCD-9021-A736CBC28733}" type="slidenum">
              <a:rPr lang="en-US" smtClean="0"/>
              <a:pPr/>
              <a:t>10</a:t>
            </a:fld>
            <a:endParaRPr lang="en-US" dirty="0"/>
          </a:p>
        </p:txBody>
      </p:sp>
    </p:spTree>
    <p:extLst>
      <p:ext uri="{BB962C8B-B14F-4D97-AF65-F5344CB8AC3E}">
        <p14:creationId xmlns:p14="http://schemas.microsoft.com/office/powerpoint/2010/main" val="1301039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FOUO  –  For Official Use Only </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2625" y="1456511"/>
            <a:ext cx="7772400" cy="457200"/>
          </a:xfrm>
        </p:spPr>
        <p:txBody>
          <a:bodyPr anchor="b" anchorCtr="0"/>
          <a:lstStyle>
            <a:lvl1pPr algn="ctr">
              <a:defRPr sz="2400" b="1">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6" name="Subtitle 2"/>
          <p:cNvSpPr>
            <a:spLocks noGrp="1"/>
          </p:cNvSpPr>
          <p:nvPr>
            <p:ph type="subTitle" idx="1" hasCustomPrompt="1"/>
          </p:nvPr>
        </p:nvSpPr>
        <p:spPr>
          <a:xfrm>
            <a:off x="1371600" y="2057400"/>
            <a:ext cx="6400800" cy="1752600"/>
          </a:xfrm>
        </p:spPr>
        <p:txBody>
          <a:bodyPr/>
          <a:lstStyle>
            <a:lvl1pPr marL="0" indent="0" algn="ctr">
              <a:buNone/>
              <a:defRPr sz="1800">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add briefer names</a:t>
            </a:r>
            <a:endParaRPr lang="en-US" dirty="0"/>
          </a:p>
        </p:txBody>
      </p:sp>
      <p:cxnSp>
        <p:nvCxnSpPr>
          <p:cNvPr id="7" name="Straight Connector 6"/>
          <p:cNvCxnSpPr>
            <a:cxnSpLocks noChangeShapeType="1"/>
          </p:cNvCxnSpPr>
          <p:nvPr userDrawn="1"/>
        </p:nvCxnSpPr>
        <p:spPr bwMode="auto">
          <a:xfrm>
            <a:off x="381000" y="19796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80" y="5226161"/>
            <a:ext cx="1241441" cy="749220"/>
          </a:xfrm>
          <a:prstGeom prst="rect">
            <a:avLst/>
          </a:prstGeom>
        </p:spPr>
      </p:pic>
      <p:sp>
        <p:nvSpPr>
          <p:cNvPr id="9" name="Text Placeholder 8"/>
          <p:cNvSpPr>
            <a:spLocks noGrp="1"/>
          </p:cNvSpPr>
          <p:nvPr>
            <p:ph type="body" sz="quarter" idx="12" hasCustomPrompt="1"/>
          </p:nvPr>
        </p:nvSpPr>
        <p:spPr>
          <a:xfrm>
            <a:off x="1375646" y="4049486"/>
            <a:ext cx="6393425" cy="720221"/>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“Briefing prepared for”</a:t>
            </a:r>
          </a:p>
        </p:txBody>
      </p:sp>
      <p:sp>
        <p:nvSpPr>
          <p:cNvPr id="11" name="Text Placeholder 10"/>
          <p:cNvSpPr>
            <a:spLocks noGrp="1"/>
          </p:cNvSpPr>
          <p:nvPr>
            <p:ph type="body" sz="quarter" idx="13" hasCustomPrompt="1"/>
          </p:nvPr>
        </p:nvSpPr>
        <p:spPr>
          <a:xfrm>
            <a:off x="2740025" y="4790048"/>
            <a:ext cx="3657599" cy="322825"/>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Date</a:t>
            </a:r>
          </a:p>
        </p:txBody>
      </p:sp>
    </p:spTree>
    <p:extLst>
      <p:ext uri="{BB962C8B-B14F-4D97-AF65-F5344CB8AC3E}">
        <p14:creationId xmlns:p14="http://schemas.microsoft.com/office/powerpoint/2010/main" val="349861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_Four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FOUO  –  For Official Use Only </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2" y="1066800"/>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5481" y="1066800"/>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4645477" y="3521528"/>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6"/>
          </p:nvPr>
        </p:nvSpPr>
        <p:spPr>
          <a:xfrm>
            <a:off x="454481" y="3529693"/>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1"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59495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_Six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FOUO  –  For Official Use Only </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6" name="Content Placeholder 2"/>
          <p:cNvSpPr>
            <a:spLocks noGrp="1"/>
          </p:cNvSpPr>
          <p:nvPr>
            <p:ph sz="quarter" idx="13"/>
          </p:nvPr>
        </p:nvSpPr>
        <p:spPr>
          <a:xfrm>
            <a:off x="4572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4"/>
          </p:nvPr>
        </p:nvSpPr>
        <p:spPr>
          <a:xfrm>
            <a:off x="32766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5"/>
          </p:nvPr>
        </p:nvSpPr>
        <p:spPr>
          <a:xfrm>
            <a:off x="462643"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6"/>
          </p:nvPr>
        </p:nvSpPr>
        <p:spPr>
          <a:xfrm>
            <a:off x="6090557"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7"/>
          </p:nvPr>
        </p:nvSpPr>
        <p:spPr>
          <a:xfrm>
            <a:off x="6096000"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quarter" idx="18"/>
          </p:nvPr>
        </p:nvSpPr>
        <p:spPr>
          <a:xfrm>
            <a:off x="3282044" y="3537858"/>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66887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_Cap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FOUO  –  For Official Use Only </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4"/>
          </p:nvPr>
        </p:nvSpPr>
        <p:spPr>
          <a:xfrm>
            <a:off x="3535137" y="1066801"/>
            <a:ext cx="5227864" cy="4811486"/>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3"/>
          <p:cNvSpPr>
            <a:spLocks noGrp="1"/>
          </p:cNvSpPr>
          <p:nvPr>
            <p:ph type="body" sz="quarter" idx="15"/>
          </p:nvPr>
        </p:nvSpPr>
        <p:spPr>
          <a:xfrm>
            <a:off x="563566" y="1763488"/>
            <a:ext cx="2873601" cy="4115027"/>
          </a:xfrm>
        </p:spPr>
        <p:txBody>
          <a:bodyPr/>
          <a:lstStyle>
            <a:lvl1pPr>
              <a:defRPr sz="1400"/>
            </a:lvl1pPr>
          </a:lstStyle>
          <a:p>
            <a:pPr lvl="0"/>
            <a:r>
              <a:rPr lang="en-US" smtClean="0"/>
              <a:t>Click to edit Master text styles</a:t>
            </a:r>
          </a:p>
        </p:txBody>
      </p:sp>
      <p:sp>
        <p:nvSpPr>
          <p:cNvPr id="7" name="Text Placeholder 3"/>
          <p:cNvSpPr>
            <a:spLocks noGrp="1"/>
          </p:cNvSpPr>
          <p:nvPr>
            <p:ph type="body" sz="quarter" idx="16"/>
          </p:nvPr>
        </p:nvSpPr>
        <p:spPr>
          <a:xfrm>
            <a:off x="571501" y="1066799"/>
            <a:ext cx="2871107" cy="696687"/>
          </a:xfrm>
        </p:spPr>
        <p:txBody>
          <a:bodyPr anchor="b"/>
          <a:lstStyle>
            <a:lvl1pPr algn="l">
              <a:defRPr sz="2000" b="1" baseline="0"/>
            </a:lvl1pPr>
          </a:lstStyle>
          <a:p>
            <a:pPr lvl="0"/>
            <a:r>
              <a:rPr lang="en-US" smtClean="0"/>
              <a:t>Click to edit Master text styles</a:t>
            </a:r>
          </a:p>
          <a:p>
            <a:pPr lvl="1"/>
            <a:r>
              <a:rPr lang="en-US" smtClean="0"/>
              <a:t>Second level</a:t>
            </a:r>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9653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cluding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FOUO  –  For Official Use Only </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extBox 4"/>
          <p:cNvSpPr txBox="1"/>
          <p:nvPr userDrawn="1"/>
        </p:nvSpPr>
        <p:spPr>
          <a:xfrm>
            <a:off x="3729431" y="3525877"/>
            <a:ext cx="1716111" cy="369332"/>
          </a:xfrm>
          <a:prstGeom prst="rect">
            <a:avLst/>
          </a:prstGeom>
          <a:noFill/>
        </p:spPr>
        <p:txBody>
          <a:bodyPr wrap="none" rtlCol="0">
            <a:spAutoFit/>
          </a:bodyPr>
          <a:lstStyle/>
          <a:p>
            <a:pPr lvl="0"/>
            <a:r>
              <a:rPr lang="en-US" dirty="0" smtClean="0">
                <a:latin typeface="Tahoma" pitchFamily="34" charset="0"/>
                <a:ea typeface="Tahoma" pitchFamily="34" charset="0"/>
                <a:cs typeface="Tahoma" pitchFamily="34" charset="0"/>
              </a:rPr>
              <a:t>www.darpa.mil</a:t>
            </a:r>
            <a:endParaRPr lang="en-US" dirty="0">
              <a:latin typeface="Tahoma" pitchFamily="34" charset="0"/>
              <a:ea typeface="Tahoma" pitchFamily="34" charset="0"/>
              <a:cs typeface="Tahoma"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5182" y="2531269"/>
            <a:ext cx="1770360" cy="1068427"/>
          </a:xfrm>
          <a:prstGeom prst="rect">
            <a:avLst/>
          </a:prstGeom>
        </p:spPr>
      </p:pic>
    </p:spTree>
    <p:extLst>
      <p:ext uri="{BB962C8B-B14F-4D97-AF65-F5344CB8AC3E}">
        <p14:creationId xmlns:p14="http://schemas.microsoft.com/office/powerpoint/2010/main" val="431281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PA_Quad_Chart_Guidelin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FOUO  –  For Official Use Only </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Rectangle 4"/>
          <p:cNvSpPr/>
          <p:nvPr userDrawn="1"/>
        </p:nvSpPr>
        <p:spPr>
          <a:xfrm>
            <a:off x="1447800" y="5181600"/>
            <a:ext cx="1524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3810000" y="5181600"/>
            <a:ext cx="1524000" cy="762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6172200" y="5181600"/>
            <a:ext cx="1524000" cy="762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1676400" y="5410200"/>
            <a:ext cx="1066800" cy="261610"/>
          </a:xfrm>
          <a:prstGeom prst="rect">
            <a:avLst/>
          </a:prstGeom>
          <a:noFill/>
        </p:spPr>
        <p:txBody>
          <a:bodyPr wrap="square" rtlCol="0">
            <a:spAutoFit/>
          </a:bodyPr>
          <a:lstStyle/>
          <a:p>
            <a:pPr algn="ctr"/>
            <a:r>
              <a:rPr lang="en-US" sz="1100" b="1" dirty="0" smtClean="0">
                <a:latin typeface="Tahoma" pitchFamily="34" charset="0"/>
                <a:ea typeface="Tahoma" pitchFamily="34" charset="0"/>
                <a:cs typeface="Tahoma" pitchFamily="34" charset="0"/>
              </a:rPr>
              <a:t>Concept</a:t>
            </a:r>
            <a:endParaRPr lang="en-US" sz="1100" b="1" dirty="0">
              <a:latin typeface="Tahoma" pitchFamily="34" charset="0"/>
              <a:ea typeface="Tahoma" pitchFamily="34" charset="0"/>
              <a:cs typeface="Tahoma" pitchFamily="34" charset="0"/>
            </a:endParaRPr>
          </a:p>
        </p:txBody>
      </p:sp>
      <p:sp>
        <p:nvSpPr>
          <p:cNvPr id="9" name="TextBox 8"/>
          <p:cNvSpPr txBox="1"/>
          <p:nvPr userDrawn="1"/>
        </p:nvSpPr>
        <p:spPr>
          <a:xfrm>
            <a:off x="4038600" y="5422272"/>
            <a:ext cx="1066800" cy="261610"/>
          </a:xfrm>
          <a:prstGeom prst="rect">
            <a:avLst/>
          </a:prstGeom>
          <a:noFill/>
        </p:spPr>
        <p:txBody>
          <a:bodyPr wrap="square" rtlCol="0">
            <a:spAutoFit/>
          </a:bodyPr>
          <a:lstStyle/>
          <a:p>
            <a:pPr algn="ctr"/>
            <a:r>
              <a:rPr lang="en-US" sz="1100" b="1" dirty="0" smtClean="0">
                <a:latin typeface="Tahoma" pitchFamily="34" charset="0"/>
                <a:ea typeface="Tahoma" pitchFamily="34" charset="0"/>
                <a:cs typeface="Tahoma" pitchFamily="34" charset="0"/>
              </a:rPr>
              <a:t>Prototype</a:t>
            </a:r>
            <a:endParaRPr lang="en-US" sz="1100" b="1" dirty="0">
              <a:latin typeface="Tahoma" pitchFamily="34" charset="0"/>
              <a:ea typeface="Tahoma" pitchFamily="34" charset="0"/>
              <a:cs typeface="Tahoma" pitchFamily="34" charset="0"/>
            </a:endParaRPr>
          </a:p>
        </p:txBody>
      </p:sp>
      <p:sp>
        <p:nvSpPr>
          <p:cNvPr id="10" name="TextBox 9"/>
          <p:cNvSpPr txBox="1"/>
          <p:nvPr userDrawn="1"/>
        </p:nvSpPr>
        <p:spPr>
          <a:xfrm>
            <a:off x="6286500" y="5347157"/>
            <a:ext cx="1295400" cy="430887"/>
          </a:xfrm>
          <a:prstGeom prst="rect">
            <a:avLst/>
          </a:prstGeom>
          <a:noFill/>
        </p:spPr>
        <p:txBody>
          <a:bodyPr wrap="square" rtlCol="0">
            <a:spAutoFit/>
          </a:bodyPr>
          <a:lstStyle/>
          <a:p>
            <a:pPr algn="ctr"/>
            <a:r>
              <a:rPr lang="en-US" sz="1100" b="1" dirty="0" smtClean="0">
                <a:latin typeface="Tahoma" pitchFamily="34" charset="0"/>
                <a:ea typeface="Tahoma" pitchFamily="34" charset="0"/>
                <a:cs typeface="Tahoma" pitchFamily="34" charset="0"/>
              </a:rPr>
              <a:t>Field Demonstration</a:t>
            </a:r>
            <a:endParaRPr lang="en-US" sz="1100" b="1" dirty="0">
              <a:latin typeface="Tahoma" pitchFamily="34" charset="0"/>
              <a:ea typeface="Tahoma" pitchFamily="34" charset="0"/>
              <a:cs typeface="Tahoma" pitchFamily="34" charset="0"/>
            </a:endParaRPr>
          </a:p>
        </p:txBody>
      </p:sp>
      <p:sp>
        <p:nvSpPr>
          <p:cNvPr id="11" name="TextBox 10"/>
          <p:cNvSpPr txBox="1"/>
          <p:nvPr userDrawn="1"/>
        </p:nvSpPr>
        <p:spPr>
          <a:xfrm>
            <a:off x="381000" y="1232807"/>
            <a:ext cx="8382000" cy="3785652"/>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The following two slides outline the format for two different quad charts that will be used for Congressional Staffer day and internal DARPA use. The only difference between the two quad charts is the bottom right-hand quadrant as follows: </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ahoma" pitchFamily="34" charset="0"/>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Staffer: Names and locations of performers. </a:t>
            </a: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Internal DARPA: Issues/challenges and a spend plan status. </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Formatting for both the internal DARPA and staffer quads:  </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ahoma" pitchFamily="34" charset="0"/>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Font: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Tahoma</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Color: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Font color = black</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Sizes: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Font size is set at 12 pt., decreasing to 11 pt. and 9 pt. for sub-bullets.  (Recognizing that some programs will have more information needed on the quad charts than others, text size may be reduced but, for ease of </a:t>
            </a:r>
            <a:b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b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reading, should never be smaller than 9 pt.) </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Font style: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Avoid the use of bold unless needed</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Bullets and sub-bullets: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Solid dots</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Status Boxes: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In the upper right hand corner of each quad chart, there is a placeholder for one of these three boxes. Please replace the existing placeholder with the corresponding box that represents the status of the program:</a:t>
            </a:r>
            <a:endParaRPr kumimoji="0" lang="en-US" sz="1200" b="0" i="0" u="none" strike="noStrike" kern="1200" cap="none" spc="0" normalizeH="0" baseline="0" noProof="0" dirty="0">
              <a:ln>
                <a:noFill/>
              </a:ln>
              <a:solidFill>
                <a:prstClr val="black"/>
              </a:solidFill>
              <a:effectLst/>
              <a:uLnTx/>
              <a:uFillTx/>
              <a:latin typeface="Times New Roman"/>
              <a:ea typeface="Times New Roman"/>
              <a:cs typeface="Times New Roman"/>
            </a:endParaRPr>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24753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094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11" name="TextBox 10"/>
          <p:cNvSpPr txBox="1"/>
          <p:nvPr userDrawn="1"/>
        </p:nvSpPr>
        <p:spPr>
          <a:xfrm>
            <a:off x="1044045" y="1100945"/>
            <a:ext cx="1204913"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12" name="TextBox 11"/>
          <p:cNvSpPr txBox="1"/>
          <p:nvPr userDrawn="1"/>
        </p:nvSpPr>
        <p:spPr>
          <a:xfrm>
            <a:off x="2257426" y="110094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23"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19"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3" name="Footer Placeholder 2"/>
          <p:cNvSpPr>
            <a:spLocks noGrp="1"/>
          </p:cNvSpPr>
          <p:nvPr>
            <p:ph type="ftr" sz="quarter" idx="10"/>
          </p:nvPr>
        </p:nvSpPr>
        <p:spPr/>
        <p:txBody>
          <a:bodyPr/>
          <a:lstStyle/>
          <a:p>
            <a:pPr>
              <a:defRPr/>
            </a:pPr>
            <a:r>
              <a:rPr lang="en-US" smtClean="0"/>
              <a:t>FOUO  –  For Official Use Only </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13" name="TextBox 12"/>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FY13</a:t>
            </a:r>
          </a:p>
        </p:txBody>
      </p:sp>
      <p:sp>
        <p:nvSpPr>
          <p:cNvPr id="14" name="TextBox 13"/>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FY12</a:t>
            </a:r>
          </a:p>
        </p:txBody>
      </p:sp>
      <p:sp>
        <p:nvSpPr>
          <p:cNvPr id="15" name="TextBox 14"/>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FY11</a:t>
            </a:r>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2455863" algn="l"/>
              </a:tabLst>
            </a:pPr>
            <a:r>
              <a:rPr lang="en-US" sz="1000" baseline="0" dirty="0" smtClean="0">
                <a:latin typeface="Tahoma" pitchFamily="34" charset="0"/>
                <a:ea typeface="Tahoma" pitchFamily="34" charset="0"/>
                <a:cs typeface="Tahoma" pitchFamily="34" charset="0"/>
              </a:rPr>
              <a:t>PERFORMER:	</a:t>
            </a:r>
            <a:endParaRPr lang="en-US" sz="1000" baseline="0" dirty="0">
              <a:latin typeface="Tahoma" pitchFamily="34" charset="0"/>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PERFORMERS</a:t>
            </a:r>
            <a:endParaRPr lang="en-US" sz="1200" b="1" dirty="0">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455863" algn="l"/>
              </a:tabLst>
              <a:defRPr/>
            </a:pPr>
            <a:r>
              <a:rPr kumimoji="0" lang="en-US" sz="1000" b="0"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LOCATION:</a:t>
            </a:r>
            <a:endParaRPr kumimoji="0" lang="en-US" sz="1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51085516"/>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950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11" name="TextBox 10"/>
          <p:cNvSpPr txBox="1"/>
          <p:nvPr userDrawn="1"/>
        </p:nvSpPr>
        <p:spPr>
          <a:xfrm>
            <a:off x="1782269" y="1109505"/>
            <a:ext cx="792555"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12" name="TextBox 11"/>
          <p:cNvSpPr txBox="1"/>
          <p:nvPr userDrawn="1"/>
        </p:nvSpPr>
        <p:spPr>
          <a:xfrm>
            <a:off x="3614740" y="110950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23"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1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FY13</a:t>
            </a:r>
          </a:p>
        </p:txBody>
      </p:sp>
      <p:sp>
        <p:nvSpPr>
          <p:cNvPr id="14" name="TextBox 13"/>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FY12</a:t>
            </a:r>
          </a:p>
        </p:txBody>
      </p:sp>
      <p:sp>
        <p:nvSpPr>
          <p:cNvPr id="15" name="TextBox 14"/>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FY11</a:t>
            </a:r>
          </a:p>
        </p:txBody>
      </p:sp>
      <p:sp>
        <p:nvSpPr>
          <p:cNvPr id="45" name="TextBox 44"/>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PROJECT</a:t>
            </a:r>
          </a:p>
        </p:txBody>
      </p:sp>
      <p:sp>
        <p:nvSpPr>
          <p:cNvPr id="46" name="Text Placeholder 39"/>
          <p:cNvSpPr>
            <a:spLocks noGrp="1"/>
          </p:cNvSpPr>
          <p:nvPr userDrawn="1">
            <p:ph type="body" sz="quarter" idx="34"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r>
              <a:rPr lang="en-US" smtClean="0"/>
              <a:t>FOUO  –  For Official Use Only </a:t>
            </a: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2455863" algn="l"/>
              </a:tabLst>
            </a:pPr>
            <a:r>
              <a:rPr lang="en-US" sz="1000" baseline="0" dirty="0" smtClean="0">
                <a:latin typeface="Tahoma" pitchFamily="34" charset="0"/>
                <a:ea typeface="Tahoma" pitchFamily="34" charset="0"/>
                <a:cs typeface="Tahoma" pitchFamily="34" charset="0"/>
              </a:rPr>
              <a:t>PERFORMER:	</a:t>
            </a:r>
            <a:endParaRPr lang="en-US" sz="1000" baseline="0" dirty="0">
              <a:latin typeface="Tahoma" pitchFamily="34" charset="0"/>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PERFORMERS</a:t>
            </a:r>
            <a:endParaRPr lang="en-US" sz="1200" b="1" dirty="0">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455863" algn="l"/>
              </a:tabLst>
              <a:defRPr/>
            </a:pPr>
            <a:r>
              <a:rPr kumimoji="0" lang="en-US" sz="1000" b="0"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LOCATION:</a:t>
            </a:r>
            <a:endParaRPr kumimoji="0" lang="en-US" sz="1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50463725"/>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0" y="1124894"/>
            <a:ext cx="623887" cy="230832"/>
          </a:xfrm>
          <a:prstGeom prst="rect">
            <a:avLst/>
          </a:prstGeom>
          <a:noFill/>
        </p:spPr>
        <p:txBody>
          <a:bodyPr wrap="square" rtlCol="0">
            <a:spAutoFit/>
          </a:bodyPr>
          <a:lstStyle/>
          <a:p>
            <a:r>
              <a:rPr lang="en-US" sz="900" dirty="0" smtClean="0">
                <a:latin typeface="+mn-lt"/>
              </a:rPr>
              <a:t>PE:</a:t>
            </a:r>
            <a:endParaRPr lang="en-US" sz="900" dirty="0">
              <a:latin typeface="+mn-lt"/>
            </a:endParaRPr>
          </a:p>
        </p:txBody>
      </p:sp>
      <p:sp>
        <p:nvSpPr>
          <p:cNvPr id="11" name="TextBox 10"/>
          <p:cNvSpPr txBox="1"/>
          <p:nvPr userDrawn="1"/>
        </p:nvSpPr>
        <p:spPr>
          <a:xfrm>
            <a:off x="2215265" y="1124894"/>
            <a:ext cx="792555" cy="230832"/>
          </a:xfrm>
          <a:prstGeom prst="rect">
            <a:avLst/>
          </a:prstGeom>
          <a:noFill/>
        </p:spPr>
        <p:txBody>
          <a:bodyPr wrap="square" rtlCol="0">
            <a:spAutoFit/>
          </a:bodyPr>
          <a:lstStyle/>
          <a:p>
            <a:r>
              <a:rPr lang="en-US" sz="900" dirty="0" smtClean="0">
                <a:latin typeface="+mn-lt"/>
              </a:rPr>
              <a:t>PROJECT:</a:t>
            </a:r>
            <a:endParaRPr lang="en-US" sz="900" dirty="0">
              <a:latin typeface="+mn-lt"/>
            </a:endParaRPr>
          </a:p>
        </p:txBody>
      </p:sp>
      <p:sp>
        <p:nvSpPr>
          <p:cNvPr id="12" name="TextBox 11"/>
          <p:cNvSpPr txBox="1"/>
          <p:nvPr userDrawn="1"/>
        </p:nvSpPr>
        <p:spPr>
          <a:xfrm>
            <a:off x="4426414" y="1124894"/>
            <a:ext cx="1204913" cy="230832"/>
          </a:xfrm>
          <a:prstGeom prst="rect">
            <a:avLst/>
          </a:prstGeom>
          <a:noFill/>
        </p:spPr>
        <p:txBody>
          <a:bodyPr wrap="square" rtlCol="0">
            <a:spAutoFit/>
          </a:bodyPr>
          <a:lstStyle/>
          <a:p>
            <a:r>
              <a:rPr lang="en-US" sz="900" dirty="0" smtClean="0">
                <a:latin typeface="+mn-lt"/>
              </a:rPr>
              <a:t>RDDS</a:t>
            </a:r>
            <a:r>
              <a:rPr lang="en-US" sz="900" baseline="0" dirty="0" smtClean="0">
                <a:latin typeface="+mn-lt"/>
              </a:rPr>
              <a:t> PG #</a:t>
            </a:r>
            <a:r>
              <a:rPr lang="en-US" sz="900" dirty="0" smtClean="0">
                <a:latin typeface="+mn-lt"/>
              </a:rPr>
              <a:t>:</a:t>
            </a:r>
            <a:endParaRPr lang="en-US" sz="900" dirty="0">
              <a:latin typeface="+mn-lt"/>
            </a:endParaRPr>
          </a:p>
        </p:txBody>
      </p:sp>
      <p:sp>
        <p:nvSpPr>
          <p:cNvPr id="23"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19"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FY13</a:t>
            </a:r>
          </a:p>
        </p:txBody>
      </p:sp>
      <p:sp>
        <p:nvSpPr>
          <p:cNvPr id="14" name="TextBox 13"/>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FY12</a:t>
            </a:r>
          </a:p>
        </p:txBody>
      </p:sp>
      <p:sp>
        <p:nvSpPr>
          <p:cNvPr id="15" name="TextBox 14"/>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FY11</a:t>
            </a:r>
          </a:p>
        </p:txBody>
      </p:sp>
      <p:sp>
        <p:nvSpPr>
          <p:cNvPr id="45" name="TextBox 44"/>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PROJECT</a:t>
            </a:r>
          </a:p>
        </p:txBody>
      </p:sp>
      <p:sp>
        <p:nvSpPr>
          <p:cNvPr id="46" name="Text Placeholder 39"/>
          <p:cNvSpPr>
            <a:spLocks noGrp="1"/>
          </p:cNvSpPr>
          <p:nvPr userDrawn="1">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r>
              <a:rPr lang="en-US" smtClean="0"/>
              <a:t>FOUO  –  For Official Use Only </a:t>
            </a: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2455863" algn="l"/>
              </a:tabLst>
            </a:pPr>
            <a:r>
              <a:rPr lang="en-US" sz="1000" baseline="0" dirty="0" smtClean="0">
                <a:latin typeface="Tahoma" pitchFamily="34" charset="0"/>
                <a:ea typeface="Tahoma" pitchFamily="34" charset="0"/>
                <a:cs typeface="Tahoma" pitchFamily="34" charset="0"/>
              </a:rPr>
              <a:t>PERFORMER:	</a:t>
            </a:r>
            <a:endParaRPr lang="en-US" sz="1000" baseline="0" dirty="0">
              <a:latin typeface="Tahoma" pitchFamily="34" charset="0"/>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PERFORMERS</a:t>
            </a:r>
            <a:endParaRPr lang="en-US" sz="1200" b="1" dirty="0">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455863" algn="l"/>
              </a:tabLst>
              <a:defRPr/>
            </a:pPr>
            <a:r>
              <a:rPr kumimoji="0" lang="en-US" sz="1000" b="0"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LOCATION:</a:t>
            </a:r>
            <a:endParaRPr kumimoji="0" lang="en-US" sz="1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49" name="Text Placeholder 39"/>
          <p:cNvSpPr>
            <a:spLocks noGrp="1"/>
          </p:cNvSpPr>
          <p:nvPr userDrawn="1">
            <p:ph type="body" sz="quarter" idx="36"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0" name="Text Placeholder 39"/>
          <p:cNvSpPr>
            <a:spLocks noGrp="1"/>
          </p:cNvSpPr>
          <p:nvPr userDrawn="1">
            <p:ph type="body" sz="quarter" idx="37"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1" name="Text Placeholder 39"/>
          <p:cNvSpPr>
            <a:spLocks noGrp="1"/>
          </p:cNvSpPr>
          <p:nvPr userDrawn="1">
            <p:ph type="body" sz="quarter" idx="38"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2" name="Text Placeholder 39"/>
          <p:cNvSpPr>
            <a:spLocks noGrp="1"/>
          </p:cNvSpPr>
          <p:nvPr userDrawn="1">
            <p:ph type="body" sz="quarter" idx="39"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06146082"/>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RO_Update_Concept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FOUO  –  For Official Use Only </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13" name="TextBox 12"/>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16"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29"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
        <p:nvSpPr>
          <p:cNvPr id="30" name="Rectangle 29"/>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userDrawn="1"/>
        </p:nvSpPr>
        <p:spPr>
          <a:xfrm>
            <a:off x="8041822" y="197126"/>
            <a:ext cx="949780" cy="261610"/>
          </a:xfrm>
          <a:prstGeom prst="rect">
            <a:avLst/>
          </a:prstGeom>
          <a:noFill/>
        </p:spPr>
        <p:txBody>
          <a:bodyPr wrap="square" rtlCol="0">
            <a:spAutoFit/>
          </a:bodyPr>
          <a:lstStyle/>
          <a:p>
            <a:pPr algn="ctr"/>
            <a:r>
              <a:rPr lang="en-US" sz="1100" b="0" dirty="0" smtClean="0">
                <a:latin typeface="Tahoma" pitchFamily="34" charset="0"/>
                <a:ea typeface="Tahoma" pitchFamily="34" charset="0"/>
                <a:cs typeface="Tahoma" pitchFamily="34" charset="0"/>
              </a:rPr>
              <a:t>Concept</a:t>
            </a:r>
            <a:endParaRPr lang="en-US" sz="1100" b="0" dirty="0">
              <a:latin typeface="Tahoma" pitchFamily="34" charset="0"/>
              <a:ea typeface="Tahoma" pitchFamily="34" charset="0"/>
              <a:cs typeface="Tahoma"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28578" y="110094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37" name="TextBox 36"/>
          <p:cNvSpPr txBox="1"/>
          <p:nvPr userDrawn="1"/>
        </p:nvSpPr>
        <p:spPr>
          <a:xfrm>
            <a:off x="1044045" y="1100945"/>
            <a:ext cx="1204913"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38" name="TextBox 37"/>
          <p:cNvSpPr txBox="1"/>
          <p:nvPr userDrawn="1"/>
        </p:nvSpPr>
        <p:spPr>
          <a:xfrm>
            <a:off x="2257426" y="110094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39"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40"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41"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42"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5" name="TextBox 44"/>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FY13</a:t>
            </a:r>
          </a:p>
        </p:txBody>
      </p:sp>
      <p:sp>
        <p:nvSpPr>
          <p:cNvPr id="46" name="TextBox 45"/>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FY12</a:t>
            </a:r>
          </a:p>
        </p:txBody>
      </p:sp>
      <p:sp>
        <p:nvSpPr>
          <p:cNvPr id="47" name="TextBox 46"/>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FY11</a:t>
            </a:r>
          </a:p>
        </p:txBody>
      </p:sp>
      <p:sp>
        <p:nvSpPr>
          <p:cNvPr id="48" name="TextBox 47"/>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49" name="TextBox 48"/>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50" name="TextBox 49"/>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52" name="Straight Connector 5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3" name="Straight Connector 52"/>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4"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2"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1" name="Straight Connector 5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59940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RO_Update_Prototype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FOUO  –  For Official Use Only </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0" name="Rectangle 29"/>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userDrawn="1"/>
        </p:nvSpPr>
        <p:spPr>
          <a:xfrm>
            <a:off x="8041822" y="197128"/>
            <a:ext cx="949780" cy="261610"/>
          </a:xfrm>
          <a:prstGeom prst="rect">
            <a:avLst/>
          </a:prstGeom>
          <a:noFill/>
        </p:spPr>
        <p:txBody>
          <a:bodyPr wrap="square" rtlCol="0">
            <a:spAutoFit/>
          </a:bodyPr>
          <a:lstStyle/>
          <a:p>
            <a:pPr algn="ctr"/>
            <a:r>
              <a:rPr lang="en-US" sz="1100" b="0" dirty="0" smtClean="0">
                <a:latin typeface="Tahoma" pitchFamily="34" charset="0"/>
                <a:ea typeface="Tahoma" pitchFamily="34" charset="0"/>
                <a:cs typeface="Tahoma" pitchFamily="34" charset="0"/>
              </a:rPr>
              <a:t>Prototype</a:t>
            </a:r>
            <a:endParaRPr lang="en-US" sz="1100" b="0" dirty="0">
              <a:latin typeface="Tahoma" pitchFamily="34" charset="0"/>
              <a:ea typeface="Tahoma" pitchFamily="34" charset="0"/>
              <a:cs typeface="Tahoma"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37" name="TextBox 3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38" name="TextBox 3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39" name="TextBox 3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3"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7" name="TextBox 46"/>
          <p:cNvSpPr txBox="1"/>
          <p:nvPr userDrawn="1"/>
        </p:nvSpPr>
        <p:spPr>
          <a:xfrm>
            <a:off x="28578" y="110094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48" name="TextBox 47"/>
          <p:cNvSpPr txBox="1"/>
          <p:nvPr userDrawn="1"/>
        </p:nvSpPr>
        <p:spPr>
          <a:xfrm>
            <a:off x="1044045" y="1100945"/>
            <a:ext cx="1204913"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49" name="TextBox 48"/>
          <p:cNvSpPr txBox="1"/>
          <p:nvPr userDrawn="1"/>
        </p:nvSpPr>
        <p:spPr>
          <a:xfrm>
            <a:off x="2257426" y="110094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50"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1"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2"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3"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4"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5"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6" name="TextBox 55"/>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FY13</a:t>
            </a:r>
          </a:p>
        </p:txBody>
      </p:sp>
      <p:sp>
        <p:nvSpPr>
          <p:cNvPr id="57" name="TextBox 56"/>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FY12</a:t>
            </a:r>
          </a:p>
        </p:txBody>
      </p:sp>
      <p:sp>
        <p:nvSpPr>
          <p:cNvPr id="58" name="TextBox 57"/>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6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2825947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_No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FOUO  –  For Official Use Only </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4253680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RO_Update_Field Demonstration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FOUO  –  For Official Use Only </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0" name="Rectangle 29"/>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userDrawn="1"/>
        </p:nvSpPr>
        <p:spPr>
          <a:xfrm>
            <a:off x="7968346" y="123651"/>
            <a:ext cx="1102180" cy="415498"/>
          </a:xfrm>
          <a:prstGeom prst="rect">
            <a:avLst/>
          </a:prstGeom>
          <a:noFill/>
        </p:spPr>
        <p:txBody>
          <a:bodyPr wrap="square" rtlCol="0">
            <a:spAutoFit/>
          </a:bodyPr>
          <a:lstStyle/>
          <a:p>
            <a:pPr algn="ctr"/>
            <a:r>
              <a:rPr lang="en-US" sz="1050" b="0" dirty="0" smtClean="0">
                <a:latin typeface="Tahoma" pitchFamily="34" charset="0"/>
                <a:ea typeface="Tahoma" pitchFamily="34" charset="0"/>
                <a:cs typeface="Tahoma" pitchFamily="34" charset="0"/>
              </a:rPr>
              <a:t>Field</a:t>
            </a:r>
          </a:p>
          <a:p>
            <a:pPr algn="ctr"/>
            <a:r>
              <a:rPr lang="en-US" sz="1050" b="0" dirty="0" smtClean="0">
                <a:latin typeface="Tahoma" pitchFamily="34" charset="0"/>
                <a:ea typeface="Tahoma" pitchFamily="34" charset="0"/>
                <a:cs typeface="Tahoma" pitchFamily="34" charset="0"/>
              </a:rPr>
              <a:t>Demonstration</a:t>
            </a:r>
            <a:endParaRPr lang="en-US" sz="1050" b="0" dirty="0">
              <a:latin typeface="Tahoma" pitchFamily="34" charset="0"/>
              <a:ea typeface="Tahoma" pitchFamily="34" charset="0"/>
              <a:cs typeface="Tahoma"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37" name="TextBox 3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38" name="TextBox 3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39" name="TextBox 3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3"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7" name="TextBox 46"/>
          <p:cNvSpPr txBox="1"/>
          <p:nvPr userDrawn="1"/>
        </p:nvSpPr>
        <p:spPr>
          <a:xfrm>
            <a:off x="28578" y="110094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48" name="TextBox 47"/>
          <p:cNvSpPr txBox="1"/>
          <p:nvPr userDrawn="1"/>
        </p:nvSpPr>
        <p:spPr>
          <a:xfrm>
            <a:off x="1044045" y="1100945"/>
            <a:ext cx="1204913"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49" name="TextBox 48"/>
          <p:cNvSpPr txBox="1"/>
          <p:nvPr userDrawn="1"/>
        </p:nvSpPr>
        <p:spPr>
          <a:xfrm>
            <a:off x="2257426" y="110094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50"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1"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2"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3"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4"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5"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6" name="TextBox 55"/>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FY13</a:t>
            </a:r>
          </a:p>
        </p:txBody>
      </p:sp>
      <p:sp>
        <p:nvSpPr>
          <p:cNvPr id="57" name="TextBox 56"/>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FY12</a:t>
            </a:r>
          </a:p>
        </p:txBody>
      </p:sp>
      <p:sp>
        <p:nvSpPr>
          <p:cNvPr id="58" name="TextBox 57"/>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6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1761457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RO_Update_Concept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FOUO  –  For Official Use Only </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8041822" y="197126"/>
            <a:ext cx="949780" cy="261610"/>
          </a:xfrm>
          <a:prstGeom prst="rect">
            <a:avLst/>
          </a:prstGeom>
          <a:noFill/>
        </p:spPr>
        <p:txBody>
          <a:bodyPr wrap="square" rtlCol="0">
            <a:spAutoFit/>
          </a:bodyPr>
          <a:lstStyle/>
          <a:p>
            <a:pPr algn="ctr"/>
            <a:r>
              <a:rPr lang="en-US" sz="1100" b="0" dirty="0" smtClean="0">
                <a:latin typeface="Tahoma" pitchFamily="34" charset="0"/>
                <a:ea typeface="Tahoma" pitchFamily="34" charset="0"/>
                <a:cs typeface="Tahoma" pitchFamily="34" charset="0"/>
              </a:rPr>
              <a:t>Concept</a:t>
            </a:r>
            <a:endParaRPr lang="en-US" sz="1100" b="0" dirty="0">
              <a:latin typeface="Tahoma" pitchFamily="34" charset="0"/>
              <a:ea typeface="Tahoma" pitchFamily="34" charset="0"/>
              <a:cs typeface="Tahoma" pitchFamily="34" charset="0"/>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4189544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RO_Update_Prototype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FOUO  –  For Official Use Only </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8041822" y="197128"/>
            <a:ext cx="949780" cy="261610"/>
          </a:xfrm>
          <a:prstGeom prst="rect">
            <a:avLst/>
          </a:prstGeom>
          <a:noFill/>
        </p:spPr>
        <p:txBody>
          <a:bodyPr wrap="square" rtlCol="0">
            <a:spAutoFit/>
          </a:bodyPr>
          <a:lstStyle/>
          <a:p>
            <a:pPr algn="ctr"/>
            <a:r>
              <a:rPr lang="en-US" sz="1100" b="0" dirty="0" smtClean="0">
                <a:latin typeface="Tahoma" pitchFamily="34" charset="0"/>
                <a:ea typeface="Tahoma" pitchFamily="34" charset="0"/>
                <a:cs typeface="Tahoma" pitchFamily="34" charset="0"/>
              </a:rPr>
              <a:t>Prototype</a:t>
            </a:r>
            <a:endParaRPr lang="en-US" sz="1100" b="0" dirty="0">
              <a:latin typeface="Tahoma" pitchFamily="34" charset="0"/>
              <a:ea typeface="Tahoma" pitchFamily="34" charset="0"/>
              <a:cs typeface="Tahoma" pitchFamily="34" charset="0"/>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3913581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RO_Update_Field Demonstration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FOUO  –  For Official Use Only </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7968346" y="123651"/>
            <a:ext cx="1102180" cy="415498"/>
          </a:xfrm>
          <a:prstGeom prst="rect">
            <a:avLst/>
          </a:prstGeom>
          <a:noFill/>
        </p:spPr>
        <p:txBody>
          <a:bodyPr wrap="square" rtlCol="0">
            <a:spAutoFit/>
          </a:bodyPr>
          <a:lstStyle/>
          <a:p>
            <a:pPr algn="ctr"/>
            <a:r>
              <a:rPr lang="en-US" sz="1050" b="0" dirty="0" smtClean="0">
                <a:latin typeface="Tahoma" pitchFamily="34" charset="0"/>
                <a:ea typeface="Tahoma" pitchFamily="34" charset="0"/>
                <a:cs typeface="Tahoma" pitchFamily="34" charset="0"/>
              </a:rPr>
              <a:t>Field</a:t>
            </a:r>
          </a:p>
          <a:p>
            <a:pPr algn="ctr"/>
            <a:r>
              <a:rPr lang="en-US" sz="1050" b="0" dirty="0" smtClean="0">
                <a:latin typeface="Tahoma" pitchFamily="34" charset="0"/>
                <a:ea typeface="Tahoma" pitchFamily="34" charset="0"/>
                <a:cs typeface="Tahoma" pitchFamily="34" charset="0"/>
              </a:rPr>
              <a:t>Demonstration</a:t>
            </a:r>
            <a:endParaRPr lang="en-US" sz="1050" b="0" dirty="0">
              <a:latin typeface="Tahoma" pitchFamily="34" charset="0"/>
              <a:ea typeface="Tahoma" pitchFamily="34" charset="0"/>
              <a:cs typeface="Tahoma" pitchFamily="34" charset="0"/>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2944715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RO_Update_Concept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FOUO  –  For Official Use Only </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userDrawn="1"/>
        </p:nvSpPr>
        <p:spPr>
          <a:xfrm>
            <a:off x="8041822" y="197126"/>
            <a:ext cx="949780" cy="261610"/>
          </a:xfrm>
          <a:prstGeom prst="rect">
            <a:avLst/>
          </a:prstGeom>
          <a:noFill/>
        </p:spPr>
        <p:txBody>
          <a:bodyPr wrap="square" rtlCol="0">
            <a:spAutoFit/>
          </a:bodyPr>
          <a:lstStyle/>
          <a:p>
            <a:pPr algn="ctr"/>
            <a:r>
              <a:rPr lang="en-US" sz="1100" b="0" dirty="0" smtClean="0">
                <a:latin typeface="Tahoma" pitchFamily="34" charset="0"/>
                <a:ea typeface="Tahoma" pitchFamily="34" charset="0"/>
                <a:cs typeface="Tahoma" pitchFamily="34" charset="0"/>
              </a:rPr>
              <a:t>Concept</a:t>
            </a:r>
            <a:endParaRPr lang="en-US" sz="1100" b="0" dirty="0">
              <a:latin typeface="Tahoma" pitchFamily="34" charset="0"/>
              <a:ea typeface="Tahoma" pitchFamily="34" charset="0"/>
              <a:cs typeface="Tahoma" pitchFamily="34" charset="0"/>
            </a:endParaRP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r>
              <a:rPr lang="en-US" sz="900" dirty="0" smtClean="0">
                <a:latin typeface="+mn-lt"/>
              </a:rPr>
              <a:t>PE:</a:t>
            </a:r>
            <a:endParaRPr lang="en-US" sz="900" dirty="0">
              <a:latin typeface="+mn-lt"/>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r>
              <a:rPr lang="en-US" sz="900" dirty="0" smtClean="0">
                <a:latin typeface="+mn-lt"/>
              </a:rPr>
              <a:t>PROJECT:</a:t>
            </a:r>
            <a:endParaRPr lang="en-US" sz="900" dirty="0">
              <a:latin typeface="+mn-lt"/>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r>
              <a:rPr lang="en-US" sz="900" dirty="0" smtClean="0">
                <a:latin typeface="+mn-lt"/>
              </a:rPr>
              <a:t>RDDS</a:t>
            </a:r>
            <a:r>
              <a:rPr lang="en-US" sz="900" baseline="0" dirty="0" smtClean="0">
                <a:latin typeface="+mn-lt"/>
              </a:rPr>
              <a:t> PG #</a:t>
            </a:r>
            <a:r>
              <a:rPr lang="en-US" sz="900" dirty="0" smtClean="0">
                <a:latin typeface="+mn-lt"/>
              </a:rPr>
              <a:t>:</a:t>
            </a:r>
            <a:endParaRPr lang="en-US" sz="900" dirty="0">
              <a:latin typeface="+mn-lt"/>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938784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RO_Update_Prototype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FOUO  –  For Official Use Only </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userDrawn="1"/>
        </p:nvSpPr>
        <p:spPr>
          <a:xfrm>
            <a:off x="8041822" y="197128"/>
            <a:ext cx="949780" cy="261610"/>
          </a:xfrm>
          <a:prstGeom prst="rect">
            <a:avLst/>
          </a:prstGeom>
          <a:noFill/>
        </p:spPr>
        <p:txBody>
          <a:bodyPr wrap="square" rtlCol="0">
            <a:spAutoFit/>
          </a:bodyPr>
          <a:lstStyle/>
          <a:p>
            <a:pPr algn="ctr"/>
            <a:r>
              <a:rPr lang="en-US" sz="1100" b="0" dirty="0" smtClean="0">
                <a:latin typeface="Tahoma" pitchFamily="34" charset="0"/>
                <a:ea typeface="Tahoma" pitchFamily="34" charset="0"/>
                <a:cs typeface="Tahoma" pitchFamily="34" charset="0"/>
              </a:rPr>
              <a:t>Prototype</a:t>
            </a:r>
            <a:endParaRPr lang="en-US" sz="1100" b="0" dirty="0">
              <a:latin typeface="Tahoma" pitchFamily="34" charset="0"/>
              <a:ea typeface="Tahoma" pitchFamily="34" charset="0"/>
              <a:cs typeface="Tahoma" pitchFamily="34" charset="0"/>
            </a:endParaRP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r>
              <a:rPr lang="en-US" sz="900" dirty="0" smtClean="0">
                <a:latin typeface="+mn-lt"/>
              </a:rPr>
              <a:t>PE:</a:t>
            </a:r>
            <a:endParaRPr lang="en-US" sz="900" dirty="0">
              <a:latin typeface="+mn-lt"/>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r>
              <a:rPr lang="en-US" sz="900" dirty="0" smtClean="0">
                <a:latin typeface="+mn-lt"/>
              </a:rPr>
              <a:t>PROJECT:</a:t>
            </a:r>
            <a:endParaRPr lang="en-US" sz="900" dirty="0">
              <a:latin typeface="+mn-lt"/>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r>
              <a:rPr lang="en-US" sz="900" dirty="0" smtClean="0">
                <a:latin typeface="+mn-lt"/>
              </a:rPr>
              <a:t>RDDS</a:t>
            </a:r>
            <a:r>
              <a:rPr lang="en-US" sz="900" baseline="0" dirty="0" smtClean="0">
                <a:latin typeface="+mn-lt"/>
              </a:rPr>
              <a:t> PG #</a:t>
            </a:r>
            <a:r>
              <a:rPr lang="en-US" sz="900" dirty="0" smtClean="0">
                <a:latin typeface="+mn-lt"/>
              </a:rPr>
              <a:t>:</a:t>
            </a:r>
            <a:endParaRPr lang="en-US" sz="900" dirty="0">
              <a:latin typeface="+mn-lt"/>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1503085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RO_Update_Field Demonstration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FOUO  –  For Official Use Only </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userDrawn="1"/>
        </p:nvSpPr>
        <p:spPr>
          <a:xfrm>
            <a:off x="7968346" y="123651"/>
            <a:ext cx="1102180" cy="415498"/>
          </a:xfrm>
          <a:prstGeom prst="rect">
            <a:avLst/>
          </a:prstGeom>
          <a:noFill/>
        </p:spPr>
        <p:txBody>
          <a:bodyPr wrap="square" rtlCol="0">
            <a:spAutoFit/>
          </a:bodyPr>
          <a:lstStyle/>
          <a:p>
            <a:pPr algn="ctr"/>
            <a:r>
              <a:rPr lang="en-US" sz="1050" b="0" dirty="0" smtClean="0">
                <a:latin typeface="Tahoma" pitchFamily="34" charset="0"/>
                <a:ea typeface="Tahoma" pitchFamily="34" charset="0"/>
                <a:cs typeface="Tahoma" pitchFamily="34" charset="0"/>
              </a:rPr>
              <a:t>Field</a:t>
            </a:r>
          </a:p>
          <a:p>
            <a:pPr algn="ctr"/>
            <a:r>
              <a:rPr lang="en-US" sz="1050" b="0" dirty="0" smtClean="0">
                <a:latin typeface="Tahoma" pitchFamily="34" charset="0"/>
                <a:ea typeface="Tahoma" pitchFamily="34" charset="0"/>
                <a:cs typeface="Tahoma" pitchFamily="34" charset="0"/>
              </a:rPr>
              <a:t>Demonstration</a:t>
            </a:r>
            <a:endParaRPr lang="en-US" sz="1050" b="0" dirty="0">
              <a:latin typeface="Tahoma" pitchFamily="34" charset="0"/>
              <a:ea typeface="Tahoma" pitchFamily="34" charset="0"/>
              <a:cs typeface="Tahoma" pitchFamily="34" charset="0"/>
            </a:endParaRP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DIRO UPDATE/ISSUES</a:t>
            </a:r>
            <a:endParaRPr lang="en-US" sz="1200" b="1" dirty="0">
              <a:latin typeface="Tahoma" pitchFamily="34" charset="0"/>
              <a:ea typeface="Tahoma" pitchFamily="34" charset="0"/>
              <a:cs typeface="Tahoma" pitchFamily="34"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r>
              <a:rPr lang="en-US" sz="900" dirty="0" smtClean="0">
                <a:latin typeface="+mn-lt"/>
              </a:rPr>
              <a:t>PE:</a:t>
            </a:r>
            <a:endParaRPr lang="en-US" sz="900" dirty="0">
              <a:latin typeface="+mn-lt"/>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r>
              <a:rPr lang="en-US" sz="900" dirty="0" smtClean="0">
                <a:latin typeface="+mn-lt"/>
              </a:rPr>
              <a:t>PROJECT:</a:t>
            </a:r>
            <a:endParaRPr lang="en-US" sz="900" dirty="0">
              <a:latin typeface="+mn-lt"/>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r>
              <a:rPr lang="en-US" sz="900" dirty="0" smtClean="0">
                <a:latin typeface="+mn-lt"/>
              </a:rPr>
              <a:t>RDDS</a:t>
            </a:r>
            <a:r>
              <a:rPr lang="en-US" sz="900" baseline="0" dirty="0" smtClean="0">
                <a:latin typeface="+mn-lt"/>
              </a:rPr>
              <a:t> PG #</a:t>
            </a:r>
            <a:r>
              <a:rPr lang="en-US" sz="900" dirty="0" smtClean="0">
                <a:latin typeface="+mn-lt"/>
              </a:rPr>
              <a:t>:</a:t>
            </a:r>
            <a:endParaRPr lang="en-US" sz="900" dirty="0">
              <a:latin typeface="+mn-lt"/>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1968587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and_Content_Vert">
    <p:spTree>
      <p:nvGrpSpPr>
        <p:cNvPr id="1" name=""/>
        <p:cNvGrpSpPr/>
        <p:nvPr/>
      </p:nvGrpSpPr>
      <p:grpSpPr>
        <a:xfrm>
          <a:off x="0" y="0"/>
          <a:ext cx="0" cy="0"/>
          <a:chOff x="0" y="0"/>
          <a:chExt cx="0" cy="0"/>
        </a:xfrm>
      </p:grpSpPr>
      <p:sp>
        <p:nvSpPr>
          <p:cNvPr id="5" name="Content Placeholder 10"/>
          <p:cNvSpPr>
            <a:spLocks noGrp="1"/>
          </p:cNvSpPr>
          <p:nvPr>
            <p:ph sz="quarter" idx="13"/>
          </p:nvPr>
        </p:nvSpPr>
        <p:spPr>
          <a:xfrm rot="5400000">
            <a:off x="1152522" y="-142872"/>
            <a:ext cx="6400803" cy="7143751"/>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0"/>
          </p:nvPr>
        </p:nvSpPr>
        <p:spPr>
          <a:xfrm rot="5400000">
            <a:off x="-2528935" y="3278187"/>
            <a:ext cx="5546817" cy="298450"/>
          </a:xfrm>
        </p:spPr>
        <p:txBody>
          <a:bodyPr/>
          <a:lstStyle/>
          <a:p>
            <a:pPr>
              <a:defRPr/>
            </a:pPr>
            <a:r>
              <a:rPr lang="en-US" smtClean="0"/>
              <a:t>FOUO  –  For Official Use Only </a:t>
            </a:r>
            <a:endParaRPr lang="en-US" dirty="0"/>
          </a:p>
        </p:txBody>
      </p:sp>
      <p:sp>
        <p:nvSpPr>
          <p:cNvPr id="4" name="Slide Number Placeholder 3"/>
          <p:cNvSpPr>
            <a:spLocks noGrp="1"/>
          </p:cNvSpPr>
          <p:nvPr>
            <p:ph type="sldNum" sz="quarter" idx="11"/>
          </p:nvPr>
        </p:nvSpPr>
        <p:spPr>
          <a:xfrm rot="5400000">
            <a:off x="-23720" y="6357843"/>
            <a:ext cx="530038" cy="292102"/>
          </a:xfrm>
        </p:spPr>
        <p:txBody>
          <a:bodyPr/>
          <a:lstStyle/>
          <a:p>
            <a:pPr>
              <a:defRPr/>
            </a:pPr>
            <a:fld id="{231CC523-8BC6-4921-807A-66BD262F34AB}" type="slidenum">
              <a:rPr lang="en-US" smtClean="0"/>
              <a:pPr>
                <a:defRPr/>
              </a:pPr>
              <a:t>‹#›</a:t>
            </a:fld>
            <a:endParaRPr lang="en-US"/>
          </a:p>
        </p:txBody>
      </p:sp>
      <p:sp>
        <p:nvSpPr>
          <p:cNvPr id="6" name="Title 1"/>
          <p:cNvSpPr>
            <a:spLocks noGrp="1"/>
          </p:cNvSpPr>
          <p:nvPr>
            <p:ph type="ctrTitle"/>
          </p:nvPr>
        </p:nvSpPr>
        <p:spPr>
          <a:xfrm rot="5400000">
            <a:off x="6100764" y="3695703"/>
            <a:ext cx="5191125" cy="676275"/>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flipH="1">
            <a:off x="8266909" y="228600"/>
            <a:ext cx="1588" cy="6410325"/>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156508" y="374048"/>
            <a:ext cx="1085438" cy="655071"/>
          </a:xfrm>
          <a:prstGeom prst="rect">
            <a:avLst/>
          </a:prstGeom>
        </p:spPr>
      </p:pic>
    </p:spTree>
    <p:extLst>
      <p:ext uri="{BB962C8B-B14F-4D97-AF65-F5344CB8AC3E}">
        <p14:creationId xmlns:p14="http://schemas.microsoft.com/office/powerpoint/2010/main" val="773747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Slide_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FOUO  –  For Official Use Only </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12" hasCustomPrompt="1"/>
          </p:nvPr>
        </p:nvSpPr>
        <p:spPr>
          <a:xfrm>
            <a:off x="685800" y="3352798"/>
            <a:ext cx="7772400" cy="465138"/>
          </a:xfrm>
        </p:spPr>
        <p:txBody>
          <a:bodyPr/>
          <a:lstStyle>
            <a:lvl1pPr algn="ctr">
              <a:defRPr sz="1800">
                <a:solidFill>
                  <a:schemeClr val="bg1">
                    <a:lumMod val="65000"/>
                  </a:schemeClr>
                </a:solidFill>
              </a:defRPr>
            </a:lvl1pPr>
          </a:lstStyle>
          <a:p>
            <a:pPr lvl="0"/>
            <a:r>
              <a:rPr lang="en-US" dirty="0" smtClean="0"/>
              <a:t>Click to add subtitle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234112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FOUO  –  For Official Use Only </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hasCustomPrompt="1"/>
          </p:nvPr>
        </p:nvSpPr>
        <p:spPr>
          <a:xfrm>
            <a:off x="657225" y="4329372"/>
            <a:ext cx="7772400" cy="1461828"/>
          </a:xfrm>
        </p:spPr>
        <p:txBody>
          <a:bodyPr anchor="t"/>
          <a:lstStyle>
            <a:lvl1pPr algn="l">
              <a:defRPr sz="2400" b="1" baseline="0">
                <a:latin typeface="Tahoma" pitchFamily="34" charset="0"/>
                <a:ea typeface="Tahoma" pitchFamily="34" charset="0"/>
                <a:cs typeface="Tahoma" pitchFamily="34" charset="0"/>
              </a:defRPr>
            </a:lvl1pPr>
          </a:lstStyle>
          <a:p>
            <a:r>
              <a:rPr lang="en-US" dirty="0" smtClean="0"/>
              <a:t>CLICK TO EDIT MASTER TITLE STYLE</a:t>
            </a:r>
            <a:endParaRPr lang="en-US" dirty="0"/>
          </a:p>
        </p:txBody>
      </p:sp>
      <p:cxnSp>
        <p:nvCxnSpPr>
          <p:cNvPr id="6" name="Straight Connector 5"/>
          <p:cNvCxnSpPr>
            <a:cxnSpLocks noChangeShapeType="1"/>
          </p:cNvCxnSpPr>
          <p:nvPr userDrawn="1"/>
        </p:nvCxnSpPr>
        <p:spPr bwMode="auto">
          <a:xfrm>
            <a:off x="381000" y="4341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7" name="Text Placeholder 3"/>
          <p:cNvSpPr>
            <a:spLocks noGrp="1"/>
          </p:cNvSpPr>
          <p:nvPr>
            <p:ph type="body" sz="quarter" idx="12"/>
          </p:nvPr>
        </p:nvSpPr>
        <p:spPr>
          <a:xfrm>
            <a:off x="669472" y="2954111"/>
            <a:ext cx="7772400" cy="1379538"/>
          </a:xfrm>
        </p:spPr>
        <p:txBody>
          <a:bodyPr anchor="b"/>
          <a:lstStyle>
            <a:lvl1pPr algn="l">
              <a:defRPr sz="1800">
                <a:solidFill>
                  <a:schemeClr val="bg1">
                    <a:lumMod val="65000"/>
                  </a:schemeClr>
                </a:solidFill>
              </a:defRPr>
            </a:lvl1pPr>
          </a:lstStyle>
          <a:p>
            <a:pPr lvl="0"/>
            <a:r>
              <a:rPr lang="en-US" smtClean="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794376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FOUO  –  For Official Use Only </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871907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FOUO  –  For Official Use Only </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cxnSp>
        <p:nvCxnSpPr>
          <p:cNvPr id="6" name="Straight Connector 5"/>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7"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11463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_Two_Row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FOUO  –  For Official Use Only </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57200" y="35814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28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_Two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FOUO  –  For Official Use Only </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8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22424"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14958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_Three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FOUO  –  For Official Use Only </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32766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60960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5018732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 Placeholder 2"/>
          <p:cNvSpPr>
            <a:spLocks noGrp="1"/>
          </p:cNvSpPr>
          <p:nvPr>
            <p:ph type="body" idx="1"/>
          </p:nvPr>
        </p:nvSpPr>
        <p:spPr bwMode="auto">
          <a:xfrm>
            <a:off x="381000" y="12192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Footer Placeholder 4"/>
          <p:cNvSpPr>
            <a:spLocks noGrp="1"/>
          </p:cNvSpPr>
          <p:nvPr>
            <p:ph type="ftr" sz="quarter" idx="3"/>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lvl1pPr algn="ctr">
              <a:defRPr sz="900" baseline="0">
                <a:solidFill>
                  <a:srgbClr val="898989"/>
                </a:solidFill>
                <a:latin typeface="Tahoma" charset="0"/>
              </a:defRPr>
            </a:lvl1pPr>
          </a:lstStyle>
          <a:p>
            <a:pPr>
              <a:defRPr/>
            </a:pPr>
            <a:r>
              <a:rPr lang="en-US" dirty="0" smtClean="0">
                <a:solidFill>
                  <a:prstClr val="white">
                    <a:lumMod val="65000"/>
                  </a:prstClr>
                </a:solidFill>
              </a:rPr>
              <a:t>FOUO  –  For Official Use Only</a:t>
            </a:r>
          </a:p>
          <a:p>
            <a:pPr>
              <a:defRPr/>
            </a:pPr>
            <a:endParaRPr lang="en-US" dirty="0"/>
          </a:p>
        </p:txBody>
      </p:sp>
      <p:sp>
        <p:nvSpPr>
          <p:cNvPr id="12" name="Slide Number Placeholder 5"/>
          <p:cNvSpPr>
            <a:spLocks noGrp="1"/>
          </p:cNvSpPr>
          <p:nvPr>
            <p:ph type="sldNum" sz="quarter" idx="4"/>
          </p:nvPr>
        </p:nvSpPr>
        <p:spPr>
          <a:xfrm>
            <a:off x="8102430" y="6553200"/>
            <a:ext cx="762000" cy="292102"/>
          </a:xfrm>
          <a:prstGeom prst="rect">
            <a:avLst/>
          </a:prstGeom>
        </p:spPr>
        <p:txBody>
          <a:bodyPr vert="horz" wrap="square" lIns="91440" tIns="45720" rIns="91440" bIns="45720" numCol="1" anchor="ctr" anchorCtr="0" compatLnSpc="1">
            <a:prstTxWarp prst="textNoShape">
              <a:avLst/>
            </a:prstTxWarp>
          </a:bodyPr>
          <a:lstStyle>
            <a:lvl1pPr algn="r">
              <a:defRPr sz="1200" baseline="0">
                <a:solidFill>
                  <a:srgbClr val="898989"/>
                </a:solidFill>
                <a:latin typeface="Tahoma" charset="0"/>
              </a:defRPr>
            </a:lvl1pPr>
          </a:lstStyle>
          <a:p>
            <a:pPr>
              <a:defRPr/>
            </a:pPr>
            <a:fld id="{231CC523-8BC6-4921-807A-66BD262F34AB}" type="slidenum">
              <a:rPr lang="en-US"/>
              <a:pPr>
                <a:defRPr/>
              </a:pPr>
              <a:t>‹#›</a:t>
            </a:fld>
            <a:endParaRPr lang="en-US"/>
          </a:p>
        </p:txBody>
      </p:sp>
      <p:sp>
        <p:nvSpPr>
          <p:cNvPr id="13" name="Title Placeholder 9"/>
          <p:cNvSpPr>
            <a:spLocks noGrp="1"/>
          </p:cNvSpPr>
          <p:nvPr>
            <p:ph type="title"/>
          </p:nvPr>
        </p:nvSpPr>
        <p:spPr bwMode="auto">
          <a:xfrm>
            <a:off x="1622424" y="152400"/>
            <a:ext cx="71405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Master title style</a:t>
            </a:r>
          </a:p>
        </p:txBody>
      </p:sp>
      <p:sp>
        <p:nvSpPr>
          <p:cNvPr id="2"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6BCBA-45F9-A540-8BF1-500DF6545FBC}" type="datetime1">
              <a:rPr lang="en-US" smtClean="0"/>
              <a:t>6/5/15</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2" r:id="rId3"/>
    <p:sldLayoutId id="2147483720" r:id="rId4"/>
    <p:sldLayoutId id="2147483721" r:id="rId5"/>
    <p:sldLayoutId id="2147483723" r:id="rId6"/>
    <p:sldLayoutId id="2147483725" r:id="rId7"/>
    <p:sldLayoutId id="2147483726" r:id="rId8"/>
    <p:sldLayoutId id="2147483729" r:id="rId9"/>
    <p:sldLayoutId id="2147483728" r:id="rId10"/>
    <p:sldLayoutId id="2147483727" r:id="rId11"/>
    <p:sldLayoutId id="2147483730" r:id="rId12"/>
    <p:sldLayoutId id="2147483731" r:id="rId13"/>
    <p:sldLayoutId id="2147483732" r:id="rId14"/>
    <p:sldLayoutId id="2147483756" r:id="rId15"/>
    <p:sldLayoutId id="2147483757" r:id="rId16"/>
    <p:sldLayoutId id="2147483758" r:id="rId17"/>
    <p:sldLayoutId id="2147483747" r:id="rId18"/>
    <p:sldLayoutId id="2147483746" r:id="rId19"/>
    <p:sldLayoutId id="2147483745" r:id="rId20"/>
    <p:sldLayoutId id="2147483748" r:id="rId21"/>
    <p:sldLayoutId id="2147483751" r:id="rId22"/>
    <p:sldLayoutId id="2147483749" r:id="rId23"/>
    <p:sldLayoutId id="2147483743" r:id="rId24"/>
    <p:sldLayoutId id="2147483752" r:id="rId25"/>
    <p:sldLayoutId id="2147483753" r:id="rId26"/>
    <p:sldLayoutId id="2147483754" r:id="rId27"/>
  </p:sldLayoutIdLst>
  <p:hf hdr="0"/>
  <p:txStyles>
    <p:titleStyle>
      <a:lvl1pPr algn="l" defTabSz="914400" rtl="0" eaLnBrk="1" latinLnBrk="0" hangingPunct="1">
        <a:spcBef>
          <a:spcPct val="0"/>
        </a:spcBef>
        <a:buNone/>
        <a:defRPr sz="2200"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None/>
        <a:defRPr sz="20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microsoft.com/office/2007/relationships/hdphoto" Target="../media/hdphoto1.wdp"/><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14.png"/><Relationship Id="rId8" Type="http://schemas.openxmlformats.org/officeDocument/2006/relationships/image" Target="../media/image8.png"/><Relationship Id="rId9" Type="http://schemas.openxmlformats.org/officeDocument/2006/relationships/image" Target="../media/image24.png"/><Relationship Id="rId10"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mailto:caroline.rudolph.ctr@darpa.mi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package" Target="../embeddings/Microsoft_Excel_Sheet1.xlsx"/><Relationship Id="rId6"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2.bin"/><Relationship Id="rId5" Type="http://schemas.openxmlformats.org/officeDocument/2006/relationships/package" Target="../embeddings/Microsoft_Excel_Sheet2.xlsx"/><Relationship Id="rId6" Type="http://schemas.openxmlformats.org/officeDocument/2006/relationships/image" Target="../media/image6.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5" Type="http://schemas.openxmlformats.org/officeDocument/2006/relationships/chart" Target="../charts/chart6.xml"/><Relationship Id="rId6"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773739" y="1214945"/>
            <a:ext cx="7772400" cy="457200"/>
          </a:xfrm>
        </p:spPr>
        <p:txBody>
          <a:bodyPr/>
          <a:lstStyle/>
          <a:p>
            <a:r>
              <a:rPr lang="en-US" dirty="0" smtClean="0"/>
              <a:t>A Perspective on Facilitated Access to Custom IC Design in Leading-Edge CMOS Technology</a:t>
            </a:r>
            <a:endParaRPr lang="en-US" dirty="0"/>
          </a:p>
        </p:txBody>
      </p:sp>
      <p:sp>
        <p:nvSpPr>
          <p:cNvPr id="17" name="Subtitle 16"/>
          <p:cNvSpPr>
            <a:spLocks noGrp="1"/>
          </p:cNvSpPr>
          <p:nvPr>
            <p:ph type="subTitle" idx="1"/>
          </p:nvPr>
        </p:nvSpPr>
        <p:spPr/>
        <p:txBody>
          <a:bodyPr>
            <a:normAutofit/>
          </a:bodyPr>
          <a:lstStyle/>
          <a:p>
            <a:r>
              <a:rPr lang="en-US" dirty="0" smtClean="0"/>
              <a:t>Linton G. Salmon</a:t>
            </a:r>
          </a:p>
          <a:p>
            <a:endParaRPr lang="en-US" dirty="0"/>
          </a:p>
        </p:txBody>
      </p:sp>
      <p:sp>
        <p:nvSpPr>
          <p:cNvPr id="18" name="Text Placeholder 17"/>
          <p:cNvSpPr>
            <a:spLocks noGrp="1"/>
          </p:cNvSpPr>
          <p:nvPr>
            <p:ph type="body" sz="quarter" idx="12"/>
          </p:nvPr>
        </p:nvSpPr>
        <p:spPr>
          <a:xfrm>
            <a:off x="1375646" y="4060435"/>
            <a:ext cx="6393425" cy="720221"/>
          </a:xfrm>
        </p:spPr>
        <p:txBody>
          <a:bodyPr>
            <a:normAutofit/>
          </a:bodyPr>
          <a:lstStyle/>
          <a:p>
            <a:r>
              <a:rPr lang="en-US" dirty="0"/>
              <a:t>EDA for HPC, Cloud and Server </a:t>
            </a:r>
            <a:r>
              <a:rPr lang="en-US" dirty="0" err="1"/>
              <a:t>SoC</a:t>
            </a:r>
            <a:r>
              <a:rPr lang="en-US" dirty="0"/>
              <a:t> Design </a:t>
            </a:r>
            <a:r>
              <a:rPr lang="en-US" dirty="0" smtClean="0"/>
              <a:t>Workshop</a:t>
            </a:r>
            <a:endParaRPr lang="en-US" dirty="0"/>
          </a:p>
        </p:txBody>
      </p:sp>
      <p:sp>
        <p:nvSpPr>
          <p:cNvPr id="19" name="Text Placeholder 18"/>
          <p:cNvSpPr>
            <a:spLocks noGrp="1"/>
          </p:cNvSpPr>
          <p:nvPr>
            <p:ph type="body" sz="quarter" idx="13"/>
          </p:nvPr>
        </p:nvSpPr>
        <p:spPr/>
        <p:txBody>
          <a:bodyPr/>
          <a:lstStyle/>
          <a:p>
            <a:r>
              <a:rPr lang="en-US" dirty="0" smtClean="0"/>
              <a:t>June 7, 2015</a:t>
            </a:r>
            <a:endParaRPr lang="en-US" dirty="0"/>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1</a:t>
            </a:fld>
            <a:endParaRPr lang="en-US" dirty="0"/>
          </a:p>
        </p:txBody>
      </p:sp>
      <p:sp>
        <p:nvSpPr>
          <p:cNvPr id="8" name="Footer Placeholder 1"/>
          <p:cNvSpPr txBox="1">
            <a:spLocks/>
          </p:cNvSpPr>
          <p:nvPr/>
        </p:nvSpPr>
        <p:spPr>
          <a:xfrm>
            <a:off x="1333500" y="6558907"/>
            <a:ext cx="6477000" cy="2984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898989"/>
                </a:solidFill>
                <a:effectLst/>
                <a:uLnTx/>
                <a:uFillTx/>
                <a:latin typeface="Tahoma" charset="0"/>
                <a:ea typeface="+mn-ea"/>
                <a:cs typeface="+mn-cs"/>
              </a:rPr>
              <a:t>Approved for Public Release, Distribution Unlimited</a:t>
            </a:r>
            <a:endParaRPr kumimoji="0" lang="en-US" sz="900" b="0" i="0" u="none" strike="noStrike" kern="1200" cap="none" spc="0" normalizeH="0" baseline="0" noProof="0" dirty="0">
              <a:ln>
                <a:noFill/>
              </a:ln>
              <a:solidFill>
                <a:srgbClr val="898989"/>
              </a:solidFill>
              <a:effectLst/>
              <a:uLnTx/>
              <a:uFillTx/>
              <a:latin typeface="Tahoma" charset="0"/>
              <a:ea typeface="+mn-ea"/>
              <a:cs typeface="+mn-cs"/>
            </a:endParaRPr>
          </a:p>
        </p:txBody>
      </p:sp>
    </p:spTree>
    <p:extLst>
      <p:ext uri="{BB962C8B-B14F-4D97-AF65-F5344CB8AC3E}">
        <p14:creationId xmlns:p14="http://schemas.microsoft.com/office/powerpoint/2010/main" val="24369857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10</a:t>
            </a:fld>
            <a:endParaRPr lang="en-US"/>
          </a:p>
        </p:txBody>
      </p:sp>
      <p:sp>
        <p:nvSpPr>
          <p:cNvPr id="4" name="Title 3"/>
          <p:cNvSpPr>
            <a:spLocks noGrp="1"/>
          </p:cNvSpPr>
          <p:nvPr>
            <p:ph type="ctrTitle"/>
          </p:nvPr>
        </p:nvSpPr>
        <p:spPr>
          <a:xfrm>
            <a:off x="1622425" y="151418"/>
            <a:ext cx="7400435" cy="612648"/>
          </a:xfrm>
        </p:spPr>
        <p:txBody>
          <a:bodyPr>
            <a:normAutofit fontScale="90000"/>
          </a:bodyPr>
          <a:lstStyle/>
          <a:p>
            <a:r>
              <a:rPr lang="en-US" dirty="0" smtClean="0"/>
              <a:t>Only 4 Companies Provide </a:t>
            </a:r>
            <a:r>
              <a:rPr lang="en-US" dirty="0" err="1" smtClean="0"/>
              <a:t>FinFET</a:t>
            </a:r>
            <a:r>
              <a:rPr lang="en-US" dirty="0" smtClean="0"/>
              <a:t> CMOS Foundry Services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38" y="1974528"/>
            <a:ext cx="8406161" cy="4330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bwMode="auto">
          <a:xfrm>
            <a:off x="1033382" y="2630498"/>
            <a:ext cx="1170774" cy="418744"/>
          </a:xfrm>
          <a:prstGeom prst="straightConnector1">
            <a:avLst/>
          </a:prstGeom>
          <a:noFill/>
          <a:ln w="19050">
            <a:solidFill>
              <a:schemeClr val="tx1"/>
            </a:solidFill>
            <a:round/>
            <a:headEnd/>
            <a:tailEnd type="arrow"/>
          </a:ln>
          <a:extLst>
            <a:ext uri="{909E8E84-426E-40dd-AFC4-6F175D3DCCD1}">
              <a14:hiddenFill xmlns:a14="http://schemas.microsoft.com/office/drawing/2010/main">
                <a:noFill/>
              </a14:hiddenFill>
            </a:ext>
          </a:extLst>
        </p:spPr>
      </p:cxn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782" y="1661948"/>
            <a:ext cx="1418987" cy="886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178743" y="2993262"/>
            <a:ext cx="162804" cy="15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a:endCxn id="31" idx="3"/>
          </p:cNvCxnSpPr>
          <p:nvPr/>
        </p:nvCxnSpPr>
        <p:spPr bwMode="auto">
          <a:xfrm flipH="1">
            <a:off x="3247358" y="2095808"/>
            <a:ext cx="1210855" cy="983339"/>
          </a:xfrm>
          <a:prstGeom prst="straightConnector1">
            <a:avLst/>
          </a:prstGeom>
          <a:noFill/>
          <a:ln w="19050">
            <a:solidFill>
              <a:schemeClr val="tx1"/>
            </a:solidFill>
            <a:round/>
            <a:headEnd/>
            <a:tailEnd type="arrow"/>
          </a:ln>
          <a:extLst>
            <a:ext uri="{909E8E84-426E-40dd-AFC4-6F175D3DCCD1}">
              <a14:hiddenFill xmlns:a14="http://schemas.microsoft.com/office/drawing/2010/main">
                <a:noFill/>
              </a14:hiddenFill>
            </a:ext>
          </a:extLst>
        </p:spPr>
      </p:cxnSp>
      <p:pic>
        <p:nvPicPr>
          <p:cNvPr id="1029"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7832" t="16321"/>
          <a:stretch/>
        </p:blipFill>
        <p:spPr bwMode="auto">
          <a:xfrm>
            <a:off x="3734524" y="1144789"/>
            <a:ext cx="1543584" cy="874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Straight Arrow Connector 21"/>
          <p:cNvCxnSpPr/>
          <p:nvPr/>
        </p:nvCxnSpPr>
        <p:spPr bwMode="auto">
          <a:xfrm flipH="1">
            <a:off x="7290111" y="2220300"/>
            <a:ext cx="477357" cy="1321039"/>
          </a:xfrm>
          <a:prstGeom prst="straightConnector1">
            <a:avLst/>
          </a:prstGeom>
          <a:noFill/>
          <a:ln w="19050">
            <a:solidFill>
              <a:schemeClr val="tx1"/>
            </a:solidFill>
            <a:round/>
            <a:headEnd/>
            <a:tailEnd type="arrow"/>
          </a:ln>
          <a:extLst>
            <a:ext uri="{909E8E84-426E-40dd-AFC4-6F175D3DCCD1}">
              <a14:hiddenFill xmlns:a14="http://schemas.microsoft.com/office/drawing/2010/main">
                <a:noFill/>
              </a14:hiddenFill>
            </a:ext>
          </a:extLst>
        </p:spPr>
      </p:cxnSp>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9922" y="1277382"/>
            <a:ext cx="1728884" cy="888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4"/>
          <p:cNvPicPr>
            <a:picLocks noChangeAspect="1" noChangeArrowheads="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84554" y="3003774"/>
            <a:ext cx="162804" cy="15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4"/>
          <p:cNvPicPr>
            <a:picLocks noChangeAspect="1" noChangeArrowheads="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01296" y="3508696"/>
            <a:ext cx="162804" cy="15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4"/>
          <p:cNvPicPr>
            <a:picLocks noChangeAspect="1" noChangeArrowheads="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96361" y="3334851"/>
            <a:ext cx="162804" cy="15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5" name="Straight Arrow Connector 34"/>
          <p:cNvCxnSpPr/>
          <p:nvPr/>
        </p:nvCxnSpPr>
        <p:spPr bwMode="auto">
          <a:xfrm flipV="1">
            <a:off x="2053664" y="3500018"/>
            <a:ext cx="474267" cy="797164"/>
          </a:xfrm>
          <a:prstGeom prst="straightConnector1">
            <a:avLst/>
          </a:prstGeom>
          <a:noFill/>
          <a:ln w="19050">
            <a:solidFill>
              <a:schemeClr val="tx1"/>
            </a:solidFill>
            <a:round/>
            <a:headEnd/>
            <a:tailEnd type="arrow"/>
          </a:ln>
          <a:extLst>
            <a:ext uri="{909E8E84-426E-40dd-AFC4-6F175D3DCCD1}">
              <a14:hiddenFill xmlns:a14="http://schemas.microsoft.com/office/drawing/2010/main">
                <a:noFill/>
              </a14:hiddenFill>
            </a:ext>
          </a:extLst>
        </p:spPr>
      </p:cxnSp>
      <p:pic>
        <p:nvPicPr>
          <p:cNvPr id="38" name="Picture 4"/>
          <p:cNvPicPr>
            <a:picLocks noChangeAspect="1" noChangeArrowheads="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60217" y="3145311"/>
            <a:ext cx="162804" cy="15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9" name="Straight Arrow Connector 38"/>
          <p:cNvCxnSpPr/>
          <p:nvPr/>
        </p:nvCxnSpPr>
        <p:spPr bwMode="auto">
          <a:xfrm flipV="1">
            <a:off x="2109732" y="3248923"/>
            <a:ext cx="5178766" cy="1048258"/>
          </a:xfrm>
          <a:prstGeom prst="straightConnector1">
            <a:avLst/>
          </a:prstGeom>
          <a:noFill/>
          <a:ln w="19050">
            <a:solidFill>
              <a:schemeClr val="tx1"/>
            </a:solidFill>
            <a:round/>
            <a:headEnd/>
            <a:tailEnd type="arrow"/>
          </a:ln>
          <a:extLst>
            <a:ext uri="{909E8E84-426E-40dd-AFC4-6F175D3DCCD1}">
              <a14:hiddenFill xmlns:a14="http://schemas.microsoft.com/office/drawing/2010/main">
                <a:noFill/>
              </a14:hiddenFill>
            </a:ext>
          </a:extLst>
        </p:spPr>
      </p:cxnSp>
      <p:pic>
        <p:nvPicPr>
          <p:cNvPr id="1036"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4958" y="4500784"/>
            <a:ext cx="1286252" cy="89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53664" y="4500784"/>
            <a:ext cx="1326794" cy="942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flipH="1" flipV="1">
            <a:off x="3010626" y="3060746"/>
            <a:ext cx="239784" cy="307777"/>
          </a:xfrm>
          <a:prstGeom prst="rect">
            <a:avLst/>
          </a:prstGeom>
          <a:noFill/>
        </p:spPr>
        <p:txBody>
          <a:bodyPr wrap="square" rtlCol="0">
            <a:spAutoFit/>
          </a:bodyPr>
          <a:lstStyle/>
          <a:p>
            <a:r>
              <a:rPr lang="en-US" sz="1400" b="1" dirty="0" smtClean="0">
                <a:solidFill>
                  <a:srgbClr val="FF0000"/>
                </a:solidFill>
              </a:rPr>
              <a:t>X</a:t>
            </a:r>
            <a:endParaRPr lang="en-US" sz="1400" b="1" dirty="0">
              <a:solidFill>
                <a:srgbClr val="FF0000"/>
              </a:solidFill>
            </a:endParaRPr>
          </a:p>
        </p:txBody>
      </p:sp>
      <p:pic>
        <p:nvPicPr>
          <p:cNvPr id="11" name="Picture 10"/>
          <p:cNvPicPr>
            <a:picLocks noChangeAspect="1"/>
          </p:cNvPicPr>
          <p:nvPr/>
        </p:nvPicPr>
        <p:blipFill>
          <a:blip r:embed="rId12"/>
          <a:stretch>
            <a:fillRect/>
          </a:stretch>
        </p:blipFill>
        <p:spPr>
          <a:xfrm>
            <a:off x="4344550" y="2451029"/>
            <a:ext cx="1545668" cy="852533"/>
          </a:xfrm>
          <a:prstGeom prst="rect">
            <a:avLst/>
          </a:prstGeom>
        </p:spPr>
      </p:pic>
      <p:cxnSp>
        <p:nvCxnSpPr>
          <p:cNvPr id="33" name="Straight Arrow Connector 32"/>
          <p:cNvCxnSpPr/>
          <p:nvPr/>
        </p:nvCxnSpPr>
        <p:spPr bwMode="auto">
          <a:xfrm flipH="1">
            <a:off x="3161601" y="2841774"/>
            <a:ext cx="1163399" cy="372860"/>
          </a:xfrm>
          <a:prstGeom prst="straightConnector1">
            <a:avLst/>
          </a:prstGeom>
          <a:noFill/>
          <a:ln w="19050">
            <a:solidFill>
              <a:srgbClr val="FF0000"/>
            </a:solidFill>
            <a:round/>
            <a:headEnd/>
            <a:tailEnd type="arrow"/>
          </a:ln>
          <a:extLst>
            <a:ext uri="{909E8E84-426E-40dd-AFC4-6F175D3DCCD1}">
              <a14:hiddenFill xmlns:a14="http://schemas.microsoft.com/office/drawing/2010/main">
                <a:noFill/>
              </a14:hiddenFill>
            </a:ext>
          </a:extLst>
        </p:spPr>
      </p:cxnSp>
      <p:sp>
        <p:nvSpPr>
          <p:cNvPr id="30" name="Footer Placeholder 1"/>
          <p:cNvSpPr txBox="1">
            <a:spLocks/>
          </p:cNvSpPr>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898989"/>
                </a:solidFill>
                <a:effectLst/>
                <a:uLnTx/>
                <a:uFillTx/>
                <a:latin typeface="Tahoma" charset="0"/>
                <a:ea typeface="+mn-ea"/>
                <a:cs typeface="+mn-cs"/>
              </a:rPr>
              <a:t>Approved for Public Release, Distribution Unlimited</a:t>
            </a:r>
            <a:endParaRPr kumimoji="0" lang="en-US" sz="900" b="0" i="0" u="none" strike="noStrike" kern="1200" cap="none" spc="0" normalizeH="0" baseline="0" noProof="0" dirty="0">
              <a:ln>
                <a:noFill/>
              </a:ln>
              <a:solidFill>
                <a:srgbClr val="898989"/>
              </a:solidFill>
              <a:effectLst/>
              <a:uLnTx/>
              <a:uFillTx/>
              <a:latin typeface="Tahoma" charset="0"/>
              <a:ea typeface="+mn-ea"/>
              <a:cs typeface="+mn-cs"/>
            </a:endParaRPr>
          </a:p>
        </p:txBody>
      </p:sp>
      <p:sp>
        <p:nvSpPr>
          <p:cNvPr id="2" name="TextBox 1"/>
          <p:cNvSpPr txBox="1"/>
          <p:nvPr/>
        </p:nvSpPr>
        <p:spPr>
          <a:xfrm>
            <a:off x="1536396" y="4360346"/>
            <a:ext cx="1012304" cy="307777"/>
          </a:xfrm>
          <a:prstGeom prst="rect">
            <a:avLst/>
          </a:prstGeom>
          <a:solidFill>
            <a:schemeClr val="bg1"/>
          </a:solidFill>
          <a:ln>
            <a:solidFill>
              <a:srgbClr val="FFFFFF"/>
            </a:solidFill>
          </a:ln>
        </p:spPr>
        <p:txBody>
          <a:bodyPr wrap="none" rtlCol="0">
            <a:spAutoFit/>
          </a:bodyPr>
          <a:lstStyle/>
          <a:p>
            <a:r>
              <a:rPr lang="en-US" sz="1400" b="1" dirty="0" smtClean="0">
                <a:solidFill>
                  <a:srgbClr val="000090"/>
                </a:solidFill>
              </a:rPr>
              <a:t>Samsung</a:t>
            </a:r>
            <a:endParaRPr lang="en-US" sz="1400" b="1" dirty="0">
              <a:solidFill>
                <a:srgbClr val="000090"/>
              </a:solidFill>
            </a:endParaRPr>
          </a:p>
        </p:txBody>
      </p:sp>
      <p:sp>
        <p:nvSpPr>
          <p:cNvPr id="36" name="TextBox 35"/>
          <p:cNvSpPr txBox="1"/>
          <p:nvPr/>
        </p:nvSpPr>
        <p:spPr>
          <a:xfrm>
            <a:off x="1049372" y="1511123"/>
            <a:ext cx="621760" cy="307777"/>
          </a:xfrm>
          <a:prstGeom prst="rect">
            <a:avLst/>
          </a:prstGeom>
          <a:solidFill>
            <a:schemeClr val="bg1"/>
          </a:solidFill>
          <a:ln>
            <a:solidFill>
              <a:srgbClr val="FFFFFF"/>
            </a:solidFill>
          </a:ln>
        </p:spPr>
        <p:txBody>
          <a:bodyPr wrap="none" rtlCol="0">
            <a:spAutoFit/>
          </a:bodyPr>
          <a:lstStyle/>
          <a:p>
            <a:r>
              <a:rPr lang="en-US" sz="1400" b="1" dirty="0" smtClean="0">
                <a:solidFill>
                  <a:srgbClr val="000090"/>
                </a:solidFill>
              </a:rPr>
              <a:t>Intel</a:t>
            </a:r>
            <a:endParaRPr lang="en-US" sz="1400" b="1" dirty="0">
              <a:solidFill>
                <a:srgbClr val="000090"/>
              </a:solidFill>
            </a:endParaRPr>
          </a:p>
        </p:txBody>
      </p:sp>
      <p:sp>
        <p:nvSpPr>
          <p:cNvPr id="37" name="TextBox 36"/>
          <p:cNvSpPr txBox="1"/>
          <p:nvPr/>
        </p:nvSpPr>
        <p:spPr>
          <a:xfrm>
            <a:off x="3333189" y="1006363"/>
            <a:ext cx="1700117" cy="307777"/>
          </a:xfrm>
          <a:prstGeom prst="rect">
            <a:avLst/>
          </a:prstGeom>
          <a:solidFill>
            <a:schemeClr val="bg1"/>
          </a:solidFill>
          <a:ln>
            <a:noFill/>
          </a:ln>
        </p:spPr>
        <p:txBody>
          <a:bodyPr wrap="none" rtlCol="0">
            <a:spAutoFit/>
          </a:bodyPr>
          <a:lstStyle/>
          <a:p>
            <a:r>
              <a:rPr lang="en-US" sz="1400" b="1" dirty="0" smtClean="0">
                <a:solidFill>
                  <a:schemeClr val="accent6">
                    <a:lumMod val="75000"/>
                  </a:schemeClr>
                </a:solidFill>
              </a:rPr>
              <a:t>Global Foundries</a:t>
            </a:r>
            <a:endParaRPr lang="en-US" sz="1400" b="1" dirty="0">
              <a:solidFill>
                <a:schemeClr val="accent6">
                  <a:lumMod val="75000"/>
                </a:schemeClr>
              </a:solidFill>
            </a:endParaRPr>
          </a:p>
        </p:txBody>
      </p:sp>
      <p:sp>
        <p:nvSpPr>
          <p:cNvPr id="40" name="TextBox 39"/>
          <p:cNvSpPr txBox="1"/>
          <p:nvPr/>
        </p:nvSpPr>
        <p:spPr>
          <a:xfrm>
            <a:off x="7116454" y="1139571"/>
            <a:ext cx="688472" cy="307777"/>
          </a:xfrm>
          <a:prstGeom prst="rect">
            <a:avLst/>
          </a:prstGeom>
          <a:solidFill>
            <a:schemeClr val="bg1"/>
          </a:solidFill>
          <a:ln>
            <a:solidFill>
              <a:srgbClr val="FFFFFF"/>
            </a:solidFill>
          </a:ln>
        </p:spPr>
        <p:txBody>
          <a:bodyPr wrap="none" rtlCol="0">
            <a:spAutoFit/>
          </a:bodyPr>
          <a:lstStyle/>
          <a:p>
            <a:r>
              <a:rPr lang="en-US" sz="1400" b="1" dirty="0" smtClean="0">
                <a:solidFill>
                  <a:srgbClr val="FF0000"/>
                </a:solidFill>
              </a:rPr>
              <a:t>TSMC</a:t>
            </a:r>
            <a:endParaRPr lang="en-US" sz="1400" b="1" dirty="0">
              <a:solidFill>
                <a:srgbClr val="FF0000"/>
              </a:solidFill>
            </a:endParaRPr>
          </a:p>
        </p:txBody>
      </p:sp>
      <p:sp>
        <p:nvSpPr>
          <p:cNvPr id="41" name="TextBox 40"/>
          <p:cNvSpPr txBox="1"/>
          <p:nvPr/>
        </p:nvSpPr>
        <p:spPr>
          <a:xfrm>
            <a:off x="4363373" y="2356205"/>
            <a:ext cx="554960" cy="307777"/>
          </a:xfrm>
          <a:prstGeom prst="rect">
            <a:avLst/>
          </a:prstGeom>
          <a:solidFill>
            <a:schemeClr val="bg1"/>
          </a:solidFill>
          <a:ln>
            <a:solidFill>
              <a:srgbClr val="FFFFFF"/>
            </a:solidFill>
          </a:ln>
        </p:spPr>
        <p:txBody>
          <a:bodyPr wrap="none" rtlCol="0">
            <a:spAutoFit/>
          </a:bodyPr>
          <a:lstStyle/>
          <a:p>
            <a:r>
              <a:rPr lang="en-US" sz="1400" b="1" dirty="0" smtClean="0">
                <a:solidFill>
                  <a:srgbClr val="000090"/>
                </a:solidFill>
              </a:rPr>
              <a:t>IBM</a:t>
            </a:r>
            <a:endParaRPr lang="en-US" sz="1400" b="1" dirty="0">
              <a:solidFill>
                <a:srgbClr val="000090"/>
              </a:solidFill>
            </a:endParaRPr>
          </a:p>
        </p:txBody>
      </p:sp>
      <p:sp>
        <p:nvSpPr>
          <p:cNvPr id="5" name="TextBox 4"/>
          <p:cNvSpPr txBox="1"/>
          <p:nvPr/>
        </p:nvSpPr>
        <p:spPr>
          <a:xfrm>
            <a:off x="4555901" y="1962601"/>
            <a:ext cx="915635" cy="215444"/>
          </a:xfrm>
          <a:prstGeom prst="rect">
            <a:avLst/>
          </a:prstGeom>
          <a:noFill/>
        </p:spPr>
        <p:txBody>
          <a:bodyPr wrap="none" rtlCol="0">
            <a:spAutoFit/>
          </a:bodyPr>
          <a:lstStyle/>
          <a:p>
            <a:r>
              <a:rPr lang="en-US" sz="800" dirty="0" err="1" smtClean="0">
                <a:solidFill>
                  <a:schemeClr val="bg1">
                    <a:lumMod val="50000"/>
                  </a:schemeClr>
                </a:solidFill>
              </a:rPr>
              <a:t>GlobalFoundries</a:t>
            </a:r>
            <a:endParaRPr lang="en-US" sz="800" dirty="0">
              <a:solidFill>
                <a:schemeClr val="bg1">
                  <a:lumMod val="50000"/>
                </a:schemeClr>
              </a:solidFill>
            </a:endParaRPr>
          </a:p>
        </p:txBody>
      </p:sp>
      <p:sp>
        <p:nvSpPr>
          <p:cNvPr id="42" name="TextBox 41"/>
          <p:cNvSpPr txBox="1"/>
          <p:nvPr/>
        </p:nvSpPr>
        <p:spPr>
          <a:xfrm>
            <a:off x="8473804" y="2132762"/>
            <a:ext cx="441898" cy="215444"/>
          </a:xfrm>
          <a:prstGeom prst="rect">
            <a:avLst/>
          </a:prstGeom>
          <a:noFill/>
        </p:spPr>
        <p:txBody>
          <a:bodyPr wrap="none" rtlCol="0">
            <a:spAutoFit/>
          </a:bodyPr>
          <a:lstStyle/>
          <a:p>
            <a:r>
              <a:rPr lang="en-US" sz="800" dirty="0" smtClean="0">
                <a:solidFill>
                  <a:schemeClr val="bg1">
                    <a:lumMod val="50000"/>
                  </a:schemeClr>
                </a:solidFill>
              </a:rPr>
              <a:t>TSMC</a:t>
            </a:r>
            <a:endParaRPr lang="en-US" sz="800" dirty="0">
              <a:solidFill>
                <a:schemeClr val="bg1">
                  <a:lumMod val="50000"/>
                </a:schemeClr>
              </a:solidFill>
            </a:endParaRPr>
          </a:p>
        </p:txBody>
      </p:sp>
      <p:sp>
        <p:nvSpPr>
          <p:cNvPr id="43" name="TextBox 42"/>
          <p:cNvSpPr txBox="1"/>
          <p:nvPr/>
        </p:nvSpPr>
        <p:spPr>
          <a:xfrm>
            <a:off x="1219508" y="2505696"/>
            <a:ext cx="391403" cy="215444"/>
          </a:xfrm>
          <a:prstGeom prst="rect">
            <a:avLst/>
          </a:prstGeom>
          <a:noFill/>
        </p:spPr>
        <p:txBody>
          <a:bodyPr wrap="none" rtlCol="0">
            <a:spAutoFit/>
          </a:bodyPr>
          <a:lstStyle/>
          <a:p>
            <a:r>
              <a:rPr lang="en-US" sz="800" dirty="0" smtClean="0">
                <a:solidFill>
                  <a:schemeClr val="bg1">
                    <a:lumMod val="50000"/>
                  </a:schemeClr>
                </a:solidFill>
              </a:rPr>
              <a:t>Intel</a:t>
            </a:r>
            <a:endParaRPr lang="en-US" sz="800" dirty="0">
              <a:solidFill>
                <a:schemeClr val="bg1">
                  <a:lumMod val="50000"/>
                </a:schemeClr>
              </a:solidFill>
            </a:endParaRPr>
          </a:p>
        </p:txBody>
      </p:sp>
      <p:sp>
        <p:nvSpPr>
          <p:cNvPr id="44" name="TextBox 43"/>
          <p:cNvSpPr txBox="1"/>
          <p:nvPr/>
        </p:nvSpPr>
        <p:spPr>
          <a:xfrm>
            <a:off x="5547409" y="3307115"/>
            <a:ext cx="364202" cy="215444"/>
          </a:xfrm>
          <a:prstGeom prst="rect">
            <a:avLst/>
          </a:prstGeom>
          <a:noFill/>
        </p:spPr>
        <p:txBody>
          <a:bodyPr wrap="none" rtlCol="0">
            <a:spAutoFit/>
          </a:bodyPr>
          <a:lstStyle/>
          <a:p>
            <a:r>
              <a:rPr lang="en-US" sz="800" dirty="0" smtClean="0">
                <a:solidFill>
                  <a:schemeClr val="bg1">
                    <a:lumMod val="50000"/>
                  </a:schemeClr>
                </a:solidFill>
              </a:rPr>
              <a:t>IBM</a:t>
            </a:r>
            <a:endParaRPr lang="en-US" sz="800" dirty="0">
              <a:solidFill>
                <a:schemeClr val="bg1">
                  <a:lumMod val="50000"/>
                </a:schemeClr>
              </a:solidFill>
            </a:endParaRPr>
          </a:p>
        </p:txBody>
      </p:sp>
      <p:sp>
        <p:nvSpPr>
          <p:cNvPr id="45" name="TextBox 44"/>
          <p:cNvSpPr txBox="1"/>
          <p:nvPr/>
        </p:nvSpPr>
        <p:spPr>
          <a:xfrm>
            <a:off x="1343790" y="5365923"/>
            <a:ext cx="598742" cy="215444"/>
          </a:xfrm>
          <a:prstGeom prst="rect">
            <a:avLst/>
          </a:prstGeom>
          <a:noFill/>
        </p:spPr>
        <p:txBody>
          <a:bodyPr wrap="none" rtlCol="0">
            <a:spAutoFit/>
          </a:bodyPr>
          <a:lstStyle/>
          <a:p>
            <a:r>
              <a:rPr lang="en-US" sz="800" dirty="0" smtClean="0">
                <a:solidFill>
                  <a:schemeClr val="bg1">
                    <a:lumMod val="50000"/>
                  </a:schemeClr>
                </a:solidFill>
              </a:rPr>
              <a:t>Samsung</a:t>
            </a:r>
            <a:endParaRPr lang="en-US" sz="800" dirty="0">
              <a:solidFill>
                <a:schemeClr val="bg1">
                  <a:lumMod val="50000"/>
                </a:schemeClr>
              </a:solidFill>
            </a:endParaRPr>
          </a:p>
        </p:txBody>
      </p:sp>
      <p:sp>
        <p:nvSpPr>
          <p:cNvPr id="47" name="TextBox 46"/>
          <p:cNvSpPr txBox="1"/>
          <p:nvPr/>
        </p:nvSpPr>
        <p:spPr>
          <a:xfrm>
            <a:off x="2864587" y="5412496"/>
            <a:ext cx="598742" cy="215444"/>
          </a:xfrm>
          <a:prstGeom prst="rect">
            <a:avLst/>
          </a:prstGeom>
          <a:noFill/>
        </p:spPr>
        <p:txBody>
          <a:bodyPr wrap="none" rtlCol="0">
            <a:spAutoFit/>
          </a:bodyPr>
          <a:lstStyle/>
          <a:p>
            <a:r>
              <a:rPr lang="en-US" sz="800" dirty="0" smtClean="0">
                <a:solidFill>
                  <a:schemeClr val="bg1">
                    <a:lumMod val="50000"/>
                  </a:schemeClr>
                </a:solidFill>
              </a:rPr>
              <a:t>Samsung</a:t>
            </a:r>
            <a:endParaRPr lang="en-US" sz="800" dirty="0">
              <a:solidFill>
                <a:schemeClr val="bg1">
                  <a:lumMod val="50000"/>
                </a:schemeClr>
              </a:solidFill>
            </a:endParaRPr>
          </a:p>
        </p:txBody>
      </p:sp>
    </p:spTree>
    <p:extLst>
      <p:ext uri="{BB962C8B-B14F-4D97-AF65-F5344CB8AC3E}">
        <p14:creationId xmlns:p14="http://schemas.microsoft.com/office/powerpoint/2010/main" val="2668753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p:cNvSpPr/>
          <p:nvPr/>
        </p:nvSpPr>
        <p:spPr>
          <a:xfrm>
            <a:off x="3840786" y="927485"/>
            <a:ext cx="4658237" cy="232833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68" name="TextBox 67"/>
          <p:cNvSpPr txBox="1"/>
          <p:nvPr/>
        </p:nvSpPr>
        <p:spPr>
          <a:xfrm>
            <a:off x="5122005" y="985982"/>
            <a:ext cx="2127393" cy="307777"/>
          </a:xfrm>
          <a:prstGeom prst="rect">
            <a:avLst/>
          </a:prstGeom>
          <a:noFill/>
        </p:spPr>
        <p:txBody>
          <a:bodyPr wrap="none" rtlCol="0">
            <a:spAutoFit/>
          </a:bodyPr>
          <a:lstStyle/>
          <a:p>
            <a:r>
              <a:rPr lang="en-US" sz="1400" dirty="0" smtClean="0"/>
              <a:t>Unique to Foundry/Node </a:t>
            </a:r>
            <a:endParaRPr lang="en-US" sz="1400" dirty="0"/>
          </a:p>
        </p:txBody>
      </p:sp>
      <p:sp>
        <p:nvSpPr>
          <p:cNvPr id="69" name="TextBox 68"/>
          <p:cNvSpPr txBox="1"/>
          <p:nvPr/>
        </p:nvSpPr>
        <p:spPr>
          <a:xfrm>
            <a:off x="5164697" y="2874434"/>
            <a:ext cx="2042008" cy="307777"/>
          </a:xfrm>
          <a:prstGeom prst="rect">
            <a:avLst/>
          </a:prstGeom>
          <a:noFill/>
        </p:spPr>
        <p:txBody>
          <a:bodyPr wrap="none" rtlCol="0">
            <a:spAutoFit/>
          </a:bodyPr>
          <a:lstStyle/>
          <a:p>
            <a:r>
              <a:rPr lang="en-US" sz="1400" dirty="0" smtClean="0"/>
              <a:t>1,000,000s of elements </a:t>
            </a:r>
            <a:endParaRPr lang="en-US" sz="1400" dirty="0"/>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11</a:t>
            </a:fld>
            <a:endParaRPr lang="en-US"/>
          </a:p>
        </p:txBody>
      </p:sp>
      <p:sp>
        <p:nvSpPr>
          <p:cNvPr id="8" name="Rounded Rectangle 7"/>
          <p:cNvSpPr/>
          <p:nvPr/>
        </p:nvSpPr>
        <p:spPr>
          <a:xfrm>
            <a:off x="2859617" y="1384992"/>
            <a:ext cx="927100" cy="393700"/>
          </a:xfrm>
          <a:prstGeom prst="roundRect">
            <a:avLst/>
          </a:prstGeom>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smtClean="0">
                <a:solidFill>
                  <a:schemeClr val="tx1"/>
                </a:solidFill>
              </a:rPr>
              <a:t>Logical </a:t>
            </a:r>
            <a:r>
              <a:rPr lang="en-US" sz="1200" dirty="0" err="1" smtClean="0">
                <a:solidFill>
                  <a:schemeClr val="tx1"/>
                </a:solidFill>
              </a:rPr>
              <a:t>Descript’n</a:t>
            </a:r>
            <a:endParaRPr lang="en-US" sz="1200" dirty="0" smtClean="0">
              <a:solidFill>
                <a:schemeClr val="tx1"/>
              </a:solidFill>
            </a:endParaRPr>
          </a:p>
        </p:txBody>
      </p:sp>
      <p:sp>
        <p:nvSpPr>
          <p:cNvPr id="9" name="Rounded Rectangle 8"/>
          <p:cNvSpPr/>
          <p:nvPr/>
        </p:nvSpPr>
        <p:spPr>
          <a:xfrm>
            <a:off x="3960708" y="1384992"/>
            <a:ext cx="927100" cy="393700"/>
          </a:xfrm>
          <a:prstGeom prst="roundRect">
            <a:avLst/>
          </a:prstGeom>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smtClean="0">
                <a:solidFill>
                  <a:schemeClr val="tx1"/>
                </a:solidFill>
              </a:rPr>
              <a:t>Gate Level </a:t>
            </a:r>
            <a:r>
              <a:rPr lang="en-US" sz="1200" dirty="0" err="1" smtClean="0">
                <a:solidFill>
                  <a:schemeClr val="tx1"/>
                </a:solidFill>
              </a:rPr>
              <a:t>Descript’n</a:t>
            </a:r>
            <a:endParaRPr lang="en-US" sz="1200" dirty="0" smtClean="0">
              <a:solidFill>
                <a:schemeClr val="tx1"/>
              </a:solidFill>
            </a:endParaRPr>
          </a:p>
        </p:txBody>
      </p:sp>
      <p:sp>
        <p:nvSpPr>
          <p:cNvPr id="13" name="Rounded Rectangle 12"/>
          <p:cNvSpPr/>
          <p:nvPr/>
        </p:nvSpPr>
        <p:spPr>
          <a:xfrm>
            <a:off x="6205971" y="1384992"/>
            <a:ext cx="927100" cy="393700"/>
          </a:xfrm>
          <a:prstGeom prst="roundRect">
            <a:avLst/>
          </a:prstGeom>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smtClean="0">
                <a:solidFill>
                  <a:schemeClr val="tx1"/>
                </a:solidFill>
              </a:rPr>
              <a:t>Place </a:t>
            </a:r>
            <a:r>
              <a:rPr lang="en-US" sz="1200" dirty="0">
                <a:solidFill>
                  <a:schemeClr val="tx1"/>
                </a:solidFill>
              </a:rPr>
              <a:t>&amp; Route </a:t>
            </a:r>
          </a:p>
        </p:txBody>
      </p:sp>
      <p:sp>
        <p:nvSpPr>
          <p:cNvPr id="33" name="Right Arrow 32"/>
          <p:cNvSpPr/>
          <p:nvPr/>
        </p:nvSpPr>
        <p:spPr>
          <a:xfrm>
            <a:off x="3846433" y="1522679"/>
            <a:ext cx="63102" cy="11832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4" name="Right Arrow 33"/>
          <p:cNvSpPr/>
          <p:nvPr/>
        </p:nvSpPr>
        <p:spPr>
          <a:xfrm>
            <a:off x="4953264" y="1522679"/>
            <a:ext cx="63102" cy="11832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5" name="Right Arrow 34"/>
          <p:cNvSpPr/>
          <p:nvPr/>
        </p:nvSpPr>
        <p:spPr>
          <a:xfrm>
            <a:off x="6070797" y="1522679"/>
            <a:ext cx="63102" cy="11832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56" name="TextBox 55"/>
          <p:cNvSpPr txBox="1"/>
          <p:nvPr/>
        </p:nvSpPr>
        <p:spPr>
          <a:xfrm>
            <a:off x="318220" y="1326354"/>
            <a:ext cx="1367081" cy="523220"/>
          </a:xfrm>
          <a:prstGeom prst="rect">
            <a:avLst/>
          </a:prstGeom>
          <a:noFill/>
        </p:spPr>
        <p:txBody>
          <a:bodyPr wrap="none" rtlCol="0">
            <a:spAutoFit/>
          </a:bodyPr>
          <a:lstStyle/>
          <a:p>
            <a:pPr algn="ctr"/>
            <a:r>
              <a:rPr lang="en-US" sz="1400" b="1" dirty="0" smtClean="0"/>
              <a:t>Current ASIC </a:t>
            </a:r>
          </a:p>
          <a:p>
            <a:pPr algn="ctr"/>
            <a:r>
              <a:rPr lang="en-US" sz="1400" b="1" dirty="0" smtClean="0"/>
              <a:t>Design Flow</a:t>
            </a:r>
            <a:endParaRPr lang="en-US" sz="1400" b="1" dirty="0"/>
          </a:p>
        </p:txBody>
      </p:sp>
      <p:sp>
        <p:nvSpPr>
          <p:cNvPr id="59" name="Rounded Rectangle 58"/>
          <p:cNvSpPr/>
          <p:nvPr/>
        </p:nvSpPr>
        <p:spPr>
          <a:xfrm>
            <a:off x="1673705" y="1384992"/>
            <a:ext cx="1008112" cy="393700"/>
          </a:xfrm>
          <a:prstGeom prst="roundRect">
            <a:avLst/>
          </a:prstGeom>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a:solidFill>
                  <a:schemeClr val="tx1"/>
                </a:solidFill>
              </a:rPr>
              <a:t>H</a:t>
            </a:r>
            <a:r>
              <a:rPr lang="en-US" sz="1200" dirty="0" smtClean="0">
                <a:solidFill>
                  <a:schemeClr val="tx1"/>
                </a:solidFill>
              </a:rPr>
              <a:t>igh </a:t>
            </a:r>
            <a:r>
              <a:rPr lang="en-US" sz="1200" dirty="0">
                <a:solidFill>
                  <a:schemeClr val="tx1"/>
                </a:solidFill>
              </a:rPr>
              <a:t>L</a:t>
            </a:r>
            <a:r>
              <a:rPr lang="en-US" sz="1200" dirty="0" smtClean="0">
                <a:solidFill>
                  <a:schemeClr val="tx1"/>
                </a:solidFill>
              </a:rPr>
              <a:t>evel description</a:t>
            </a:r>
          </a:p>
        </p:txBody>
      </p:sp>
      <p:sp>
        <p:nvSpPr>
          <p:cNvPr id="42" name="Rounded Rectangle 41"/>
          <p:cNvSpPr/>
          <p:nvPr/>
        </p:nvSpPr>
        <p:spPr>
          <a:xfrm>
            <a:off x="5091008" y="1384992"/>
            <a:ext cx="927100" cy="393700"/>
          </a:xfrm>
          <a:prstGeom prst="roundRect">
            <a:avLst/>
          </a:prstGeom>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smtClean="0">
                <a:solidFill>
                  <a:schemeClr val="tx1"/>
                </a:solidFill>
              </a:rPr>
              <a:t>Schematic </a:t>
            </a:r>
            <a:r>
              <a:rPr lang="en-US" sz="1200" dirty="0" err="1" smtClean="0">
                <a:solidFill>
                  <a:schemeClr val="tx1"/>
                </a:solidFill>
              </a:rPr>
              <a:t>Descript’n</a:t>
            </a:r>
            <a:r>
              <a:rPr lang="en-US" sz="1200" dirty="0" smtClean="0">
                <a:solidFill>
                  <a:schemeClr val="tx1"/>
                </a:solidFill>
              </a:rPr>
              <a:t> </a:t>
            </a:r>
          </a:p>
        </p:txBody>
      </p:sp>
      <p:sp>
        <p:nvSpPr>
          <p:cNvPr id="47" name="Right Arrow 46"/>
          <p:cNvSpPr/>
          <p:nvPr/>
        </p:nvSpPr>
        <p:spPr>
          <a:xfrm>
            <a:off x="2756097" y="1522679"/>
            <a:ext cx="63102" cy="11832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10" name="Picture 9"/>
          <p:cNvPicPr>
            <a:picLocks noChangeAspect="1"/>
          </p:cNvPicPr>
          <p:nvPr/>
        </p:nvPicPr>
        <p:blipFill>
          <a:blip r:embed="rId3"/>
          <a:stretch>
            <a:fillRect/>
          </a:stretch>
        </p:blipFill>
        <p:spPr>
          <a:xfrm>
            <a:off x="3925069" y="1941946"/>
            <a:ext cx="995539" cy="751995"/>
          </a:xfrm>
          <a:prstGeom prst="rect">
            <a:avLst/>
          </a:prstGeom>
          <a:ln>
            <a:solidFill>
              <a:srgbClr val="4F81BD"/>
            </a:solidFill>
          </a:ln>
        </p:spPr>
      </p:pic>
      <p:grpSp>
        <p:nvGrpSpPr>
          <p:cNvPr id="24" name="Group 23"/>
          <p:cNvGrpSpPr/>
          <p:nvPr/>
        </p:nvGrpSpPr>
        <p:grpSpPr>
          <a:xfrm>
            <a:off x="2999892" y="1930786"/>
            <a:ext cx="640773" cy="930948"/>
            <a:chOff x="5932439" y="3947392"/>
            <a:chExt cx="640773" cy="930948"/>
          </a:xfrm>
        </p:grpSpPr>
        <p:pic>
          <p:nvPicPr>
            <p:cNvPr id="18" name="Picture 17"/>
            <p:cNvPicPr>
              <a:picLocks noChangeAspect="1"/>
            </p:cNvPicPr>
            <p:nvPr/>
          </p:nvPicPr>
          <p:blipFill>
            <a:blip r:embed="rId4"/>
            <a:stretch>
              <a:fillRect/>
            </a:stretch>
          </p:blipFill>
          <p:spPr>
            <a:xfrm>
              <a:off x="5932439" y="3947392"/>
              <a:ext cx="633618" cy="917093"/>
            </a:xfrm>
            <a:prstGeom prst="rect">
              <a:avLst/>
            </a:prstGeom>
            <a:ln>
              <a:solidFill>
                <a:srgbClr val="558ED5"/>
              </a:solidFill>
            </a:ln>
          </p:spPr>
        </p:pic>
        <p:sp>
          <p:nvSpPr>
            <p:cNvPr id="46" name="Rectangle 45"/>
            <p:cNvSpPr/>
            <p:nvPr/>
          </p:nvSpPr>
          <p:spPr>
            <a:xfrm>
              <a:off x="5940521" y="3954703"/>
              <a:ext cx="632691" cy="923637"/>
            </a:xfrm>
            <a:prstGeom prst="rect">
              <a:avLst/>
            </a:prstGeom>
            <a:solidFill>
              <a:srgbClr val="DCE6F2">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pic>
        <p:nvPicPr>
          <p:cNvPr id="26" name="Picture 25"/>
          <p:cNvPicPr>
            <a:picLocks noChangeAspect="1"/>
          </p:cNvPicPr>
          <p:nvPr/>
        </p:nvPicPr>
        <p:blipFill>
          <a:blip r:embed="rId5"/>
          <a:stretch>
            <a:fillRect/>
          </a:stretch>
        </p:blipFill>
        <p:spPr>
          <a:xfrm>
            <a:off x="1629063" y="1920395"/>
            <a:ext cx="1118755" cy="942879"/>
          </a:xfrm>
          <a:prstGeom prst="rect">
            <a:avLst/>
          </a:prstGeom>
        </p:spPr>
      </p:pic>
      <p:pic>
        <p:nvPicPr>
          <p:cNvPr id="27" name="Picture 26"/>
          <p:cNvPicPr>
            <a:picLocks noChangeAspect="1"/>
          </p:cNvPicPr>
          <p:nvPr/>
        </p:nvPicPr>
        <p:blipFill>
          <a:blip r:embed="rId6"/>
          <a:stretch>
            <a:fillRect/>
          </a:stretch>
        </p:blipFill>
        <p:spPr>
          <a:xfrm>
            <a:off x="5080384" y="1967733"/>
            <a:ext cx="977130" cy="652422"/>
          </a:xfrm>
          <a:prstGeom prst="rect">
            <a:avLst/>
          </a:prstGeom>
          <a:ln>
            <a:solidFill>
              <a:srgbClr val="558ED5"/>
            </a:solidFill>
          </a:ln>
        </p:spPr>
      </p:pic>
      <p:sp>
        <p:nvSpPr>
          <p:cNvPr id="58" name="Rounded Rectangle 57"/>
          <p:cNvSpPr/>
          <p:nvPr/>
        </p:nvSpPr>
        <p:spPr>
          <a:xfrm>
            <a:off x="7323571" y="1384992"/>
            <a:ext cx="927100" cy="393700"/>
          </a:xfrm>
          <a:prstGeom prst="roundRect">
            <a:avLst/>
          </a:prstGeom>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smtClean="0">
                <a:solidFill>
                  <a:schemeClr val="tx1"/>
                </a:solidFill>
              </a:rPr>
              <a:t>Layout </a:t>
            </a:r>
            <a:r>
              <a:rPr lang="en-US" sz="1200" dirty="0" err="1" smtClean="0">
                <a:solidFill>
                  <a:schemeClr val="tx1"/>
                </a:solidFill>
              </a:rPr>
              <a:t>Descript’n</a:t>
            </a:r>
            <a:endParaRPr lang="en-US" sz="1200" dirty="0" smtClean="0">
              <a:solidFill>
                <a:schemeClr val="tx1"/>
              </a:solidFill>
            </a:endParaRPr>
          </a:p>
        </p:txBody>
      </p:sp>
      <p:sp>
        <p:nvSpPr>
          <p:cNvPr id="66" name="Right Arrow 65"/>
          <p:cNvSpPr/>
          <p:nvPr/>
        </p:nvSpPr>
        <p:spPr>
          <a:xfrm>
            <a:off x="7188397" y="1522679"/>
            <a:ext cx="63102" cy="11832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70" name="Title 3"/>
          <p:cNvSpPr>
            <a:spLocks noGrp="1"/>
          </p:cNvSpPr>
          <p:nvPr>
            <p:ph type="ctrTitle"/>
          </p:nvPr>
        </p:nvSpPr>
        <p:spPr>
          <a:xfrm>
            <a:off x="1622425" y="151418"/>
            <a:ext cx="6992051" cy="612648"/>
          </a:xfrm>
        </p:spPr>
        <p:txBody>
          <a:bodyPr>
            <a:normAutofit fontScale="90000"/>
          </a:bodyPr>
          <a:lstStyle/>
          <a:p>
            <a:r>
              <a:rPr lang="en-US" dirty="0" err="1" smtClean="0"/>
              <a:t>DoD</a:t>
            </a:r>
            <a:r>
              <a:rPr lang="en-US" dirty="0" smtClean="0"/>
              <a:t> Needs a Facilitated </a:t>
            </a:r>
            <a:r>
              <a:rPr lang="en-US" dirty="0"/>
              <a:t>F</a:t>
            </a:r>
            <a:r>
              <a:rPr lang="en-US" dirty="0" smtClean="0"/>
              <a:t>low to Port</a:t>
            </a:r>
            <a:r>
              <a:rPr lang="en-US" dirty="0"/>
              <a:t>/</a:t>
            </a:r>
            <a:r>
              <a:rPr lang="en-US" dirty="0" smtClean="0"/>
              <a:t>Migrate </a:t>
            </a:r>
            <a:r>
              <a:rPr lang="en-US" dirty="0" err="1" smtClean="0"/>
              <a:t>DoD</a:t>
            </a:r>
            <a:r>
              <a:rPr lang="en-US" dirty="0" smtClean="0"/>
              <a:t> Custom IC Designs</a:t>
            </a:r>
            <a:endParaRPr lang="en-US" dirty="0"/>
          </a:p>
        </p:txBody>
      </p:sp>
      <p:pic>
        <p:nvPicPr>
          <p:cNvPr id="11" name="Picture 10"/>
          <p:cNvPicPr>
            <a:picLocks noChangeAspect="1"/>
          </p:cNvPicPr>
          <p:nvPr/>
        </p:nvPicPr>
        <p:blipFill>
          <a:blip r:embed="rId7"/>
          <a:stretch>
            <a:fillRect/>
          </a:stretch>
        </p:blipFill>
        <p:spPr>
          <a:xfrm>
            <a:off x="6230696" y="1947334"/>
            <a:ext cx="892848" cy="892848"/>
          </a:xfrm>
          <a:prstGeom prst="rect">
            <a:avLst/>
          </a:prstGeom>
        </p:spPr>
      </p:pic>
      <p:pic>
        <p:nvPicPr>
          <p:cNvPr id="74" name="Picture 73"/>
          <p:cNvPicPr>
            <a:picLocks noChangeAspect="1"/>
          </p:cNvPicPr>
          <p:nvPr/>
        </p:nvPicPr>
        <p:blipFill>
          <a:blip r:embed="rId8"/>
          <a:stretch>
            <a:fillRect/>
          </a:stretch>
        </p:blipFill>
        <p:spPr>
          <a:xfrm>
            <a:off x="7369462" y="1936944"/>
            <a:ext cx="827672" cy="917094"/>
          </a:xfrm>
          <a:prstGeom prst="rect">
            <a:avLst/>
          </a:prstGeom>
        </p:spPr>
      </p:pic>
      <p:sp>
        <p:nvSpPr>
          <p:cNvPr id="78" name="Rounded Rectangle 77"/>
          <p:cNvSpPr/>
          <p:nvPr/>
        </p:nvSpPr>
        <p:spPr>
          <a:xfrm>
            <a:off x="6142181" y="3386280"/>
            <a:ext cx="2347962" cy="2332567"/>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79" name="TextBox 78"/>
          <p:cNvSpPr txBox="1"/>
          <p:nvPr/>
        </p:nvSpPr>
        <p:spPr>
          <a:xfrm>
            <a:off x="6186111" y="3447472"/>
            <a:ext cx="2127393" cy="307777"/>
          </a:xfrm>
          <a:prstGeom prst="rect">
            <a:avLst/>
          </a:prstGeom>
          <a:noFill/>
        </p:spPr>
        <p:txBody>
          <a:bodyPr wrap="none" rtlCol="0">
            <a:spAutoFit/>
          </a:bodyPr>
          <a:lstStyle/>
          <a:p>
            <a:r>
              <a:rPr lang="en-US" sz="1400" dirty="0" smtClean="0"/>
              <a:t>Unique to Foundry/Node </a:t>
            </a:r>
            <a:endParaRPr lang="en-US" sz="1400" dirty="0"/>
          </a:p>
        </p:txBody>
      </p:sp>
      <p:sp>
        <p:nvSpPr>
          <p:cNvPr id="80" name="TextBox 79"/>
          <p:cNvSpPr txBox="1"/>
          <p:nvPr/>
        </p:nvSpPr>
        <p:spPr>
          <a:xfrm>
            <a:off x="6221242" y="5147059"/>
            <a:ext cx="2198038" cy="523220"/>
          </a:xfrm>
          <a:prstGeom prst="rect">
            <a:avLst/>
          </a:prstGeom>
          <a:noFill/>
        </p:spPr>
        <p:txBody>
          <a:bodyPr wrap="none" rtlCol="0">
            <a:spAutoFit/>
          </a:bodyPr>
          <a:lstStyle/>
          <a:p>
            <a:pPr algn="ctr"/>
            <a:r>
              <a:rPr lang="en-US" sz="1400" dirty="0" smtClean="0"/>
              <a:t>100s of elements</a:t>
            </a:r>
          </a:p>
          <a:p>
            <a:pPr algn="ctr"/>
            <a:r>
              <a:rPr lang="en-US" sz="1400" dirty="0" smtClean="0"/>
              <a:t>Stored in gov’t repository </a:t>
            </a:r>
            <a:endParaRPr lang="en-US" sz="1400" dirty="0"/>
          </a:p>
        </p:txBody>
      </p:sp>
      <p:sp>
        <p:nvSpPr>
          <p:cNvPr id="81" name="TextBox 80"/>
          <p:cNvSpPr txBox="1"/>
          <p:nvPr/>
        </p:nvSpPr>
        <p:spPr>
          <a:xfrm>
            <a:off x="369402" y="3737254"/>
            <a:ext cx="1275560" cy="523220"/>
          </a:xfrm>
          <a:prstGeom prst="rect">
            <a:avLst/>
          </a:prstGeom>
          <a:noFill/>
        </p:spPr>
        <p:txBody>
          <a:bodyPr wrap="none" rtlCol="0">
            <a:spAutoFit/>
          </a:bodyPr>
          <a:lstStyle/>
          <a:p>
            <a:pPr algn="ctr"/>
            <a:r>
              <a:rPr lang="en-US" sz="1400" b="1" dirty="0" smtClean="0"/>
              <a:t>New </a:t>
            </a:r>
          </a:p>
          <a:p>
            <a:pPr algn="ctr"/>
            <a:r>
              <a:rPr lang="en-US" sz="1400" b="1" dirty="0" smtClean="0"/>
              <a:t>Design Flow</a:t>
            </a:r>
            <a:endParaRPr lang="en-US" sz="1400" b="1" dirty="0"/>
          </a:p>
        </p:txBody>
      </p:sp>
      <p:sp>
        <p:nvSpPr>
          <p:cNvPr id="82" name="Rounded Rectangle 81"/>
          <p:cNvSpPr/>
          <p:nvPr/>
        </p:nvSpPr>
        <p:spPr>
          <a:xfrm>
            <a:off x="6204432" y="3822044"/>
            <a:ext cx="927100" cy="393700"/>
          </a:xfrm>
          <a:prstGeom prst="roundRect">
            <a:avLst/>
          </a:prstGeom>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smtClean="0">
                <a:solidFill>
                  <a:schemeClr val="tx1"/>
                </a:solidFill>
              </a:rPr>
              <a:t>Place </a:t>
            </a:r>
            <a:r>
              <a:rPr lang="en-US" sz="1200" dirty="0">
                <a:solidFill>
                  <a:schemeClr val="tx1"/>
                </a:solidFill>
              </a:rPr>
              <a:t>&amp; Route </a:t>
            </a:r>
          </a:p>
        </p:txBody>
      </p:sp>
      <p:sp>
        <p:nvSpPr>
          <p:cNvPr id="83" name="Right Arrow 82"/>
          <p:cNvSpPr/>
          <p:nvPr/>
        </p:nvSpPr>
        <p:spPr>
          <a:xfrm>
            <a:off x="6069258" y="3955403"/>
            <a:ext cx="63102" cy="11832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4" name="Rounded Rectangle 83"/>
          <p:cNvSpPr/>
          <p:nvPr/>
        </p:nvSpPr>
        <p:spPr>
          <a:xfrm>
            <a:off x="7322032" y="3822044"/>
            <a:ext cx="927100" cy="393700"/>
          </a:xfrm>
          <a:prstGeom prst="roundRect">
            <a:avLst/>
          </a:prstGeom>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smtClean="0">
                <a:solidFill>
                  <a:schemeClr val="tx1"/>
                </a:solidFill>
              </a:rPr>
              <a:t>Layout </a:t>
            </a:r>
            <a:r>
              <a:rPr lang="en-US" sz="1200" dirty="0" err="1" smtClean="0">
                <a:solidFill>
                  <a:schemeClr val="tx1"/>
                </a:solidFill>
              </a:rPr>
              <a:t>Descript’n</a:t>
            </a:r>
            <a:endParaRPr lang="en-US" sz="1200" dirty="0" smtClean="0">
              <a:solidFill>
                <a:schemeClr val="tx1"/>
              </a:solidFill>
            </a:endParaRPr>
          </a:p>
        </p:txBody>
      </p:sp>
      <p:sp>
        <p:nvSpPr>
          <p:cNvPr id="85" name="Right Arrow 84"/>
          <p:cNvSpPr/>
          <p:nvPr/>
        </p:nvSpPr>
        <p:spPr>
          <a:xfrm>
            <a:off x="7186858" y="3955403"/>
            <a:ext cx="63102" cy="118327"/>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6" name="Rounded Rectangle 85"/>
          <p:cNvSpPr/>
          <p:nvPr/>
        </p:nvSpPr>
        <p:spPr>
          <a:xfrm>
            <a:off x="1654848" y="3798204"/>
            <a:ext cx="4364182" cy="402310"/>
          </a:xfrm>
          <a:prstGeom prst="roundRect">
            <a:avLst/>
          </a:prstGeom>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tx1"/>
                </a:solidFill>
              </a:rPr>
              <a:t>Object Oriented Design (OOD) Flow</a:t>
            </a:r>
          </a:p>
          <a:p>
            <a:pPr algn="ctr"/>
            <a:r>
              <a:rPr lang="en-US" sz="1200" dirty="0" smtClean="0">
                <a:solidFill>
                  <a:schemeClr val="tx1"/>
                </a:solidFill>
              </a:rPr>
              <a:t> High level </a:t>
            </a:r>
            <a:r>
              <a:rPr lang="en-US" sz="1200" dirty="0">
                <a:solidFill>
                  <a:schemeClr val="tx1"/>
                </a:solidFill>
              </a:rPr>
              <a:t>o</a:t>
            </a:r>
            <a:r>
              <a:rPr lang="en-US" sz="1200" dirty="0" smtClean="0">
                <a:solidFill>
                  <a:schemeClr val="tx1"/>
                </a:solidFill>
              </a:rPr>
              <a:t>bject </a:t>
            </a:r>
            <a:r>
              <a:rPr lang="en-US" sz="1200" dirty="0">
                <a:solidFill>
                  <a:schemeClr val="tx1"/>
                </a:solidFill>
              </a:rPr>
              <a:t>o</a:t>
            </a:r>
            <a:r>
              <a:rPr lang="en-US" sz="1200" dirty="0" smtClean="0">
                <a:solidFill>
                  <a:schemeClr val="tx1"/>
                </a:solidFill>
              </a:rPr>
              <a:t>riented language -&gt; Transistor </a:t>
            </a:r>
          </a:p>
        </p:txBody>
      </p:sp>
      <p:pic>
        <p:nvPicPr>
          <p:cNvPr id="87" name="Picture 86"/>
          <p:cNvPicPr>
            <a:picLocks noChangeAspect="1"/>
          </p:cNvPicPr>
          <p:nvPr/>
        </p:nvPicPr>
        <p:blipFill>
          <a:blip r:embed="rId6"/>
          <a:stretch>
            <a:fillRect/>
          </a:stretch>
        </p:blipFill>
        <p:spPr>
          <a:xfrm>
            <a:off x="5001875" y="4398435"/>
            <a:ext cx="977130" cy="652422"/>
          </a:xfrm>
          <a:prstGeom prst="rect">
            <a:avLst/>
          </a:prstGeom>
          <a:ln>
            <a:solidFill>
              <a:srgbClr val="558ED5"/>
            </a:solidFill>
          </a:ln>
        </p:spPr>
      </p:pic>
      <p:sp>
        <p:nvSpPr>
          <p:cNvPr id="88" name="Right Arrow 87"/>
          <p:cNvSpPr/>
          <p:nvPr/>
        </p:nvSpPr>
        <p:spPr>
          <a:xfrm>
            <a:off x="2994120" y="4541212"/>
            <a:ext cx="1831879" cy="361758"/>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smtClean="0">
                <a:solidFill>
                  <a:schemeClr val="tx1"/>
                </a:solidFill>
              </a:rPr>
              <a:t>Compiled</a:t>
            </a:r>
          </a:p>
        </p:txBody>
      </p:sp>
      <p:pic>
        <p:nvPicPr>
          <p:cNvPr id="89" name="Picture 88"/>
          <p:cNvPicPr>
            <a:picLocks noChangeAspect="1"/>
          </p:cNvPicPr>
          <p:nvPr/>
        </p:nvPicPr>
        <p:blipFill>
          <a:blip r:embed="rId9"/>
          <a:stretch>
            <a:fillRect/>
          </a:stretch>
        </p:blipFill>
        <p:spPr>
          <a:xfrm>
            <a:off x="1625597" y="4337242"/>
            <a:ext cx="1106825" cy="956441"/>
          </a:xfrm>
          <a:prstGeom prst="rect">
            <a:avLst/>
          </a:prstGeom>
        </p:spPr>
      </p:pic>
      <p:pic>
        <p:nvPicPr>
          <p:cNvPr id="90" name="Picture 89"/>
          <p:cNvPicPr>
            <a:picLocks noChangeAspect="1"/>
          </p:cNvPicPr>
          <p:nvPr/>
        </p:nvPicPr>
        <p:blipFill>
          <a:blip r:embed="rId10"/>
          <a:stretch>
            <a:fillRect/>
          </a:stretch>
        </p:blipFill>
        <p:spPr>
          <a:xfrm>
            <a:off x="6192981" y="4321463"/>
            <a:ext cx="903624" cy="905929"/>
          </a:xfrm>
          <a:prstGeom prst="rect">
            <a:avLst/>
          </a:prstGeom>
        </p:spPr>
      </p:pic>
      <p:pic>
        <p:nvPicPr>
          <p:cNvPr id="91" name="Picture 90"/>
          <p:cNvPicPr>
            <a:picLocks noChangeAspect="1"/>
          </p:cNvPicPr>
          <p:nvPr/>
        </p:nvPicPr>
        <p:blipFill>
          <a:blip r:embed="rId8"/>
          <a:stretch>
            <a:fillRect/>
          </a:stretch>
        </p:blipFill>
        <p:spPr>
          <a:xfrm>
            <a:off x="7371002" y="4324543"/>
            <a:ext cx="827672" cy="917094"/>
          </a:xfrm>
          <a:prstGeom prst="rect">
            <a:avLst/>
          </a:prstGeom>
        </p:spPr>
      </p:pic>
      <p:sp>
        <p:nvSpPr>
          <p:cNvPr id="43" name="Rounded Rectangle 42"/>
          <p:cNvSpPr/>
          <p:nvPr/>
        </p:nvSpPr>
        <p:spPr>
          <a:xfrm>
            <a:off x="259003" y="5768242"/>
            <a:ext cx="8521699" cy="921616"/>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smtClean="0">
                <a:solidFill>
                  <a:schemeClr val="tx1"/>
                </a:solidFill>
              </a:rPr>
              <a:t>We need to sharply </a:t>
            </a:r>
            <a:r>
              <a:rPr lang="en-US" sz="1400" b="1" i="1" dirty="0">
                <a:solidFill>
                  <a:schemeClr val="tx1"/>
                </a:solidFill>
              </a:rPr>
              <a:t>reduce the amount of “foundry unique” work </a:t>
            </a:r>
            <a:r>
              <a:rPr lang="en-US" sz="1400" b="1" i="1" dirty="0" smtClean="0">
                <a:solidFill>
                  <a:schemeClr val="tx1"/>
                </a:solidFill>
              </a:rPr>
              <a:t>required for a design.</a:t>
            </a:r>
            <a:endParaRPr lang="en-US" sz="1400" b="1" i="1" dirty="0">
              <a:solidFill>
                <a:schemeClr val="tx1"/>
              </a:solidFill>
            </a:endParaRPr>
          </a:p>
          <a:p>
            <a:pPr algn="ctr"/>
            <a:r>
              <a:rPr lang="en-US" sz="1400" b="1" i="1" dirty="0" smtClean="0">
                <a:solidFill>
                  <a:schemeClr val="tx1"/>
                </a:solidFill>
              </a:rPr>
              <a:t>Using an OOD Flow would reduce the effort to port designs to a new foundry</a:t>
            </a:r>
          </a:p>
          <a:p>
            <a:pPr algn="ctr"/>
            <a:r>
              <a:rPr lang="en-US" sz="1400" b="1" i="1" dirty="0" smtClean="0">
                <a:solidFill>
                  <a:schemeClr val="tx1"/>
                </a:solidFill>
              </a:rPr>
              <a:t>and/or to migrate them to a new technology node </a:t>
            </a:r>
          </a:p>
        </p:txBody>
      </p:sp>
      <p:cxnSp>
        <p:nvCxnSpPr>
          <p:cNvPr id="44" name="Straight Connector 43"/>
          <p:cNvCxnSpPr/>
          <p:nvPr/>
        </p:nvCxnSpPr>
        <p:spPr bwMode="auto">
          <a:xfrm>
            <a:off x="265061" y="3282561"/>
            <a:ext cx="8686087" cy="48847"/>
          </a:xfrm>
          <a:prstGeom prst="line">
            <a:avLst/>
          </a:prstGeom>
          <a:noFill/>
          <a:ln w="22225">
            <a:solidFill>
              <a:srgbClr val="FF0000"/>
            </a:solidFill>
            <a:prstDash val="sysDash"/>
            <a:round/>
            <a:headEnd/>
            <a:tailEnd/>
          </a:ln>
          <a:extLst>
            <a:ext uri="{909E8E84-426E-40dd-AFC4-6F175D3DCCD1}">
              <a14:hiddenFill xmlns:a14="http://schemas.microsoft.com/office/drawing/2010/main">
                <a:noFill/>
              </a14:hiddenFill>
            </a:ext>
          </a:extLst>
        </p:spPr>
      </p:cxnSp>
      <p:sp>
        <p:nvSpPr>
          <p:cNvPr id="45" name="Footer Placeholder 1"/>
          <p:cNvSpPr txBox="1">
            <a:spLocks/>
          </p:cNvSpPr>
          <p:nvPr/>
        </p:nvSpPr>
        <p:spPr>
          <a:xfrm>
            <a:off x="1324619" y="6638832"/>
            <a:ext cx="6477000" cy="2984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898989"/>
                </a:solidFill>
                <a:effectLst/>
                <a:uLnTx/>
                <a:uFillTx/>
                <a:latin typeface="Tahoma" charset="0"/>
                <a:ea typeface="+mn-ea"/>
                <a:cs typeface="+mn-cs"/>
              </a:rPr>
              <a:t>Approved for Public Release, Distribution Unlimited</a:t>
            </a:r>
            <a:endParaRPr kumimoji="0" lang="en-US" sz="900" b="0" i="0" u="none" strike="noStrike" kern="1200" cap="none" spc="0" normalizeH="0" baseline="0" noProof="0" dirty="0">
              <a:ln>
                <a:noFill/>
              </a:ln>
              <a:solidFill>
                <a:srgbClr val="898989"/>
              </a:solidFill>
              <a:effectLst/>
              <a:uLnTx/>
              <a:uFillTx/>
              <a:latin typeface="Tahoma" charset="0"/>
              <a:ea typeface="+mn-ea"/>
              <a:cs typeface="+mn-cs"/>
            </a:endParaRPr>
          </a:p>
        </p:txBody>
      </p:sp>
    </p:spTree>
    <p:extLst>
      <p:ext uri="{BB962C8B-B14F-4D97-AF65-F5344CB8AC3E}">
        <p14:creationId xmlns:p14="http://schemas.microsoft.com/office/powerpoint/2010/main" val="2388232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p:bldP spid="80" grpId="0"/>
      <p:bldP spid="81" grpId="0"/>
      <p:bldP spid="82" grpId="0" animBg="1"/>
      <p:bldP spid="83" grpId="0" animBg="1"/>
      <p:bldP spid="84" grpId="0" animBg="1"/>
      <p:bldP spid="85" grpId="0" animBg="1"/>
      <p:bldP spid="86" grpId="0" animBg="1"/>
      <p:bldP spid="88" grpId="0" animBg="1"/>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160100429"/>
              </p:ext>
            </p:extLst>
          </p:nvPr>
        </p:nvGraphicFramePr>
        <p:xfrm>
          <a:off x="451444" y="-701563"/>
          <a:ext cx="8305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1"/>
          </p:nvPr>
        </p:nvSpPr>
        <p:spPr/>
        <p:txBody>
          <a:bodyPr/>
          <a:lstStyle/>
          <a:p>
            <a:fld id="{231CC523-8BC6-4921-807A-66BD262F34AB}" type="slidenum">
              <a:rPr lang="en-US" smtClean="0"/>
              <a:pPr/>
              <a:t>12</a:t>
            </a:fld>
            <a:endParaRPr lang="en-US" dirty="0"/>
          </a:p>
        </p:txBody>
      </p:sp>
      <p:sp>
        <p:nvSpPr>
          <p:cNvPr id="34" name="Title 33"/>
          <p:cNvSpPr>
            <a:spLocks noGrp="1"/>
          </p:cNvSpPr>
          <p:nvPr>
            <p:ph type="ctrTitle"/>
          </p:nvPr>
        </p:nvSpPr>
        <p:spPr>
          <a:xfrm>
            <a:off x="1622425" y="151417"/>
            <a:ext cx="7140575" cy="612648"/>
          </a:xfrm>
        </p:spPr>
        <p:txBody>
          <a:bodyPr/>
          <a:lstStyle/>
          <a:p>
            <a:r>
              <a:rPr lang="en-US" dirty="0" smtClean="0"/>
              <a:t>Potential Multi-Project Run Schedule</a:t>
            </a:r>
            <a:endParaRPr lang="en-US" dirty="0"/>
          </a:p>
        </p:txBody>
      </p:sp>
      <p:cxnSp>
        <p:nvCxnSpPr>
          <p:cNvPr id="33" name="Straight Arrow Connector 32"/>
          <p:cNvCxnSpPr/>
          <p:nvPr/>
        </p:nvCxnSpPr>
        <p:spPr bwMode="auto">
          <a:xfrm flipV="1">
            <a:off x="1325485" y="2065211"/>
            <a:ext cx="0" cy="633411"/>
          </a:xfrm>
          <a:prstGeom prst="straightConnector1">
            <a:avLst/>
          </a:prstGeom>
          <a:noFill/>
          <a:ln w="12700">
            <a:solidFill>
              <a:schemeClr val="tx2"/>
            </a:solidFill>
            <a:round/>
            <a:headEnd/>
            <a:tailEnd type="arrow"/>
          </a:ln>
          <a:extLst>
            <a:ext uri="{909E8E84-426E-40dd-AFC4-6F175D3DCCD1}">
              <a14:hiddenFill xmlns:a14="http://schemas.microsoft.com/office/drawing/2010/main">
                <a:noFill/>
              </a14:hiddenFill>
            </a:ext>
          </a:extLst>
        </p:spPr>
      </p:cxnSp>
      <p:sp>
        <p:nvSpPr>
          <p:cNvPr id="9" name="Rectangle 8"/>
          <p:cNvSpPr/>
          <p:nvPr/>
        </p:nvSpPr>
        <p:spPr>
          <a:xfrm>
            <a:off x="773868" y="2407313"/>
            <a:ext cx="1095375" cy="638174"/>
          </a:xfrm>
          <a:prstGeom prst="rect">
            <a:avLst/>
          </a:prstGeom>
          <a:solidFill>
            <a:schemeClr val="tx2">
              <a:lumMod val="60000"/>
              <a:lumOff val="4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bg1"/>
                </a:solidFill>
              </a:rPr>
              <a:t>Release of PDK</a:t>
            </a:r>
            <a:br>
              <a:rPr lang="en-US" sz="800" b="1" dirty="0" smtClean="0">
                <a:solidFill>
                  <a:schemeClr val="bg1"/>
                </a:solidFill>
              </a:rPr>
            </a:br>
            <a:endParaRPr lang="en-US" sz="800" dirty="0" smtClean="0">
              <a:solidFill>
                <a:schemeClr val="bg1"/>
              </a:solidFill>
            </a:endParaRPr>
          </a:p>
        </p:txBody>
      </p:sp>
      <p:cxnSp>
        <p:nvCxnSpPr>
          <p:cNvPr id="51" name="Straight Arrow Connector 50"/>
          <p:cNvCxnSpPr/>
          <p:nvPr/>
        </p:nvCxnSpPr>
        <p:spPr bwMode="auto">
          <a:xfrm flipV="1">
            <a:off x="2274942" y="2095098"/>
            <a:ext cx="0" cy="542924"/>
          </a:xfrm>
          <a:prstGeom prst="straightConnector1">
            <a:avLst/>
          </a:prstGeom>
          <a:noFill/>
          <a:ln w="12700">
            <a:solidFill>
              <a:schemeClr val="tx2"/>
            </a:solidFill>
            <a:round/>
            <a:headEnd/>
            <a:tailEnd type="arrow"/>
          </a:ln>
          <a:extLst>
            <a:ext uri="{909E8E84-426E-40dd-AFC4-6F175D3DCCD1}">
              <a14:hiddenFill xmlns:a14="http://schemas.microsoft.com/office/drawing/2010/main">
                <a:noFill/>
              </a14:hiddenFill>
            </a:ext>
          </a:extLst>
        </p:spPr>
      </p:cxnSp>
      <p:cxnSp>
        <p:nvCxnSpPr>
          <p:cNvPr id="97" name="Straight Arrow Connector 96"/>
          <p:cNvCxnSpPr/>
          <p:nvPr/>
        </p:nvCxnSpPr>
        <p:spPr bwMode="auto">
          <a:xfrm flipH="1" flipV="1">
            <a:off x="3174415" y="2097401"/>
            <a:ext cx="1040" cy="897968"/>
          </a:xfrm>
          <a:prstGeom prst="straightConnector1">
            <a:avLst/>
          </a:prstGeom>
          <a:noFill/>
          <a:ln w="12700">
            <a:solidFill>
              <a:schemeClr val="tx2"/>
            </a:solidFill>
            <a:round/>
            <a:headEnd/>
            <a:tailEnd type="arrow"/>
          </a:ln>
          <a:extLst>
            <a:ext uri="{909E8E84-426E-40dd-AFC4-6F175D3DCCD1}">
              <a14:hiddenFill xmlns:a14="http://schemas.microsoft.com/office/drawing/2010/main">
                <a:noFill/>
              </a14:hiddenFill>
            </a:ext>
          </a:extLst>
        </p:spPr>
      </p:cxnSp>
      <p:sp>
        <p:nvSpPr>
          <p:cNvPr id="100" name="Rectangle 99"/>
          <p:cNvSpPr/>
          <p:nvPr/>
        </p:nvSpPr>
        <p:spPr>
          <a:xfrm>
            <a:off x="2273590" y="2407313"/>
            <a:ext cx="914653" cy="814444"/>
          </a:xfrm>
          <a:prstGeom prst="rect">
            <a:avLst/>
          </a:prstGeom>
          <a:solidFill>
            <a:schemeClr val="accent5">
              <a:lumMod val="7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bg1"/>
                </a:solidFill>
              </a:rPr>
              <a:t>Wafer fab and die reticulation/delivery</a:t>
            </a:r>
          </a:p>
        </p:txBody>
      </p:sp>
      <p:sp>
        <p:nvSpPr>
          <p:cNvPr id="45" name="TextBox 44"/>
          <p:cNvSpPr txBox="1"/>
          <p:nvPr/>
        </p:nvSpPr>
        <p:spPr>
          <a:xfrm>
            <a:off x="246703" y="4402410"/>
            <a:ext cx="8588918" cy="1631216"/>
          </a:xfrm>
          <a:prstGeom prst="rect">
            <a:avLst/>
          </a:prstGeom>
          <a:noFill/>
        </p:spPr>
        <p:txBody>
          <a:bodyPr wrap="square" rtlCol="0">
            <a:spAutoFit/>
          </a:bodyPr>
          <a:lstStyle/>
          <a:p>
            <a:pPr marL="285750" indent="-285750">
              <a:buFont typeface="Arial"/>
              <a:buChar char="•"/>
            </a:pPr>
            <a:r>
              <a:rPr lang="en-US" sz="1600" dirty="0" smtClean="0"/>
              <a:t>Approach</a:t>
            </a:r>
          </a:p>
          <a:p>
            <a:pPr marL="742950" lvl="1" indent="-285750">
              <a:buFont typeface="Arial"/>
              <a:buChar char="•"/>
            </a:pPr>
            <a:r>
              <a:rPr lang="en-US" sz="1400" dirty="0" smtClean="0"/>
              <a:t>16/14nm </a:t>
            </a:r>
            <a:r>
              <a:rPr lang="en-US" sz="1400" dirty="0" err="1" smtClean="0"/>
              <a:t>FinFET</a:t>
            </a:r>
            <a:r>
              <a:rPr lang="en-US" sz="1400" dirty="0" smtClean="0"/>
              <a:t> multi-project shuttle</a:t>
            </a:r>
          </a:p>
          <a:p>
            <a:pPr marL="742950" lvl="1" indent="-285750">
              <a:buFont typeface="Arial"/>
              <a:buChar char="•"/>
            </a:pPr>
            <a:r>
              <a:rPr lang="en-US" sz="1400" dirty="0" smtClean="0"/>
              <a:t>Design submission date is planned for February, 2016</a:t>
            </a:r>
          </a:p>
          <a:p>
            <a:pPr marL="742950" lvl="1" indent="-285750">
              <a:buFont typeface="Arial"/>
              <a:buChar char="•"/>
            </a:pPr>
            <a:r>
              <a:rPr lang="en-US" sz="1400" dirty="0" smtClean="0"/>
              <a:t>Cost will be approximately $50K/6mm</a:t>
            </a:r>
            <a:r>
              <a:rPr lang="en-US" sz="1400" baseline="30000" dirty="0" smtClean="0"/>
              <a:t>2</a:t>
            </a:r>
            <a:r>
              <a:rPr lang="en-US" sz="1400" dirty="0" smtClean="0"/>
              <a:t> project</a:t>
            </a:r>
          </a:p>
          <a:p>
            <a:pPr marL="742950" lvl="1" indent="-285750">
              <a:buFont typeface="Arial"/>
              <a:buChar char="•"/>
            </a:pPr>
            <a:r>
              <a:rPr lang="en-US" sz="1400" dirty="0" smtClean="0"/>
              <a:t>Turnaround time will be 6 months, GDS-In to die delivered to design teams</a:t>
            </a:r>
          </a:p>
          <a:p>
            <a:pPr marL="742950" lvl="1" indent="-285750">
              <a:buFont typeface="Arial"/>
              <a:buChar char="•"/>
            </a:pPr>
            <a:r>
              <a:rPr lang="en-US" sz="1400" dirty="0" smtClean="0"/>
              <a:t>Training will be provided for design teams (face-to-face and web-based)</a:t>
            </a:r>
          </a:p>
          <a:p>
            <a:pPr marL="742950" lvl="1" indent="-285750">
              <a:spcAft>
                <a:spcPts val="600"/>
              </a:spcAft>
              <a:buFont typeface="Arial"/>
              <a:buChar char="•"/>
            </a:pPr>
            <a:r>
              <a:rPr lang="en-US" sz="1400" dirty="0" smtClean="0"/>
              <a:t>Aggregation and foundry-interface/design support will be provided</a:t>
            </a:r>
            <a:endParaRPr lang="en-US" sz="1600" dirty="0" smtClean="0"/>
          </a:p>
        </p:txBody>
      </p:sp>
      <p:cxnSp>
        <p:nvCxnSpPr>
          <p:cNvPr id="64" name="Straight Arrow Connector 63"/>
          <p:cNvCxnSpPr/>
          <p:nvPr/>
        </p:nvCxnSpPr>
        <p:spPr bwMode="auto">
          <a:xfrm flipV="1">
            <a:off x="3635145" y="2096529"/>
            <a:ext cx="0" cy="542924"/>
          </a:xfrm>
          <a:prstGeom prst="straightConnector1">
            <a:avLst/>
          </a:prstGeom>
          <a:noFill/>
          <a:ln w="12700">
            <a:solidFill>
              <a:schemeClr val="tx2"/>
            </a:solidFill>
            <a:round/>
            <a:headEnd/>
            <a:tailEnd type="arrow"/>
          </a:ln>
          <a:extLst>
            <a:ext uri="{909E8E84-426E-40dd-AFC4-6F175D3DCCD1}">
              <a14:hiddenFill xmlns:a14="http://schemas.microsoft.com/office/drawing/2010/main">
                <a:noFill/>
              </a14:hiddenFill>
            </a:ext>
          </a:extLst>
        </p:spPr>
      </p:cxnSp>
      <p:cxnSp>
        <p:nvCxnSpPr>
          <p:cNvPr id="65" name="Straight Arrow Connector 64"/>
          <p:cNvCxnSpPr/>
          <p:nvPr/>
        </p:nvCxnSpPr>
        <p:spPr bwMode="auto">
          <a:xfrm flipH="1" flipV="1">
            <a:off x="4534618" y="2098832"/>
            <a:ext cx="1040" cy="897968"/>
          </a:xfrm>
          <a:prstGeom prst="straightConnector1">
            <a:avLst/>
          </a:prstGeom>
          <a:noFill/>
          <a:ln w="12700">
            <a:solidFill>
              <a:schemeClr val="tx2"/>
            </a:solidFill>
            <a:round/>
            <a:headEnd/>
            <a:tailEnd type="arrow"/>
          </a:ln>
          <a:extLst>
            <a:ext uri="{909E8E84-426E-40dd-AFC4-6F175D3DCCD1}">
              <a14:hiddenFill xmlns:a14="http://schemas.microsoft.com/office/drawing/2010/main">
                <a:noFill/>
              </a14:hiddenFill>
            </a:ext>
          </a:extLst>
        </p:spPr>
      </p:cxnSp>
      <p:sp>
        <p:nvSpPr>
          <p:cNvPr id="67" name="Rectangle 66"/>
          <p:cNvSpPr/>
          <p:nvPr/>
        </p:nvSpPr>
        <p:spPr>
          <a:xfrm>
            <a:off x="3633793" y="2407313"/>
            <a:ext cx="914653" cy="814444"/>
          </a:xfrm>
          <a:prstGeom prst="rect">
            <a:avLst/>
          </a:prstGeom>
          <a:solidFill>
            <a:schemeClr val="accent5">
              <a:lumMod val="7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bg1"/>
                </a:solidFill>
              </a:rPr>
              <a:t>Wafer fab and die reticulation/delivery</a:t>
            </a:r>
          </a:p>
        </p:txBody>
      </p:sp>
      <p:cxnSp>
        <p:nvCxnSpPr>
          <p:cNvPr id="68" name="Straight Arrow Connector 67"/>
          <p:cNvCxnSpPr/>
          <p:nvPr/>
        </p:nvCxnSpPr>
        <p:spPr bwMode="auto">
          <a:xfrm flipV="1">
            <a:off x="5002804" y="2096529"/>
            <a:ext cx="0" cy="542924"/>
          </a:xfrm>
          <a:prstGeom prst="straightConnector1">
            <a:avLst/>
          </a:prstGeom>
          <a:noFill/>
          <a:ln w="12700">
            <a:solidFill>
              <a:schemeClr val="tx2"/>
            </a:solidFill>
            <a:round/>
            <a:headEnd/>
            <a:tailEnd type="arrow"/>
          </a:ln>
          <a:extLst>
            <a:ext uri="{909E8E84-426E-40dd-AFC4-6F175D3DCCD1}">
              <a14:hiddenFill xmlns:a14="http://schemas.microsoft.com/office/drawing/2010/main">
                <a:noFill/>
              </a14:hiddenFill>
            </a:ext>
          </a:extLst>
        </p:spPr>
      </p:cxnSp>
      <p:cxnSp>
        <p:nvCxnSpPr>
          <p:cNvPr id="69" name="Straight Arrow Connector 68"/>
          <p:cNvCxnSpPr/>
          <p:nvPr/>
        </p:nvCxnSpPr>
        <p:spPr bwMode="auto">
          <a:xfrm flipH="1" flipV="1">
            <a:off x="5902277" y="2098832"/>
            <a:ext cx="1040" cy="897968"/>
          </a:xfrm>
          <a:prstGeom prst="straightConnector1">
            <a:avLst/>
          </a:prstGeom>
          <a:noFill/>
          <a:ln w="12700">
            <a:solidFill>
              <a:schemeClr val="tx2"/>
            </a:solidFill>
            <a:round/>
            <a:headEnd/>
            <a:tailEnd type="arrow"/>
          </a:ln>
          <a:extLst>
            <a:ext uri="{909E8E84-426E-40dd-AFC4-6F175D3DCCD1}">
              <a14:hiddenFill xmlns:a14="http://schemas.microsoft.com/office/drawing/2010/main">
                <a:noFill/>
              </a14:hiddenFill>
            </a:ext>
          </a:extLst>
        </p:spPr>
      </p:cxnSp>
      <p:sp>
        <p:nvSpPr>
          <p:cNvPr id="70" name="Rectangle 69"/>
          <p:cNvSpPr/>
          <p:nvPr/>
        </p:nvSpPr>
        <p:spPr>
          <a:xfrm>
            <a:off x="5001452" y="2407313"/>
            <a:ext cx="914653" cy="814444"/>
          </a:xfrm>
          <a:prstGeom prst="rect">
            <a:avLst/>
          </a:prstGeom>
          <a:solidFill>
            <a:schemeClr val="accent5">
              <a:lumMod val="7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bg1"/>
                </a:solidFill>
              </a:rPr>
              <a:t>Wafer fab and die reticulation/delivery</a:t>
            </a:r>
          </a:p>
        </p:txBody>
      </p:sp>
      <p:cxnSp>
        <p:nvCxnSpPr>
          <p:cNvPr id="71" name="Straight Arrow Connector 70"/>
          <p:cNvCxnSpPr/>
          <p:nvPr/>
        </p:nvCxnSpPr>
        <p:spPr bwMode="auto">
          <a:xfrm flipV="1">
            <a:off x="6370463" y="2096529"/>
            <a:ext cx="0" cy="542924"/>
          </a:xfrm>
          <a:prstGeom prst="straightConnector1">
            <a:avLst/>
          </a:prstGeom>
          <a:noFill/>
          <a:ln w="12700">
            <a:solidFill>
              <a:schemeClr val="tx2"/>
            </a:solidFill>
            <a:round/>
            <a:headEnd/>
            <a:tailEnd type="arrow"/>
          </a:ln>
          <a:extLst>
            <a:ext uri="{909E8E84-426E-40dd-AFC4-6F175D3DCCD1}">
              <a14:hiddenFill xmlns:a14="http://schemas.microsoft.com/office/drawing/2010/main">
                <a:noFill/>
              </a14:hiddenFill>
            </a:ext>
          </a:extLst>
        </p:spPr>
      </p:cxnSp>
      <p:cxnSp>
        <p:nvCxnSpPr>
          <p:cNvPr id="72" name="Straight Arrow Connector 71"/>
          <p:cNvCxnSpPr/>
          <p:nvPr/>
        </p:nvCxnSpPr>
        <p:spPr bwMode="auto">
          <a:xfrm flipH="1" flipV="1">
            <a:off x="7269936" y="2098832"/>
            <a:ext cx="1040" cy="897968"/>
          </a:xfrm>
          <a:prstGeom prst="straightConnector1">
            <a:avLst/>
          </a:prstGeom>
          <a:noFill/>
          <a:ln w="12700">
            <a:solidFill>
              <a:schemeClr val="tx2"/>
            </a:solidFill>
            <a:round/>
            <a:headEnd/>
            <a:tailEnd type="arrow"/>
          </a:ln>
          <a:extLst>
            <a:ext uri="{909E8E84-426E-40dd-AFC4-6F175D3DCCD1}">
              <a14:hiddenFill xmlns:a14="http://schemas.microsoft.com/office/drawing/2010/main">
                <a:noFill/>
              </a14:hiddenFill>
            </a:ext>
          </a:extLst>
        </p:spPr>
      </p:cxnSp>
      <p:sp>
        <p:nvSpPr>
          <p:cNvPr id="73" name="Rectangle 72"/>
          <p:cNvSpPr/>
          <p:nvPr/>
        </p:nvSpPr>
        <p:spPr>
          <a:xfrm>
            <a:off x="6369111" y="2407313"/>
            <a:ext cx="914653" cy="814444"/>
          </a:xfrm>
          <a:prstGeom prst="rect">
            <a:avLst/>
          </a:prstGeom>
          <a:solidFill>
            <a:schemeClr val="accent5">
              <a:lumMod val="7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bg1"/>
                </a:solidFill>
              </a:rPr>
              <a:t>Wafer fab and die reticulation/delivery</a:t>
            </a:r>
          </a:p>
        </p:txBody>
      </p:sp>
      <p:sp>
        <p:nvSpPr>
          <p:cNvPr id="21" name="Footer Placeholder 1"/>
          <p:cNvSpPr txBox="1">
            <a:spLocks/>
          </p:cNvSpPr>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898989"/>
                </a:solidFill>
                <a:effectLst/>
                <a:uLnTx/>
                <a:uFillTx/>
                <a:latin typeface="Tahoma" charset="0"/>
                <a:ea typeface="+mn-ea"/>
                <a:cs typeface="+mn-cs"/>
              </a:rPr>
              <a:t>Approved for Public Release, Distribution Unlimited</a:t>
            </a:r>
            <a:endParaRPr kumimoji="0" lang="en-US" sz="900" b="0" i="0" u="none" strike="noStrike" kern="1200" cap="none" spc="0" normalizeH="0" baseline="0" noProof="0" dirty="0">
              <a:ln>
                <a:noFill/>
              </a:ln>
              <a:solidFill>
                <a:srgbClr val="898989"/>
              </a:solidFill>
              <a:effectLst/>
              <a:uLnTx/>
              <a:uFillTx/>
              <a:latin typeface="Tahoma" charset="0"/>
              <a:ea typeface="+mn-ea"/>
              <a:cs typeface="+mn-cs"/>
            </a:endParaRPr>
          </a:p>
        </p:txBody>
      </p:sp>
    </p:spTree>
    <p:extLst>
      <p:ext uri="{BB962C8B-B14F-4D97-AF65-F5344CB8AC3E}">
        <p14:creationId xmlns:p14="http://schemas.microsoft.com/office/powerpoint/2010/main" val="35362730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19100" y="976240"/>
            <a:ext cx="8305800" cy="5334000"/>
          </a:xfrm>
        </p:spPr>
        <p:txBody>
          <a:bodyPr>
            <a:normAutofit lnSpcReduction="10000"/>
          </a:bodyPr>
          <a:lstStyle/>
          <a:p>
            <a:r>
              <a:rPr lang="en-US" dirty="0" smtClean="0"/>
              <a:t>Process </a:t>
            </a:r>
            <a:r>
              <a:rPr lang="en-US" dirty="0"/>
              <a:t>flow: </a:t>
            </a:r>
            <a:r>
              <a:rPr lang="en-US" dirty="0" err="1" smtClean="0"/>
              <a:t>FinFET</a:t>
            </a:r>
            <a:r>
              <a:rPr lang="en-US" dirty="0" smtClean="0"/>
              <a:t> process flow</a:t>
            </a:r>
            <a:endParaRPr lang="en-US" dirty="0"/>
          </a:p>
          <a:p>
            <a:pPr lvl="1"/>
            <a:r>
              <a:rPr lang="en-US" dirty="0" smtClean="0"/>
              <a:t>Bulk </a:t>
            </a:r>
            <a:r>
              <a:rPr lang="en-US" dirty="0" err="1" smtClean="0"/>
              <a:t>FinFET</a:t>
            </a:r>
            <a:r>
              <a:rPr lang="en-US" dirty="0" smtClean="0"/>
              <a:t> transistors with dual gate oxide</a:t>
            </a:r>
          </a:p>
          <a:p>
            <a:pPr lvl="2"/>
            <a:r>
              <a:rPr lang="en-US" dirty="0" smtClean="0"/>
              <a:t>SVT/LVT/1.8V IO transistor</a:t>
            </a:r>
            <a:endParaRPr lang="en-US" dirty="0"/>
          </a:p>
          <a:p>
            <a:pPr lvl="1"/>
            <a:r>
              <a:rPr lang="en-US" dirty="0" smtClean="0"/>
              <a:t>BEOL </a:t>
            </a:r>
            <a:r>
              <a:rPr lang="en-US" dirty="0"/>
              <a:t>stack: </a:t>
            </a:r>
            <a:r>
              <a:rPr lang="en-US" dirty="0" smtClean="0"/>
              <a:t>9 levels of Cu </a:t>
            </a:r>
            <a:r>
              <a:rPr lang="en-US" dirty="0" smtClean="0"/>
              <a:t>wiring compatible with fundamental IP </a:t>
            </a:r>
            <a:endParaRPr lang="en-US" dirty="0" smtClean="0"/>
          </a:p>
          <a:p>
            <a:pPr lvl="1"/>
            <a:r>
              <a:rPr lang="en-US" dirty="0" smtClean="0"/>
              <a:t>Standard </a:t>
            </a:r>
            <a:r>
              <a:rPr lang="en-US" dirty="0" smtClean="0"/>
              <a:t>passive components (no deep trench capacitor)</a:t>
            </a:r>
          </a:p>
          <a:p>
            <a:pPr lvl="1"/>
            <a:r>
              <a:rPr lang="en-US" dirty="0" smtClean="0"/>
              <a:t>Standard </a:t>
            </a:r>
            <a:r>
              <a:rPr lang="en-US" dirty="0" err="1" smtClean="0"/>
              <a:t>eFuse</a:t>
            </a:r>
            <a:r>
              <a:rPr lang="en-US" dirty="0" smtClean="0"/>
              <a:t> and anti-fuse blocks</a:t>
            </a:r>
          </a:p>
          <a:p>
            <a:pPr lvl="1">
              <a:spcAft>
                <a:spcPts val="600"/>
              </a:spcAft>
            </a:pPr>
            <a:r>
              <a:rPr lang="en-US" dirty="0" smtClean="0"/>
              <a:t>HP </a:t>
            </a:r>
            <a:r>
              <a:rPr lang="en-US" dirty="0" smtClean="0"/>
              <a:t>SRAM bit cell </a:t>
            </a:r>
          </a:p>
          <a:p>
            <a:r>
              <a:rPr lang="en-US" dirty="0" smtClean="0"/>
              <a:t>Tentative schedule</a:t>
            </a:r>
            <a:endParaRPr lang="en-US" dirty="0"/>
          </a:p>
          <a:p>
            <a:pPr lvl="1"/>
            <a:r>
              <a:rPr lang="en-US" dirty="0" smtClean="0"/>
              <a:t>PDK available: August, 2015</a:t>
            </a:r>
          </a:p>
          <a:p>
            <a:pPr lvl="1"/>
            <a:r>
              <a:rPr lang="en-US" dirty="0" smtClean="0"/>
              <a:t>Training: September - November, 2015</a:t>
            </a:r>
          </a:p>
          <a:p>
            <a:pPr lvl="1"/>
            <a:r>
              <a:rPr lang="en-US" dirty="0" smtClean="0"/>
              <a:t>Firm shuttle commitment from users required: November, 2015</a:t>
            </a:r>
          </a:p>
          <a:p>
            <a:pPr lvl="1"/>
            <a:r>
              <a:rPr lang="en-US" dirty="0" smtClean="0"/>
              <a:t>Design submission (GDS-In):  February, 2016</a:t>
            </a:r>
          </a:p>
          <a:p>
            <a:pPr lvl="1">
              <a:spcAft>
                <a:spcPts val="600"/>
              </a:spcAft>
            </a:pPr>
            <a:r>
              <a:rPr lang="en-US" dirty="0" smtClean="0"/>
              <a:t>Die back to users: August, 2016 (GDS-In + 6 months)</a:t>
            </a:r>
          </a:p>
          <a:p>
            <a:r>
              <a:rPr lang="en-US" dirty="0" smtClean="0"/>
              <a:t>Aggregator/interface/training organization</a:t>
            </a:r>
          </a:p>
          <a:p>
            <a:pPr lvl="1"/>
            <a:r>
              <a:rPr lang="en-US" dirty="0" smtClean="0"/>
              <a:t>All questions for the foundry will go through foundry interface</a:t>
            </a:r>
          </a:p>
          <a:p>
            <a:pPr lvl="1">
              <a:spcAft>
                <a:spcPts val="600"/>
              </a:spcAft>
            </a:pPr>
            <a:r>
              <a:rPr lang="en-US" dirty="0" smtClean="0"/>
              <a:t>All GDS will be sent to aggregator</a:t>
            </a:r>
          </a:p>
          <a:p>
            <a:r>
              <a:rPr lang="en-US" dirty="0" smtClean="0"/>
              <a:t>User cost will be ~ $50K/(3mmX2mm) project</a:t>
            </a:r>
          </a:p>
          <a:p>
            <a:endParaRPr lang="en-US" dirty="0" smtClean="0"/>
          </a:p>
          <a:p>
            <a:pPr lvl="1"/>
            <a:endParaRPr lang="en-US" dirty="0" smtClean="0"/>
          </a:p>
          <a:p>
            <a:pPr lvl="1"/>
            <a:endParaRPr lang="en-US" dirty="0"/>
          </a:p>
        </p:txBody>
      </p:sp>
      <p:sp>
        <p:nvSpPr>
          <p:cNvPr id="3" name="Title 2"/>
          <p:cNvSpPr>
            <a:spLocks noGrp="1"/>
          </p:cNvSpPr>
          <p:nvPr>
            <p:ph type="ctrTitle"/>
          </p:nvPr>
        </p:nvSpPr>
        <p:spPr/>
        <p:txBody>
          <a:bodyPr/>
          <a:lstStyle/>
          <a:p>
            <a:r>
              <a:rPr lang="en-US" dirty="0" smtClean="0"/>
              <a:t>Potential Shuttle Details</a:t>
            </a:r>
            <a:endParaRPr lang="en-US" dirty="0"/>
          </a:p>
        </p:txBody>
      </p:sp>
      <p:sp>
        <p:nvSpPr>
          <p:cNvPr id="5" name="Slide Number Placeholder 2"/>
          <p:cNvSpPr>
            <a:spLocks noGrp="1"/>
          </p:cNvSpPr>
          <p:nvPr>
            <p:ph type="sldNum" sz="quarter" idx="11"/>
          </p:nvPr>
        </p:nvSpPr>
        <p:spPr>
          <a:xfrm>
            <a:off x="8102430" y="6553200"/>
            <a:ext cx="762000" cy="292102"/>
          </a:xfrm>
        </p:spPr>
        <p:txBody>
          <a:bodyPr/>
          <a:lstStyle/>
          <a:p>
            <a:fld id="{231CC523-8BC6-4921-807A-66BD262F34AB}" type="slidenum">
              <a:rPr lang="en-US" smtClean="0"/>
              <a:pPr/>
              <a:t>13</a:t>
            </a:fld>
            <a:endParaRPr lang="en-US" dirty="0"/>
          </a:p>
        </p:txBody>
      </p:sp>
      <p:sp>
        <p:nvSpPr>
          <p:cNvPr id="6" name="Footer Placeholder 1"/>
          <p:cNvSpPr txBox="1">
            <a:spLocks/>
          </p:cNvSpPr>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898989"/>
                </a:solidFill>
                <a:effectLst/>
                <a:uLnTx/>
                <a:uFillTx/>
                <a:latin typeface="Tahoma" charset="0"/>
                <a:ea typeface="+mn-ea"/>
                <a:cs typeface="+mn-cs"/>
              </a:rPr>
              <a:t>Approved for Public Release, Distribution Unlimited</a:t>
            </a:r>
            <a:endParaRPr kumimoji="0" lang="en-US" sz="900" b="0" i="0" u="none" strike="noStrike" kern="1200" cap="none" spc="0" normalizeH="0" baseline="0" noProof="0" dirty="0">
              <a:ln>
                <a:noFill/>
              </a:ln>
              <a:solidFill>
                <a:srgbClr val="898989"/>
              </a:solidFill>
              <a:effectLst/>
              <a:uLnTx/>
              <a:uFillTx/>
              <a:latin typeface="Tahoma" charset="0"/>
              <a:ea typeface="+mn-ea"/>
              <a:cs typeface="+mn-cs"/>
            </a:endParaRPr>
          </a:p>
        </p:txBody>
      </p:sp>
    </p:spTree>
    <p:extLst>
      <p:ext uri="{BB962C8B-B14F-4D97-AF65-F5344CB8AC3E}">
        <p14:creationId xmlns:p14="http://schemas.microsoft.com/office/powerpoint/2010/main" val="3749907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spcAft>
                <a:spcPts val="600"/>
              </a:spcAft>
            </a:pPr>
            <a:r>
              <a:rPr lang="en-US" dirty="0" smtClean="0"/>
              <a:t>Indicate interest by sending an email to: </a:t>
            </a:r>
            <a:r>
              <a:rPr lang="en-US" dirty="0" smtClean="0">
                <a:hlinkClick r:id="rId3"/>
              </a:rPr>
              <a:t>caroline.rudolph.ctr@darpa.mil</a:t>
            </a:r>
            <a:r>
              <a:rPr lang="en-US" dirty="0" smtClean="0"/>
              <a:t>  </a:t>
            </a:r>
          </a:p>
          <a:p>
            <a:pPr>
              <a:spcAft>
                <a:spcPts val="600"/>
              </a:spcAft>
            </a:pPr>
            <a:endParaRPr lang="en-US" sz="1600" dirty="0" smtClean="0"/>
          </a:p>
          <a:p>
            <a:r>
              <a:rPr lang="en-US" dirty="0" smtClean="0"/>
              <a:t>Please provide the following information:</a:t>
            </a:r>
          </a:p>
          <a:p>
            <a:pPr lvl="1"/>
            <a:r>
              <a:rPr lang="en-US" dirty="0" smtClean="0"/>
              <a:t>User point of contact</a:t>
            </a:r>
          </a:p>
          <a:p>
            <a:pPr lvl="1"/>
            <a:r>
              <a:rPr lang="en-US" dirty="0" smtClean="0"/>
              <a:t>User organization</a:t>
            </a:r>
          </a:p>
          <a:p>
            <a:pPr lvl="1"/>
            <a:r>
              <a:rPr lang="en-US" dirty="0" smtClean="0"/>
              <a:t>Brief description of the purpose for the project(s)</a:t>
            </a:r>
          </a:p>
          <a:p>
            <a:pPr lvl="1"/>
            <a:r>
              <a:rPr lang="en-US" dirty="0" smtClean="0"/>
              <a:t>Associated US Government agency </a:t>
            </a:r>
          </a:p>
          <a:p>
            <a:pPr lvl="1"/>
            <a:r>
              <a:rPr lang="en-US" dirty="0" smtClean="0"/>
              <a:t>Area required (in units of 2mmX3mm blocks)</a:t>
            </a:r>
          </a:p>
          <a:p>
            <a:pPr lvl="1"/>
            <a:r>
              <a:rPr lang="en-US" dirty="0" smtClean="0"/>
              <a:t>Any questions you may have</a:t>
            </a:r>
          </a:p>
        </p:txBody>
      </p:sp>
      <p:sp>
        <p:nvSpPr>
          <p:cNvPr id="3" name="Title 2"/>
          <p:cNvSpPr>
            <a:spLocks noGrp="1"/>
          </p:cNvSpPr>
          <p:nvPr>
            <p:ph type="ctrTitle"/>
          </p:nvPr>
        </p:nvSpPr>
        <p:spPr/>
        <p:txBody>
          <a:bodyPr/>
          <a:lstStyle/>
          <a:p>
            <a:r>
              <a:rPr lang="en-US" dirty="0" smtClean="0"/>
              <a:t>How Do I Sign Up/Ask Questions?</a:t>
            </a:r>
            <a:endParaRPr lang="en-US" dirty="0"/>
          </a:p>
        </p:txBody>
      </p:sp>
      <p:sp>
        <p:nvSpPr>
          <p:cNvPr id="5" name="Slide Number Placeholder 2"/>
          <p:cNvSpPr>
            <a:spLocks noGrp="1"/>
          </p:cNvSpPr>
          <p:nvPr>
            <p:ph type="sldNum" sz="quarter" idx="11"/>
          </p:nvPr>
        </p:nvSpPr>
        <p:spPr>
          <a:xfrm>
            <a:off x="8102430" y="6553200"/>
            <a:ext cx="762000" cy="292102"/>
          </a:xfrm>
        </p:spPr>
        <p:txBody>
          <a:bodyPr/>
          <a:lstStyle/>
          <a:p>
            <a:fld id="{231CC523-8BC6-4921-807A-66BD262F34AB}" type="slidenum">
              <a:rPr lang="en-US" smtClean="0"/>
              <a:pPr/>
              <a:t>14</a:t>
            </a:fld>
            <a:endParaRPr lang="en-US" dirty="0"/>
          </a:p>
        </p:txBody>
      </p:sp>
      <p:sp>
        <p:nvSpPr>
          <p:cNvPr id="6" name="Footer Placeholder 1"/>
          <p:cNvSpPr txBox="1">
            <a:spLocks/>
          </p:cNvSpPr>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898989"/>
                </a:solidFill>
                <a:effectLst/>
                <a:uLnTx/>
                <a:uFillTx/>
                <a:latin typeface="Tahoma" charset="0"/>
                <a:ea typeface="+mn-ea"/>
                <a:cs typeface="+mn-cs"/>
              </a:rPr>
              <a:t>Approved for Public Release, Distribution Unlimited</a:t>
            </a:r>
            <a:endParaRPr kumimoji="0" lang="en-US" sz="900" b="0" i="0" u="none" strike="noStrike" kern="1200" cap="none" spc="0" normalizeH="0" baseline="0" noProof="0" dirty="0">
              <a:ln>
                <a:noFill/>
              </a:ln>
              <a:solidFill>
                <a:srgbClr val="898989"/>
              </a:solidFill>
              <a:effectLst/>
              <a:uLnTx/>
              <a:uFillTx/>
              <a:latin typeface="Tahoma" charset="0"/>
              <a:ea typeface="+mn-ea"/>
              <a:cs typeface="+mn-cs"/>
            </a:endParaRPr>
          </a:p>
        </p:txBody>
      </p:sp>
    </p:spTree>
    <p:extLst>
      <p:ext uri="{BB962C8B-B14F-4D97-AF65-F5344CB8AC3E}">
        <p14:creationId xmlns:p14="http://schemas.microsoft.com/office/powerpoint/2010/main" val="385464465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15</a:t>
            </a:fld>
            <a:endParaRPr lang="en-US"/>
          </a:p>
        </p:txBody>
      </p:sp>
      <p:sp>
        <p:nvSpPr>
          <p:cNvPr id="4" name="Title 3"/>
          <p:cNvSpPr>
            <a:spLocks noGrp="1"/>
          </p:cNvSpPr>
          <p:nvPr>
            <p:ph type="ctrTitle"/>
          </p:nvPr>
        </p:nvSpPr>
        <p:spPr>
          <a:xfrm>
            <a:off x="1507629" y="151418"/>
            <a:ext cx="7556421" cy="378492"/>
          </a:xfrm>
        </p:spPr>
        <p:txBody>
          <a:bodyPr>
            <a:normAutofit fontScale="90000"/>
          </a:bodyPr>
          <a:lstStyle/>
          <a:p>
            <a:r>
              <a:rPr lang="en-US" dirty="0" smtClean="0"/>
              <a:t/>
            </a:r>
            <a:br>
              <a:rPr lang="en-US" dirty="0" smtClean="0"/>
            </a:br>
            <a:r>
              <a:rPr lang="en-US" dirty="0" smtClean="0"/>
              <a:t>DARPA Wants to “Ride the Wave” to Exciting Places!</a:t>
            </a:r>
            <a:endParaRPr lang="en-US" dirty="0"/>
          </a:p>
        </p:txBody>
      </p:sp>
      <p:sp>
        <p:nvSpPr>
          <p:cNvPr id="9" name="TextBox 8"/>
          <p:cNvSpPr txBox="1"/>
          <p:nvPr/>
        </p:nvSpPr>
        <p:spPr>
          <a:xfrm>
            <a:off x="271184" y="929733"/>
            <a:ext cx="5055773" cy="2492990"/>
          </a:xfrm>
          <a:prstGeom prst="rect">
            <a:avLst/>
          </a:prstGeom>
          <a:noFill/>
        </p:spPr>
        <p:txBody>
          <a:bodyPr wrap="square" rtlCol="0">
            <a:spAutoFit/>
          </a:bodyPr>
          <a:lstStyle/>
          <a:p>
            <a:r>
              <a:rPr lang="en-US" dirty="0" smtClean="0"/>
              <a:t>The “Wave” (Smartphone market example)</a:t>
            </a:r>
          </a:p>
          <a:p>
            <a:pPr marL="285750" indent="-285750">
              <a:buFont typeface="Arial"/>
              <a:buChar char="•"/>
            </a:pPr>
            <a:r>
              <a:rPr lang="en-US" dirty="0" smtClean="0"/>
              <a:t>Global consumers</a:t>
            </a:r>
          </a:p>
          <a:p>
            <a:pPr marL="285750" indent="-285750">
              <a:buFont typeface="Arial"/>
              <a:buChar char="•"/>
            </a:pPr>
            <a:r>
              <a:rPr lang="en-US" dirty="0" smtClean="0"/>
              <a:t>&gt; $265B market (global revenue in 2013)*</a:t>
            </a:r>
          </a:p>
          <a:p>
            <a:pPr marL="285750" indent="-285750">
              <a:buFont typeface="Arial"/>
              <a:buChar char="•"/>
            </a:pPr>
            <a:r>
              <a:rPr lang="en-US" dirty="0" smtClean="0"/>
              <a:t>Drives leading-edge CMOS technology</a:t>
            </a:r>
          </a:p>
          <a:p>
            <a:pPr marL="285750" indent="-285750">
              <a:buFont typeface="Arial"/>
              <a:buChar char="•"/>
            </a:pPr>
            <a:r>
              <a:rPr lang="en-US" dirty="0" smtClean="0"/>
              <a:t>Requires digital, analog, and RF advances</a:t>
            </a:r>
          </a:p>
          <a:p>
            <a:pPr marL="285750" indent="-285750">
              <a:buFont typeface="Arial"/>
              <a:buChar char="•"/>
            </a:pPr>
            <a:r>
              <a:rPr lang="en-US" dirty="0" smtClean="0"/>
              <a:t>Burdened by large </a:t>
            </a:r>
            <a:r>
              <a:rPr lang="en-US" dirty="0" err="1" smtClean="0"/>
              <a:t>SoC</a:t>
            </a:r>
            <a:r>
              <a:rPr lang="en-US" dirty="0" smtClean="0"/>
              <a:t> design investments</a:t>
            </a:r>
          </a:p>
          <a:p>
            <a:pPr marL="285750" indent="-285750">
              <a:buFont typeface="Arial"/>
              <a:buChar char="•"/>
            </a:pPr>
            <a:r>
              <a:rPr lang="en-US" dirty="0" smtClean="0"/>
              <a:t>Pays for large, production wafer volumes</a:t>
            </a:r>
          </a:p>
          <a:p>
            <a:pPr marL="285750" indent="-285750">
              <a:buFont typeface="Arial"/>
              <a:buChar char="•"/>
            </a:pPr>
            <a:r>
              <a:rPr lang="en-US" dirty="0" smtClean="0"/>
              <a:t>“Generates” the power of the wave</a:t>
            </a:r>
          </a:p>
          <a:p>
            <a:r>
              <a:rPr lang="en-US" sz="1200" dirty="0" smtClean="0"/>
              <a:t>* </a:t>
            </a:r>
            <a:r>
              <a:rPr lang="en-US" sz="1200" dirty="0" err="1" smtClean="0"/>
              <a:t>Statista.com</a:t>
            </a:r>
            <a:r>
              <a:rPr lang="en-US" sz="1200" dirty="0" smtClean="0"/>
              <a:t> website</a:t>
            </a:r>
          </a:p>
        </p:txBody>
      </p:sp>
      <p:sp>
        <p:nvSpPr>
          <p:cNvPr id="11" name="TextBox 10"/>
          <p:cNvSpPr txBox="1"/>
          <p:nvPr/>
        </p:nvSpPr>
        <p:spPr>
          <a:xfrm>
            <a:off x="3478969" y="3610232"/>
            <a:ext cx="5665031" cy="2585323"/>
          </a:xfrm>
          <a:prstGeom prst="rect">
            <a:avLst/>
          </a:prstGeom>
          <a:noFill/>
        </p:spPr>
        <p:txBody>
          <a:bodyPr wrap="square" rtlCol="0">
            <a:spAutoFit/>
          </a:bodyPr>
          <a:lstStyle/>
          <a:p>
            <a:r>
              <a:rPr lang="en-US" dirty="0" smtClean="0"/>
              <a:t>The “Surfer” (</a:t>
            </a:r>
            <a:r>
              <a:rPr lang="en-US" dirty="0" err="1" smtClean="0"/>
              <a:t>DoD</a:t>
            </a:r>
            <a:r>
              <a:rPr lang="en-US" dirty="0" smtClean="0"/>
              <a:t> system development/deployment)</a:t>
            </a:r>
          </a:p>
          <a:p>
            <a:pPr marL="285750" indent="-285750">
              <a:buFont typeface="Arial"/>
              <a:buChar char="•"/>
            </a:pPr>
            <a:r>
              <a:rPr lang="en-US" dirty="0" smtClean="0"/>
              <a:t>Global suppliers</a:t>
            </a:r>
          </a:p>
          <a:p>
            <a:pPr marL="285750" indent="-285750">
              <a:buFont typeface="Arial"/>
              <a:buChar char="•"/>
            </a:pPr>
            <a:r>
              <a:rPr lang="en-US" dirty="0" smtClean="0"/>
              <a:t>&lt; $1.5B market (US Government business in 2013)**</a:t>
            </a:r>
          </a:p>
          <a:p>
            <a:pPr marL="285750" indent="-285750">
              <a:buFont typeface="Arial"/>
              <a:buChar char="•"/>
            </a:pPr>
            <a:r>
              <a:rPr lang="en-US" dirty="0" smtClean="0"/>
              <a:t>Utilizes commercially-driven CMOS technology</a:t>
            </a:r>
          </a:p>
          <a:p>
            <a:pPr marL="285750" indent="-285750">
              <a:buFont typeface="Arial"/>
              <a:buChar char="•"/>
            </a:pPr>
            <a:r>
              <a:rPr lang="en-US" dirty="0" smtClean="0"/>
              <a:t>Leverages digital, analog, and RF advances</a:t>
            </a:r>
          </a:p>
          <a:p>
            <a:pPr marL="285750" indent="-285750">
              <a:buFont typeface="Arial"/>
              <a:buChar char="•"/>
            </a:pPr>
            <a:r>
              <a:rPr lang="en-US" dirty="0" smtClean="0"/>
              <a:t>Drives new, boutique design/architecture approach</a:t>
            </a:r>
          </a:p>
          <a:p>
            <a:pPr marL="285750" indent="-285750">
              <a:buFont typeface="Arial"/>
              <a:buChar char="•"/>
            </a:pPr>
            <a:r>
              <a:rPr lang="en-US" dirty="0" smtClean="0"/>
              <a:t>Pays for low wafer volumes</a:t>
            </a:r>
          </a:p>
          <a:p>
            <a:pPr marL="285750" indent="-285750">
              <a:buFont typeface="Arial"/>
              <a:buChar char="•"/>
            </a:pPr>
            <a:r>
              <a:rPr lang="en-US" dirty="0" smtClean="0"/>
              <a:t>“Utilizes” the power of the wave </a:t>
            </a:r>
          </a:p>
          <a:p>
            <a:r>
              <a:rPr lang="en-US" sz="1200" dirty="0" smtClean="0"/>
              <a:t>** IC Insights “IC Market Drivers 2014 Update”</a:t>
            </a:r>
          </a:p>
        </p:txBody>
      </p:sp>
      <p:sp>
        <p:nvSpPr>
          <p:cNvPr id="7" name="TextBox 6"/>
          <p:cNvSpPr txBox="1"/>
          <p:nvPr/>
        </p:nvSpPr>
        <p:spPr>
          <a:xfrm>
            <a:off x="-266427" y="257536"/>
            <a:ext cx="184666" cy="369332"/>
          </a:xfrm>
          <a:prstGeom prst="rect">
            <a:avLst/>
          </a:prstGeom>
          <a:noFill/>
        </p:spPr>
        <p:txBody>
          <a:bodyPr wrap="none" rtlCol="0">
            <a:spAutoFit/>
          </a:bodyPr>
          <a:lstStyle/>
          <a:p>
            <a:endParaRPr lang="en-US" dirty="0"/>
          </a:p>
        </p:txBody>
      </p:sp>
      <p:sp>
        <p:nvSpPr>
          <p:cNvPr id="13" name="Footer Placeholder 1"/>
          <p:cNvSpPr txBox="1">
            <a:spLocks/>
          </p:cNvSpPr>
          <p:nvPr/>
        </p:nvSpPr>
        <p:spPr>
          <a:xfrm>
            <a:off x="1324620" y="6629951"/>
            <a:ext cx="6477000" cy="2984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898989"/>
                </a:solidFill>
                <a:effectLst/>
                <a:uLnTx/>
                <a:uFillTx/>
                <a:latin typeface="Tahoma" charset="0"/>
                <a:ea typeface="+mn-ea"/>
                <a:cs typeface="+mn-cs"/>
              </a:rPr>
              <a:t>Approved for Public Release, Distribution Unlimited</a:t>
            </a:r>
            <a:endParaRPr kumimoji="0" lang="en-US" sz="900" b="0" i="0" u="none" strike="noStrike" kern="1200" cap="none" spc="0" normalizeH="0" baseline="0" noProof="0" dirty="0">
              <a:ln>
                <a:noFill/>
              </a:ln>
              <a:solidFill>
                <a:srgbClr val="898989"/>
              </a:solidFill>
              <a:effectLst/>
              <a:uLnTx/>
              <a:uFillTx/>
              <a:latin typeface="Tahoma" charset="0"/>
              <a:ea typeface="+mn-ea"/>
              <a:cs typeface="+mn-cs"/>
            </a:endParaRPr>
          </a:p>
        </p:txBody>
      </p:sp>
      <p:pic>
        <p:nvPicPr>
          <p:cNvPr id="15" name="Picture 14"/>
          <p:cNvPicPr>
            <a:picLocks noChangeAspect="1"/>
          </p:cNvPicPr>
          <p:nvPr/>
        </p:nvPicPr>
        <p:blipFill>
          <a:blip r:embed="rId3"/>
          <a:stretch>
            <a:fillRect/>
          </a:stretch>
        </p:blipFill>
        <p:spPr>
          <a:xfrm>
            <a:off x="236077" y="3906167"/>
            <a:ext cx="3070375" cy="2045099"/>
          </a:xfrm>
          <a:prstGeom prst="rect">
            <a:avLst/>
          </a:prstGeom>
        </p:spPr>
      </p:pic>
      <p:sp>
        <p:nvSpPr>
          <p:cNvPr id="16" name="TextBox 15"/>
          <p:cNvSpPr txBox="1"/>
          <p:nvPr/>
        </p:nvSpPr>
        <p:spPr>
          <a:xfrm>
            <a:off x="2098018" y="5957126"/>
            <a:ext cx="1378045" cy="215444"/>
          </a:xfrm>
          <a:prstGeom prst="rect">
            <a:avLst/>
          </a:prstGeom>
          <a:noFill/>
        </p:spPr>
        <p:txBody>
          <a:bodyPr wrap="square" rtlCol="0">
            <a:spAutoFit/>
          </a:bodyPr>
          <a:lstStyle/>
          <a:p>
            <a:r>
              <a:rPr lang="en-US" sz="800" dirty="0" smtClean="0">
                <a:solidFill>
                  <a:srgbClr val="7F7F7F"/>
                </a:solidFill>
              </a:rPr>
              <a:t>U.S</a:t>
            </a:r>
            <a:r>
              <a:rPr lang="en-US" sz="800" dirty="0">
                <a:solidFill>
                  <a:srgbClr val="7F7F7F"/>
                </a:solidFill>
              </a:rPr>
              <a:t>. </a:t>
            </a:r>
            <a:r>
              <a:rPr lang="en-US" sz="800" dirty="0" smtClean="0">
                <a:solidFill>
                  <a:srgbClr val="7F7F7F"/>
                </a:solidFill>
              </a:rPr>
              <a:t>Marine Corps Photo</a:t>
            </a:r>
            <a:endParaRPr lang="en-US" sz="800" dirty="0">
              <a:solidFill>
                <a:srgbClr val="7F7F7F"/>
              </a:solidFill>
            </a:endParaRPr>
          </a:p>
        </p:txBody>
      </p:sp>
      <p:pic>
        <p:nvPicPr>
          <p:cNvPr id="8" name="Picture 7"/>
          <p:cNvPicPr>
            <a:picLocks noChangeAspect="1"/>
          </p:cNvPicPr>
          <p:nvPr/>
        </p:nvPicPr>
        <p:blipFill>
          <a:blip r:embed="rId4"/>
          <a:stretch>
            <a:fillRect/>
          </a:stretch>
        </p:blipFill>
        <p:spPr>
          <a:xfrm>
            <a:off x="5172354" y="1037134"/>
            <a:ext cx="3530015" cy="2070679"/>
          </a:xfrm>
          <a:prstGeom prst="rect">
            <a:avLst/>
          </a:prstGeom>
        </p:spPr>
      </p:pic>
      <p:sp>
        <p:nvSpPr>
          <p:cNvPr id="17" name="TextBox 16"/>
          <p:cNvSpPr txBox="1"/>
          <p:nvPr/>
        </p:nvSpPr>
        <p:spPr>
          <a:xfrm>
            <a:off x="6585796" y="3109965"/>
            <a:ext cx="2274982" cy="215444"/>
          </a:xfrm>
          <a:prstGeom prst="rect">
            <a:avLst/>
          </a:prstGeom>
          <a:noFill/>
        </p:spPr>
        <p:txBody>
          <a:bodyPr wrap="none" rtlCol="0">
            <a:spAutoFit/>
          </a:bodyPr>
          <a:lstStyle/>
          <a:p>
            <a:r>
              <a:rPr lang="en-US" sz="800" dirty="0">
                <a:solidFill>
                  <a:srgbClr val="7F7F7F"/>
                </a:solidFill>
              </a:rPr>
              <a:t>Frank Kovalchek from Anchorage, Alaska, </a:t>
            </a:r>
            <a:r>
              <a:rPr lang="en-US" sz="800" dirty="0" smtClean="0">
                <a:solidFill>
                  <a:srgbClr val="7F7F7F"/>
                </a:solidFill>
              </a:rPr>
              <a:t>USA</a:t>
            </a:r>
            <a:endParaRPr lang="en-US" sz="800" dirty="0">
              <a:solidFill>
                <a:srgbClr val="7F7F7F"/>
              </a:solidFill>
            </a:endParaRPr>
          </a:p>
        </p:txBody>
      </p:sp>
    </p:spTree>
    <p:extLst>
      <p:ext uri="{BB962C8B-B14F-4D97-AF65-F5344CB8AC3E}">
        <p14:creationId xmlns:p14="http://schemas.microsoft.com/office/powerpoint/2010/main" val="6913394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16</a:t>
            </a:fld>
            <a:endParaRPr lang="en-US"/>
          </a:p>
        </p:txBody>
      </p:sp>
      <p:sp>
        <p:nvSpPr>
          <p:cNvPr id="4" name="Footer Placeholder 1"/>
          <p:cNvSpPr txBox="1">
            <a:spLocks/>
          </p:cNvSpPr>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898989"/>
                </a:solidFill>
                <a:effectLst/>
                <a:uLnTx/>
                <a:uFillTx/>
                <a:latin typeface="Tahoma" charset="0"/>
                <a:ea typeface="+mn-ea"/>
                <a:cs typeface="+mn-cs"/>
              </a:rPr>
              <a:t>Approved for Public Release, Distribution Unlimited</a:t>
            </a:r>
            <a:endParaRPr kumimoji="0" lang="en-US" sz="900" b="0" i="0" u="none" strike="noStrike" kern="1200" cap="none" spc="0" normalizeH="0" baseline="0" noProof="0" dirty="0">
              <a:ln>
                <a:noFill/>
              </a:ln>
              <a:solidFill>
                <a:srgbClr val="898989"/>
              </a:solidFill>
              <a:effectLst/>
              <a:uLnTx/>
              <a:uFillTx/>
              <a:latin typeface="Tahoma" charset="0"/>
              <a:ea typeface="+mn-ea"/>
              <a:cs typeface="+mn-cs"/>
            </a:endParaRPr>
          </a:p>
        </p:txBody>
      </p:sp>
    </p:spTree>
    <p:extLst>
      <p:ext uri="{BB962C8B-B14F-4D97-AF65-F5344CB8AC3E}">
        <p14:creationId xmlns:p14="http://schemas.microsoft.com/office/powerpoint/2010/main" val="22570223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2222559"/>
              </p:ext>
            </p:extLst>
          </p:nvPr>
        </p:nvGraphicFramePr>
        <p:xfrm>
          <a:off x="811531" y="4855416"/>
          <a:ext cx="7520939" cy="1941527"/>
        </p:xfrm>
        <a:graphic>
          <a:graphicData uri="http://schemas.openxmlformats.org/drawingml/2006/table">
            <a:tbl>
              <a:tblPr firstRow="1" bandRow="1"/>
              <a:tblGrid>
                <a:gridCol w="1779369"/>
                <a:gridCol w="568984"/>
                <a:gridCol w="993136"/>
                <a:gridCol w="1303492"/>
                <a:gridCol w="2875958"/>
              </a:tblGrid>
              <a:tr h="238760">
                <a:tc>
                  <a:txBody>
                    <a:bodyPr/>
                    <a:lstStyle/>
                    <a:p>
                      <a:pPr algn="ctr" fontAlgn="t"/>
                      <a:r>
                        <a:rPr lang="en-US" sz="1600" b="0" i="0" u="none" strike="noStrike" dirty="0">
                          <a:solidFill>
                            <a:srgbClr val="000000"/>
                          </a:solidFill>
                          <a:effectLst/>
                          <a:latin typeface="Arial"/>
                        </a:rPr>
                        <a:t> </a:t>
                      </a:r>
                    </a:p>
                  </a:txBody>
                  <a:tcPr marL="12700" marR="12700" marT="1270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60000"/>
                        <a:lumOff val="40000"/>
                      </a:schemeClr>
                    </a:solidFill>
                  </a:tcPr>
                </a:tc>
                <a:tc>
                  <a:txBody>
                    <a:bodyPr/>
                    <a:lstStyle/>
                    <a:p>
                      <a:pPr algn="ctr" fontAlgn="ctr"/>
                      <a:r>
                        <a:rPr lang="en-US" sz="1200" b="1" i="0" u="none" strike="noStrike" dirty="0" err="1">
                          <a:solidFill>
                            <a:srgbClr val="FFFFFF"/>
                          </a:solidFill>
                          <a:effectLst/>
                          <a:latin typeface="Tahoma"/>
                        </a:rPr>
                        <a:t>Qty</a:t>
                      </a:r>
                      <a:endParaRPr lang="en-US" sz="1200" b="1" i="0" u="none" strike="noStrike" dirty="0">
                        <a:solidFill>
                          <a:srgbClr val="FFFFFF"/>
                        </a:solidFill>
                        <a:effectLst/>
                        <a:latin typeface="Tahoma"/>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60000"/>
                        <a:lumOff val="40000"/>
                      </a:schemeClr>
                    </a:solidFill>
                  </a:tcPr>
                </a:tc>
                <a:tc>
                  <a:txBody>
                    <a:bodyPr/>
                    <a:lstStyle/>
                    <a:p>
                      <a:pPr algn="ctr" fontAlgn="ctr"/>
                      <a:r>
                        <a:rPr lang="en-US" sz="1200" b="1" i="0" u="none" strike="noStrike" dirty="0">
                          <a:solidFill>
                            <a:srgbClr val="FFFFFF"/>
                          </a:solidFill>
                          <a:effectLst/>
                          <a:latin typeface="Tahoma"/>
                        </a:rPr>
                        <a:t>Power Req.</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60000"/>
                        <a:lumOff val="40000"/>
                      </a:schemeClr>
                    </a:solidFill>
                  </a:tcPr>
                </a:tc>
                <a:tc>
                  <a:txBody>
                    <a:bodyPr/>
                    <a:lstStyle/>
                    <a:p>
                      <a:pPr algn="ctr" fontAlgn="ctr"/>
                      <a:r>
                        <a:rPr lang="en-US" sz="1200" b="1" i="0" u="none" strike="noStrike" dirty="0">
                          <a:solidFill>
                            <a:srgbClr val="FFFFFF"/>
                          </a:solidFill>
                          <a:effectLst/>
                          <a:latin typeface="Tahoma"/>
                        </a:rPr>
                        <a:t>Dev. Cycle Time</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60000"/>
                        <a:lumOff val="40000"/>
                      </a:schemeClr>
                    </a:solidFill>
                  </a:tcPr>
                </a:tc>
                <a:tc>
                  <a:txBody>
                    <a:bodyPr/>
                    <a:lstStyle/>
                    <a:p>
                      <a:pPr algn="ctr" fontAlgn="ctr"/>
                      <a:r>
                        <a:rPr lang="en-US" sz="1200" b="1" i="0" u="none" strike="noStrike" dirty="0" smtClean="0">
                          <a:solidFill>
                            <a:srgbClr val="FFFFFF"/>
                          </a:solidFill>
                          <a:effectLst/>
                          <a:latin typeface="Tahoma"/>
                        </a:rPr>
                        <a:t>Current Character</a:t>
                      </a:r>
                      <a:endParaRPr lang="en-US" sz="1200" b="1" i="0" u="none" strike="noStrike" dirty="0">
                        <a:solidFill>
                          <a:srgbClr val="FFFFFF"/>
                        </a:solidFill>
                        <a:effectLst/>
                        <a:latin typeface="Tahoma"/>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tx2">
                        <a:lumMod val="60000"/>
                        <a:lumOff val="40000"/>
                      </a:schemeClr>
                    </a:solidFill>
                  </a:tcPr>
                </a:tc>
              </a:tr>
              <a:tr h="398513">
                <a:tc>
                  <a:txBody>
                    <a:bodyPr/>
                    <a:lstStyle/>
                    <a:p>
                      <a:pPr algn="ctr" fontAlgn="ctr"/>
                      <a:r>
                        <a:rPr lang="en-US" sz="1200" b="0" i="0" u="none" strike="noStrike" dirty="0">
                          <a:solidFill>
                            <a:srgbClr val="000000"/>
                          </a:solidFill>
                          <a:effectLst/>
                          <a:latin typeface="Tahoma"/>
                        </a:rPr>
                        <a:t>General Purpose Central Processor </a:t>
                      </a:r>
                      <a:r>
                        <a:rPr lang="en-US" sz="1200" b="1" i="0" u="none" strike="noStrike" dirty="0">
                          <a:solidFill>
                            <a:srgbClr val="000000"/>
                          </a:solidFill>
                          <a:effectLst/>
                          <a:latin typeface="Tahoma"/>
                        </a:rPr>
                        <a:t>(CPU)</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200" b="0" i="0" u="none" strike="noStrike" dirty="0">
                          <a:solidFill>
                            <a:srgbClr val="000000"/>
                          </a:solidFill>
                          <a:effectLst/>
                          <a:latin typeface="Tahoma"/>
                        </a:rPr>
                        <a:t>28</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200" b="1" i="0" u="none" strike="noStrike" dirty="0">
                          <a:solidFill>
                            <a:srgbClr val="000000"/>
                          </a:solidFill>
                          <a:effectLst/>
                          <a:latin typeface="Tahoma"/>
                        </a:rPr>
                        <a:t>1260W</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200" b="1" i="0" u="none" strike="noStrike" dirty="0" smtClean="0">
                          <a:solidFill>
                            <a:srgbClr val="000000"/>
                          </a:solidFill>
                          <a:effectLst/>
                          <a:latin typeface="Tahoma"/>
                        </a:rPr>
                        <a:t>~6 months</a:t>
                      </a:r>
                      <a:endParaRPr lang="en-US" sz="1200" b="1" i="0" u="none" strike="noStrike" dirty="0">
                        <a:solidFill>
                          <a:srgbClr val="000000"/>
                        </a:solidFill>
                        <a:effectLst/>
                        <a:latin typeface="Tahoma"/>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200" b="0" i="0" u="none" strike="noStrike" dirty="0">
                          <a:solidFill>
                            <a:srgbClr val="000000"/>
                          </a:solidFill>
                          <a:effectLst/>
                          <a:latin typeface="Tahoma"/>
                        </a:rPr>
                        <a:t>Low performance at power</a:t>
                      </a:r>
                      <a:br>
                        <a:rPr lang="en-US" sz="1200" b="0" i="0" u="none" strike="noStrike" dirty="0">
                          <a:solidFill>
                            <a:srgbClr val="000000"/>
                          </a:solidFill>
                          <a:effectLst/>
                          <a:latin typeface="Tahoma"/>
                        </a:rPr>
                      </a:br>
                      <a:r>
                        <a:rPr lang="en-US" sz="1200" b="0" i="0" u="none" strike="noStrike" dirty="0">
                          <a:solidFill>
                            <a:srgbClr val="000000"/>
                          </a:solidFill>
                          <a:effectLst/>
                          <a:latin typeface="Tahoma"/>
                        </a:rPr>
                        <a:t>Flexible</a:t>
                      </a:r>
                      <a:br>
                        <a:rPr lang="en-US" sz="1200" b="0" i="0" u="none" strike="noStrike" dirty="0">
                          <a:solidFill>
                            <a:srgbClr val="000000"/>
                          </a:solidFill>
                          <a:effectLst/>
                          <a:latin typeface="Tahoma"/>
                        </a:rPr>
                      </a:br>
                      <a:r>
                        <a:rPr lang="en-US" sz="1200" b="0" i="0" u="none" strike="noStrike" dirty="0">
                          <a:solidFill>
                            <a:srgbClr val="000000"/>
                          </a:solidFill>
                          <a:effectLst/>
                          <a:latin typeface="Tahoma"/>
                        </a:rPr>
                        <a:t>Quick to implement</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483957">
                <a:tc>
                  <a:txBody>
                    <a:bodyPr/>
                    <a:lstStyle/>
                    <a:p>
                      <a:pPr algn="ctr" fontAlgn="ctr"/>
                      <a:r>
                        <a:rPr lang="en-US" sz="1200" b="0" i="0" u="none" strike="noStrike" dirty="0">
                          <a:solidFill>
                            <a:srgbClr val="000000"/>
                          </a:solidFill>
                          <a:effectLst/>
                          <a:latin typeface="Tahoma"/>
                        </a:rPr>
                        <a:t>Field Programmable </a:t>
                      </a:r>
                      <a:r>
                        <a:rPr lang="en-US" sz="1200" b="0" i="0" u="none" strike="noStrike" dirty="0" smtClean="0">
                          <a:solidFill>
                            <a:srgbClr val="000000"/>
                          </a:solidFill>
                          <a:effectLst/>
                          <a:latin typeface="Tahoma"/>
                        </a:rPr>
                        <a:t/>
                      </a:r>
                      <a:br>
                        <a:rPr lang="en-US" sz="1200" b="0" i="0" u="none" strike="noStrike" dirty="0" smtClean="0">
                          <a:solidFill>
                            <a:srgbClr val="000000"/>
                          </a:solidFill>
                          <a:effectLst/>
                          <a:latin typeface="Tahoma"/>
                        </a:rPr>
                      </a:br>
                      <a:r>
                        <a:rPr lang="en-US" sz="1200" b="0" i="0" u="none" strike="noStrike" dirty="0" smtClean="0">
                          <a:solidFill>
                            <a:srgbClr val="000000"/>
                          </a:solidFill>
                          <a:effectLst/>
                          <a:latin typeface="Tahoma"/>
                        </a:rPr>
                        <a:t>Gate </a:t>
                      </a:r>
                      <a:r>
                        <a:rPr lang="en-US" sz="1200" b="0" i="0" u="none" strike="noStrike" dirty="0">
                          <a:solidFill>
                            <a:srgbClr val="000000"/>
                          </a:solidFill>
                          <a:effectLst/>
                          <a:latin typeface="Tahoma"/>
                        </a:rPr>
                        <a:t>Array </a:t>
                      </a:r>
                    </a:p>
                    <a:p>
                      <a:pPr algn="ctr" fontAlgn="ctr"/>
                      <a:r>
                        <a:rPr lang="en-US" sz="1200" b="1" i="0" u="none" strike="noStrike" dirty="0">
                          <a:solidFill>
                            <a:srgbClr val="000000"/>
                          </a:solidFill>
                          <a:effectLst/>
                          <a:latin typeface="Tahoma"/>
                        </a:rPr>
                        <a:t>(FPGA)</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200" b="0" i="0" u="none" strike="noStrike" dirty="0">
                          <a:solidFill>
                            <a:srgbClr val="000000"/>
                          </a:solidFill>
                          <a:effectLst/>
                          <a:latin typeface="Tahoma"/>
                        </a:rPr>
                        <a:t>4</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200" b="1" i="0" u="none" strike="noStrike" dirty="0">
                          <a:solidFill>
                            <a:srgbClr val="000000"/>
                          </a:solidFill>
                          <a:effectLst/>
                          <a:latin typeface="Tahoma"/>
                        </a:rPr>
                        <a:t>120W</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200" b="1" i="0" u="none" strike="noStrike" dirty="0" smtClean="0">
                          <a:solidFill>
                            <a:srgbClr val="000000"/>
                          </a:solidFill>
                          <a:effectLst/>
                          <a:latin typeface="Tahoma"/>
                        </a:rPr>
                        <a:t>~12 months</a:t>
                      </a:r>
                      <a:endParaRPr lang="en-US" sz="1200" b="1" i="0" u="none" strike="noStrike" dirty="0">
                        <a:solidFill>
                          <a:srgbClr val="000000"/>
                        </a:solidFill>
                        <a:effectLst/>
                        <a:latin typeface="Tahoma"/>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200" b="0" i="0" u="none" strike="noStrike" dirty="0">
                          <a:solidFill>
                            <a:srgbClr val="000000"/>
                          </a:solidFill>
                          <a:effectLst/>
                          <a:latin typeface="Tahoma"/>
                        </a:rPr>
                        <a:t>Low performance at power</a:t>
                      </a:r>
                      <a:br>
                        <a:rPr lang="en-US" sz="1200" b="0" i="0" u="none" strike="noStrike" dirty="0">
                          <a:solidFill>
                            <a:srgbClr val="000000"/>
                          </a:solidFill>
                          <a:effectLst/>
                          <a:latin typeface="Tahoma"/>
                        </a:rPr>
                      </a:br>
                      <a:r>
                        <a:rPr lang="en-US" sz="1200" b="0" i="0" u="none" strike="noStrike" dirty="0">
                          <a:solidFill>
                            <a:srgbClr val="000000"/>
                          </a:solidFill>
                          <a:effectLst/>
                          <a:latin typeface="Tahoma"/>
                        </a:rPr>
                        <a:t>Flexible</a:t>
                      </a:r>
                      <a:br>
                        <a:rPr lang="en-US" sz="1200" b="0" i="0" u="none" strike="noStrike" dirty="0">
                          <a:solidFill>
                            <a:srgbClr val="000000"/>
                          </a:solidFill>
                          <a:effectLst/>
                          <a:latin typeface="Tahoma"/>
                        </a:rPr>
                      </a:br>
                      <a:r>
                        <a:rPr lang="en-US" sz="1200" b="0" i="0" u="none" strike="noStrike" dirty="0">
                          <a:solidFill>
                            <a:srgbClr val="000000"/>
                          </a:solidFill>
                          <a:effectLst/>
                          <a:latin typeface="Tahoma"/>
                        </a:rPr>
                        <a:t>Moderately quick to implement</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483957">
                <a:tc>
                  <a:txBody>
                    <a:bodyPr/>
                    <a:lstStyle/>
                    <a:p>
                      <a:pPr algn="ctr" fontAlgn="ctr"/>
                      <a:r>
                        <a:rPr lang="en-US" sz="1200" b="0" i="0" u="none" strike="noStrike" dirty="0">
                          <a:solidFill>
                            <a:srgbClr val="000000"/>
                          </a:solidFill>
                          <a:effectLst/>
                          <a:latin typeface="Tahoma"/>
                        </a:rPr>
                        <a:t>Custom Integrated Circuit </a:t>
                      </a:r>
                    </a:p>
                    <a:p>
                      <a:pPr algn="ctr" fontAlgn="ctr"/>
                      <a:r>
                        <a:rPr lang="en-US" sz="1200" b="1" i="0" u="none" strike="noStrike" dirty="0" smtClean="0">
                          <a:solidFill>
                            <a:srgbClr val="000000"/>
                          </a:solidFill>
                          <a:effectLst/>
                          <a:latin typeface="Tahoma"/>
                        </a:rPr>
                        <a:t>(Custom</a:t>
                      </a:r>
                      <a:r>
                        <a:rPr lang="en-US" sz="1200" b="1" i="0" u="none" strike="noStrike" baseline="0" dirty="0" smtClean="0">
                          <a:solidFill>
                            <a:srgbClr val="000000"/>
                          </a:solidFill>
                          <a:effectLst/>
                          <a:latin typeface="Tahoma"/>
                        </a:rPr>
                        <a:t> </a:t>
                      </a:r>
                      <a:r>
                        <a:rPr lang="en-US" sz="1200" b="1" i="0" u="none" strike="noStrike" dirty="0" smtClean="0">
                          <a:solidFill>
                            <a:srgbClr val="000000"/>
                          </a:solidFill>
                          <a:effectLst/>
                          <a:latin typeface="Tahoma"/>
                        </a:rPr>
                        <a:t>IC</a:t>
                      </a:r>
                      <a:r>
                        <a:rPr lang="en-US" sz="1200" b="1" i="0" u="none" strike="noStrike" dirty="0">
                          <a:solidFill>
                            <a:srgbClr val="000000"/>
                          </a:solidFill>
                          <a:effectLst/>
                          <a:latin typeface="Tahoma"/>
                        </a:rPr>
                        <a:t>)</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200" b="0" i="0" u="none" strike="noStrike" dirty="0">
                          <a:solidFill>
                            <a:srgbClr val="000000"/>
                          </a:solidFill>
                          <a:effectLst/>
                          <a:latin typeface="Tahoma"/>
                        </a:rPr>
                        <a:t>1</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200" b="1" i="0" u="none" strike="noStrike">
                          <a:solidFill>
                            <a:srgbClr val="000000"/>
                          </a:solidFill>
                          <a:effectLst/>
                          <a:latin typeface="Tahoma"/>
                        </a:rPr>
                        <a:t>5W</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200" b="1" i="0" u="none" strike="noStrike" dirty="0" smtClean="0">
                          <a:solidFill>
                            <a:srgbClr val="000000"/>
                          </a:solidFill>
                          <a:effectLst/>
                          <a:latin typeface="Tahoma"/>
                        </a:rPr>
                        <a:t>~24</a:t>
                      </a:r>
                      <a:r>
                        <a:rPr lang="en-US" sz="1200" b="1" i="0" u="none" strike="noStrike" baseline="0" dirty="0" smtClean="0">
                          <a:solidFill>
                            <a:srgbClr val="000000"/>
                          </a:solidFill>
                          <a:effectLst/>
                          <a:latin typeface="Tahoma"/>
                        </a:rPr>
                        <a:t> months</a:t>
                      </a:r>
                      <a:endParaRPr lang="en-US" sz="1200" b="1" i="0" u="none" strike="noStrike" dirty="0">
                        <a:solidFill>
                          <a:srgbClr val="000000"/>
                        </a:solidFill>
                        <a:effectLst/>
                        <a:latin typeface="Tahoma"/>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200" b="0" i="0" u="none" strike="noStrike" dirty="0">
                          <a:solidFill>
                            <a:srgbClr val="000000"/>
                          </a:solidFill>
                          <a:effectLst/>
                          <a:latin typeface="Tahoma"/>
                        </a:rPr>
                        <a:t>High performance at power</a:t>
                      </a:r>
                      <a:br>
                        <a:rPr lang="en-US" sz="1200" b="0" i="0" u="none" strike="noStrike" dirty="0">
                          <a:solidFill>
                            <a:srgbClr val="000000"/>
                          </a:solidFill>
                          <a:effectLst/>
                          <a:latin typeface="Tahoma"/>
                        </a:rPr>
                      </a:br>
                      <a:r>
                        <a:rPr lang="en-US" sz="1200" b="0" i="0" u="none" strike="noStrike" dirty="0">
                          <a:solidFill>
                            <a:schemeClr val="tx1"/>
                          </a:solidFill>
                          <a:effectLst/>
                          <a:latin typeface="Tahoma"/>
                        </a:rPr>
                        <a:t>Relatively inflexible</a:t>
                      </a:r>
                      <a:br>
                        <a:rPr lang="en-US" sz="1200" b="0" i="0" u="none" strike="noStrike" dirty="0">
                          <a:solidFill>
                            <a:schemeClr val="tx1"/>
                          </a:solidFill>
                          <a:effectLst/>
                          <a:latin typeface="Tahoma"/>
                        </a:rPr>
                      </a:br>
                      <a:r>
                        <a:rPr lang="en-US" sz="1200" b="0" i="0" u="none" strike="noStrike" dirty="0">
                          <a:solidFill>
                            <a:srgbClr val="000000"/>
                          </a:solidFill>
                          <a:effectLst/>
                          <a:latin typeface="Tahoma"/>
                        </a:rPr>
                        <a:t>Slow to implement</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2</a:t>
            </a:fld>
            <a:endParaRPr lang="en-US"/>
          </a:p>
        </p:txBody>
      </p:sp>
      <p:sp>
        <p:nvSpPr>
          <p:cNvPr id="4" name="Title 3"/>
          <p:cNvSpPr>
            <a:spLocks noGrp="1"/>
          </p:cNvSpPr>
          <p:nvPr>
            <p:ph type="ctrTitle"/>
          </p:nvPr>
        </p:nvSpPr>
        <p:spPr/>
        <p:txBody>
          <a:bodyPr/>
          <a:lstStyle/>
          <a:p>
            <a:r>
              <a:rPr lang="en-US" dirty="0" smtClean="0"/>
              <a:t>Performance versus Development Cycle Times</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523995968"/>
              </p:ext>
            </p:extLst>
          </p:nvPr>
        </p:nvGraphicFramePr>
        <p:xfrm>
          <a:off x="903289" y="1200150"/>
          <a:ext cx="7440612" cy="3454083"/>
        </p:xfrm>
        <a:graphic>
          <a:graphicData uri="http://schemas.openxmlformats.org/presentationml/2006/ole">
            <mc:AlternateContent xmlns:mc="http://schemas.openxmlformats.org/markup-compatibility/2006">
              <mc:Choice xmlns:v="urn:schemas-microsoft-com:vml" Requires="v">
                <p:oleObj spid="_x0000_s31851" name="Worksheet" r:id="rId5" imgW="11449044" imgH="4609980" progId="Excel.Sheet.12">
                  <p:embed/>
                </p:oleObj>
              </mc:Choice>
              <mc:Fallback>
                <p:oleObj name="Worksheet" r:id="rId5" imgW="11449044" imgH="4609980" progId="Excel.Sheet.12">
                  <p:embed/>
                  <p:pic>
                    <p:nvPicPr>
                      <p:cNvPr id="0" name=""/>
                      <p:cNvPicPr/>
                      <p:nvPr/>
                    </p:nvPicPr>
                    <p:blipFill>
                      <a:blip r:embed="rId6"/>
                      <a:stretch>
                        <a:fillRect/>
                      </a:stretch>
                    </p:blipFill>
                    <p:spPr>
                      <a:xfrm>
                        <a:off x="903289" y="1200150"/>
                        <a:ext cx="7440612" cy="3454083"/>
                      </a:xfrm>
                      <a:prstGeom prst="rect">
                        <a:avLst/>
                      </a:prstGeom>
                    </p:spPr>
                  </p:pic>
                </p:oleObj>
              </mc:Fallback>
            </mc:AlternateContent>
          </a:graphicData>
        </a:graphic>
      </p:graphicFrame>
      <p:sp>
        <p:nvSpPr>
          <p:cNvPr id="9" name="Rectangle 8"/>
          <p:cNvSpPr/>
          <p:nvPr/>
        </p:nvSpPr>
        <p:spPr>
          <a:xfrm>
            <a:off x="808141" y="898327"/>
            <a:ext cx="7424455" cy="369332"/>
          </a:xfrm>
          <a:prstGeom prst="rect">
            <a:avLst/>
          </a:prstGeom>
        </p:spPr>
        <p:txBody>
          <a:bodyPr wrap="square">
            <a:spAutoFit/>
          </a:bodyPr>
          <a:lstStyle/>
          <a:p>
            <a:r>
              <a:rPr lang="en-US" dirty="0"/>
              <a:t>Today you have to </a:t>
            </a:r>
            <a:r>
              <a:rPr lang="en-US" dirty="0" smtClean="0"/>
              <a:t>choose between </a:t>
            </a:r>
            <a:r>
              <a:rPr lang="en-US" dirty="0"/>
              <a:t>performance and </a:t>
            </a:r>
            <a:r>
              <a:rPr lang="en-US" dirty="0" smtClean="0"/>
              <a:t>schedule/cost.</a:t>
            </a:r>
            <a:endParaRPr lang="en-US" dirty="0"/>
          </a:p>
        </p:txBody>
      </p:sp>
      <p:sp>
        <p:nvSpPr>
          <p:cNvPr id="10" name="Rectangle 9"/>
          <p:cNvSpPr/>
          <p:nvPr/>
        </p:nvSpPr>
        <p:spPr>
          <a:xfrm>
            <a:off x="779548" y="4580752"/>
            <a:ext cx="7481269" cy="276999"/>
          </a:xfrm>
          <a:prstGeom prst="rect">
            <a:avLst/>
          </a:prstGeom>
        </p:spPr>
        <p:txBody>
          <a:bodyPr wrap="square">
            <a:spAutoFit/>
          </a:bodyPr>
          <a:lstStyle/>
          <a:p>
            <a:pPr algn="ctr"/>
            <a:r>
              <a:rPr lang="en-US" sz="1200" i="1" dirty="0">
                <a:solidFill>
                  <a:schemeClr val="bg1">
                    <a:lumMod val="65000"/>
                  </a:schemeClr>
                </a:solidFill>
              </a:rPr>
              <a:t>Example Data </a:t>
            </a:r>
            <a:r>
              <a:rPr lang="en-US" sz="1200" i="1" dirty="0" smtClean="0">
                <a:solidFill>
                  <a:schemeClr val="bg1">
                    <a:lumMod val="65000"/>
                  </a:schemeClr>
                </a:solidFill>
              </a:rPr>
              <a:t>from representative </a:t>
            </a:r>
            <a:r>
              <a:rPr lang="en-US" sz="1200" i="1" dirty="0" err="1" smtClean="0">
                <a:solidFill>
                  <a:schemeClr val="bg1">
                    <a:lumMod val="65000"/>
                  </a:schemeClr>
                </a:solidFill>
              </a:rPr>
              <a:t>DoD</a:t>
            </a:r>
            <a:r>
              <a:rPr lang="en-US" sz="1200" i="1" dirty="0" smtClean="0">
                <a:solidFill>
                  <a:schemeClr val="bg1">
                    <a:lumMod val="65000"/>
                  </a:schemeClr>
                </a:solidFill>
              </a:rPr>
              <a:t> design</a:t>
            </a:r>
            <a:endParaRPr lang="en-US" sz="1200" i="1" dirty="0">
              <a:solidFill>
                <a:schemeClr val="bg1">
                  <a:lumMod val="65000"/>
                </a:schemeClr>
              </a:solidFill>
            </a:endParaRPr>
          </a:p>
        </p:txBody>
      </p:sp>
      <p:sp>
        <p:nvSpPr>
          <p:cNvPr id="12" name="Oval 11"/>
          <p:cNvSpPr/>
          <p:nvPr/>
        </p:nvSpPr>
        <p:spPr>
          <a:xfrm>
            <a:off x="5863590" y="5288486"/>
            <a:ext cx="2103120" cy="4343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3" name="Oval 12"/>
          <p:cNvSpPr/>
          <p:nvPr/>
        </p:nvSpPr>
        <p:spPr>
          <a:xfrm>
            <a:off x="5867400" y="6183836"/>
            <a:ext cx="2103120" cy="3162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4" name="Footer Placeholder 1"/>
          <p:cNvSpPr txBox="1">
            <a:spLocks/>
          </p:cNvSpPr>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898989"/>
                </a:solidFill>
                <a:effectLst/>
                <a:uLnTx/>
                <a:uFillTx/>
                <a:latin typeface="Tahoma" charset="0"/>
                <a:ea typeface="+mn-ea"/>
                <a:cs typeface="+mn-cs"/>
              </a:rPr>
              <a:t>Approved for Public Release, Distribution Unlimited</a:t>
            </a:r>
            <a:endParaRPr kumimoji="0" lang="en-US" sz="900" b="0" i="0" u="none" strike="noStrike" kern="1200" cap="none" spc="0" normalizeH="0" baseline="0" noProof="0" dirty="0">
              <a:ln>
                <a:noFill/>
              </a:ln>
              <a:solidFill>
                <a:srgbClr val="898989"/>
              </a:solidFill>
              <a:effectLst/>
              <a:uLnTx/>
              <a:uFillTx/>
              <a:latin typeface="Tahoma" charset="0"/>
              <a:ea typeface="+mn-ea"/>
              <a:cs typeface="+mn-cs"/>
            </a:endParaRPr>
          </a:p>
        </p:txBody>
      </p:sp>
    </p:spTree>
    <p:extLst>
      <p:ext uri="{BB962C8B-B14F-4D97-AF65-F5344CB8AC3E}">
        <p14:creationId xmlns:p14="http://schemas.microsoft.com/office/powerpoint/2010/main" val="42772978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3</a:t>
            </a:fld>
            <a:endParaRPr lang="en-US"/>
          </a:p>
        </p:txBody>
      </p:sp>
      <p:sp>
        <p:nvSpPr>
          <p:cNvPr id="4" name="Title 3"/>
          <p:cNvSpPr>
            <a:spLocks noGrp="1"/>
          </p:cNvSpPr>
          <p:nvPr>
            <p:ph type="ctrTitle"/>
          </p:nvPr>
        </p:nvSpPr>
        <p:spPr/>
        <p:txBody>
          <a:bodyPr/>
          <a:lstStyle/>
          <a:p>
            <a:r>
              <a:rPr lang="en-US" dirty="0" smtClean="0"/>
              <a:t>Performance versus Development Cycle Times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334659135"/>
              </p:ext>
            </p:extLst>
          </p:nvPr>
        </p:nvGraphicFramePr>
        <p:xfrm>
          <a:off x="661988" y="1262063"/>
          <a:ext cx="7778750" cy="3605212"/>
        </p:xfrm>
        <a:graphic>
          <a:graphicData uri="http://schemas.openxmlformats.org/presentationml/2006/ole">
            <mc:AlternateContent xmlns:mc="http://schemas.openxmlformats.org/markup-compatibility/2006">
              <mc:Choice xmlns:v="urn:schemas-microsoft-com:vml" Requires="v">
                <p:oleObj spid="_x0000_s32880" name="Worksheet" r:id="rId5" imgW="11449044" imgH="4609980" progId="Excel.Sheet.12">
                  <p:embed/>
                </p:oleObj>
              </mc:Choice>
              <mc:Fallback>
                <p:oleObj name="Worksheet" r:id="rId5" imgW="11449044" imgH="4609980" progId="Excel.Sheet.12">
                  <p:embed/>
                  <p:pic>
                    <p:nvPicPr>
                      <p:cNvPr id="0" name=""/>
                      <p:cNvPicPr/>
                      <p:nvPr/>
                    </p:nvPicPr>
                    <p:blipFill>
                      <a:blip r:embed="rId6"/>
                      <a:stretch>
                        <a:fillRect/>
                      </a:stretch>
                    </p:blipFill>
                    <p:spPr>
                      <a:xfrm>
                        <a:off x="661988" y="1262063"/>
                        <a:ext cx="7778750" cy="3605212"/>
                      </a:xfrm>
                      <a:prstGeom prst="rect">
                        <a:avLst/>
                      </a:prstGeom>
                    </p:spPr>
                  </p:pic>
                </p:oleObj>
              </mc:Fallback>
            </mc:AlternateContent>
          </a:graphicData>
        </a:graphic>
      </p:graphicFrame>
      <p:sp>
        <p:nvSpPr>
          <p:cNvPr id="9" name="Rectangle 8"/>
          <p:cNvSpPr/>
          <p:nvPr/>
        </p:nvSpPr>
        <p:spPr>
          <a:xfrm>
            <a:off x="994642" y="907207"/>
            <a:ext cx="6989291" cy="369332"/>
          </a:xfrm>
          <a:prstGeom prst="rect">
            <a:avLst/>
          </a:prstGeom>
        </p:spPr>
        <p:txBody>
          <a:bodyPr wrap="square">
            <a:spAutoFit/>
          </a:bodyPr>
          <a:lstStyle/>
          <a:p>
            <a:r>
              <a:rPr lang="en-US" dirty="0" smtClean="0"/>
              <a:t>We need to change the design environment so we can have BOTH</a:t>
            </a:r>
            <a:endParaRPr lang="en-US" dirty="0"/>
          </a:p>
        </p:txBody>
      </p:sp>
      <p:sp>
        <p:nvSpPr>
          <p:cNvPr id="10" name="Down Arrow 9"/>
          <p:cNvSpPr/>
          <p:nvPr/>
        </p:nvSpPr>
        <p:spPr>
          <a:xfrm>
            <a:off x="6344073" y="1545315"/>
            <a:ext cx="588796" cy="1843000"/>
          </a:xfrm>
          <a:prstGeom prst="downArrow">
            <a:avLst/>
          </a:prstGeom>
          <a:solidFill>
            <a:schemeClr val="accent5"/>
          </a:solidFill>
          <a:ln>
            <a:solidFill>
              <a:schemeClr val="accent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bg1"/>
              </a:solidFill>
            </a:endParaRPr>
          </a:p>
        </p:txBody>
      </p:sp>
      <p:sp>
        <p:nvSpPr>
          <p:cNvPr id="11" name="Rounded Rectangle 10"/>
          <p:cNvSpPr/>
          <p:nvPr/>
        </p:nvSpPr>
        <p:spPr>
          <a:xfrm>
            <a:off x="405245" y="5458689"/>
            <a:ext cx="8333510" cy="85537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ysClr val="windowText" lastClr="000000"/>
                </a:solidFill>
              </a:rPr>
              <a:t>We need to enable fast, flexible, and high performance </a:t>
            </a:r>
            <a:r>
              <a:rPr lang="en-US" i="1" dirty="0">
                <a:solidFill>
                  <a:sysClr val="windowText" lastClr="000000"/>
                </a:solidFill>
              </a:rPr>
              <a:t>c</a:t>
            </a:r>
            <a:r>
              <a:rPr lang="en-US" i="1" dirty="0" smtClean="0">
                <a:solidFill>
                  <a:sysClr val="windowText" lastClr="000000"/>
                </a:solidFill>
              </a:rPr>
              <a:t>ustom ICs, bringing </a:t>
            </a:r>
            <a:r>
              <a:rPr lang="en-US" i="1" dirty="0" err="1" smtClean="0">
                <a:solidFill>
                  <a:sysClr val="windowText" lastClr="000000"/>
                </a:solidFill>
              </a:rPr>
              <a:t>DoD</a:t>
            </a:r>
            <a:r>
              <a:rPr lang="en-US" i="1" dirty="0" smtClean="0">
                <a:solidFill>
                  <a:sysClr val="windowText" lastClr="000000"/>
                </a:solidFill>
              </a:rPr>
              <a:t> system components up to speed with commercial technology and practices, but at a fraction of the effort even at the expense of increased area.</a:t>
            </a:r>
          </a:p>
        </p:txBody>
      </p:sp>
      <p:sp>
        <p:nvSpPr>
          <p:cNvPr id="12" name="Footer Placeholder 1"/>
          <p:cNvSpPr txBox="1">
            <a:spLocks/>
          </p:cNvSpPr>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898989"/>
                </a:solidFill>
                <a:effectLst/>
                <a:uLnTx/>
                <a:uFillTx/>
                <a:latin typeface="Tahoma" charset="0"/>
                <a:ea typeface="+mn-ea"/>
                <a:cs typeface="+mn-cs"/>
              </a:rPr>
              <a:t>Approved for Public Release, Distribution Unlimited</a:t>
            </a:r>
            <a:endParaRPr kumimoji="0" lang="en-US" sz="900" b="0" i="0" u="none" strike="noStrike" kern="1200" cap="none" spc="0" normalizeH="0" baseline="0" noProof="0" dirty="0">
              <a:ln>
                <a:noFill/>
              </a:ln>
              <a:solidFill>
                <a:srgbClr val="898989"/>
              </a:solidFill>
              <a:effectLst/>
              <a:uLnTx/>
              <a:uFillTx/>
              <a:latin typeface="Tahoma" charset="0"/>
              <a:ea typeface="+mn-ea"/>
              <a:cs typeface="+mn-cs"/>
            </a:endParaRPr>
          </a:p>
        </p:txBody>
      </p:sp>
    </p:spTree>
    <p:extLst>
      <p:ext uri="{BB962C8B-B14F-4D97-AF65-F5344CB8AC3E}">
        <p14:creationId xmlns:p14="http://schemas.microsoft.com/office/powerpoint/2010/main" val="5200385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4</a:t>
            </a:fld>
            <a:endParaRPr lang="en-US"/>
          </a:p>
        </p:txBody>
      </p:sp>
      <p:sp>
        <p:nvSpPr>
          <p:cNvPr id="7" name="Content Placeholder 6"/>
          <p:cNvSpPr>
            <a:spLocks noGrp="1"/>
          </p:cNvSpPr>
          <p:nvPr>
            <p:ph sz="quarter" idx="13"/>
          </p:nvPr>
        </p:nvSpPr>
        <p:spPr>
          <a:xfrm>
            <a:off x="336947" y="1452880"/>
            <a:ext cx="4148693" cy="3444240"/>
          </a:xfrm>
        </p:spPr>
        <p:txBody>
          <a:bodyPr/>
          <a:lstStyle/>
          <a:p>
            <a:pPr marL="0" indent="0">
              <a:buNone/>
            </a:pPr>
            <a:r>
              <a:rPr lang="en-US" dirty="0" smtClean="0"/>
              <a:t>Commercial</a:t>
            </a:r>
          </a:p>
          <a:p>
            <a:r>
              <a:rPr lang="en-US" sz="1600" dirty="0" smtClean="0"/>
              <a:t>Most volume at 28nm</a:t>
            </a:r>
          </a:p>
          <a:p>
            <a:r>
              <a:rPr lang="en-US" sz="1600" dirty="0" smtClean="0"/>
              <a:t>Leading-edge products shipped at 20nm</a:t>
            </a:r>
          </a:p>
          <a:p>
            <a:r>
              <a:rPr lang="en-US" sz="1600" dirty="0" smtClean="0"/>
              <a:t>Pilot production at 14nm</a:t>
            </a:r>
          </a:p>
          <a:p>
            <a:pPr lvl="1"/>
            <a:r>
              <a:rPr lang="en-US" sz="1400" dirty="0" smtClean="0"/>
              <a:t>Driven by large companies</a:t>
            </a:r>
          </a:p>
          <a:p>
            <a:pPr lvl="1"/>
            <a:r>
              <a:rPr lang="en-US" sz="1400" dirty="0" smtClean="0"/>
              <a:t>PDK widely available 2Q14</a:t>
            </a:r>
          </a:p>
          <a:p>
            <a:r>
              <a:rPr lang="en-US" sz="1600" dirty="0" smtClean="0"/>
              <a:t>All leading-edge processes bulk</a:t>
            </a:r>
          </a:p>
          <a:p>
            <a:r>
              <a:rPr lang="en-US" sz="1600" dirty="0" smtClean="0"/>
              <a:t>Leading-Edge technology available at multiple facilities</a:t>
            </a:r>
          </a:p>
          <a:p>
            <a:r>
              <a:rPr lang="en-US" sz="1600" dirty="0" smtClean="0"/>
              <a:t>Turnaround time: 2-4 months (28nm)</a:t>
            </a:r>
          </a:p>
          <a:p>
            <a:endParaRPr lang="en-US" dirty="0" smtClean="0"/>
          </a:p>
          <a:p>
            <a:endParaRPr lang="en-US" dirty="0"/>
          </a:p>
        </p:txBody>
      </p:sp>
      <p:sp>
        <p:nvSpPr>
          <p:cNvPr id="8" name="Content Placeholder 7"/>
          <p:cNvSpPr>
            <a:spLocks noGrp="1"/>
          </p:cNvSpPr>
          <p:nvPr>
            <p:ph sz="quarter" idx="14"/>
          </p:nvPr>
        </p:nvSpPr>
        <p:spPr>
          <a:xfrm>
            <a:off x="4638038" y="1452880"/>
            <a:ext cx="4338569" cy="3444240"/>
          </a:xfrm>
        </p:spPr>
        <p:txBody>
          <a:bodyPr/>
          <a:lstStyle/>
          <a:p>
            <a:pPr marL="0" indent="0">
              <a:buNone/>
            </a:pPr>
            <a:r>
              <a:rPr lang="en-US" dirty="0" err="1" smtClean="0"/>
              <a:t>DoD</a:t>
            </a:r>
            <a:endParaRPr lang="en-US" dirty="0" smtClean="0"/>
          </a:p>
          <a:p>
            <a:r>
              <a:rPr lang="en-US" sz="1600" dirty="0" smtClean="0"/>
              <a:t>Most volume at ≥ 130nm</a:t>
            </a:r>
          </a:p>
          <a:p>
            <a:r>
              <a:rPr lang="en-US" sz="1600" dirty="0" smtClean="0"/>
              <a:t>Leading-edge products shipped at 90nm</a:t>
            </a:r>
          </a:p>
          <a:p>
            <a:r>
              <a:rPr lang="en-US" sz="1600" dirty="0" smtClean="0"/>
              <a:t>Pilot production at 45nm</a:t>
            </a:r>
          </a:p>
          <a:p>
            <a:pPr lvl="1"/>
            <a:r>
              <a:rPr lang="en-US" sz="1400" dirty="0" smtClean="0"/>
              <a:t>Driven by availability of infrastructure</a:t>
            </a:r>
            <a:endParaRPr lang="en-US" sz="1400" dirty="0"/>
          </a:p>
          <a:p>
            <a:pPr lvl="1"/>
            <a:r>
              <a:rPr lang="en-US" sz="1400" dirty="0" smtClean="0"/>
              <a:t>~ 3 nodes behind 14nm</a:t>
            </a:r>
            <a:endParaRPr lang="en-US" sz="1400" dirty="0"/>
          </a:p>
          <a:p>
            <a:r>
              <a:rPr lang="en-US" sz="1600" dirty="0" smtClean="0"/>
              <a:t>All leading-edge processes SOI</a:t>
            </a:r>
          </a:p>
          <a:p>
            <a:r>
              <a:rPr lang="en-US" sz="1600" dirty="0" smtClean="0"/>
              <a:t>Leading-Edge technology confined to one at-risk facility,  IBM–East Fishkill</a:t>
            </a:r>
          </a:p>
          <a:p>
            <a:r>
              <a:rPr lang="en-US" sz="1600" dirty="0" smtClean="0"/>
              <a:t>Turnaround time: 9-12 months (32nm)</a:t>
            </a:r>
          </a:p>
        </p:txBody>
      </p:sp>
      <p:sp>
        <p:nvSpPr>
          <p:cNvPr id="6" name="Title 5"/>
          <p:cNvSpPr>
            <a:spLocks noGrp="1"/>
          </p:cNvSpPr>
          <p:nvPr>
            <p:ph type="ctrTitle"/>
          </p:nvPr>
        </p:nvSpPr>
        <p:spPr>
          <a:xfrm>
            <a:off x="1520580" y="151418"/>
            <a:ext cx="7456027" cy="612648"/>
          </a:xfrm>
        </p:spPr>
        <p:txBody>
          <a:bodyPr>
            <a:noAutofit/>
          </a:bodyPr>
          <a:lstStyle/>
          <a:p>
            <a:r>
              <a:rPr lang="en-US" sz="2000" dirty="0"/>
              <a:t>Commercial and </a:t>
            </a:r>
            <a:r>
              <a:rPr lang="en-US" sz="2000" dirty="0" err="1" smtClean="0"/>
              <a:t>DoD</a:t>
            </a:r>
            <a:r>
              <a:rPr lang="en-US" sz="2000" dirty="0" smtClean="0"/>
              <a:t> Access to Leading-Edge CMOS Technology</a:t>
            </a:r>
            <a:endParaRPr lang="en-US" sz="2000" dirty="0"/>
          </a:p>
        </p:txBody>
      </p:sp>
      <p:sp>
        <p:nvSpPr>
          <p:cNvPr id="9" name="TextBox 8"/>
          <p:cNvSpPr txBox="1"/>
          <p:nvPr/>
        </p:nvSpPr>
        <p:spPr>
          <a:xfrm>
            <a:off x="3738880" y="904240"/>
            <a:ext cx="1815847" cy="400110"/>
          </a:xfrm>
          <a:prstGeom prst="rect">
            <a:avLst/>
          </a:prstGeom>
          <a:noFill/>
        </p:spPr>
        <p:txBody>
          <a:bodyPr wrap="none" rtlCol="0">
            <a:spAutoFit/>
          </a:bodyPr>
          <a:lstStyle/>
          <a:p>
            <a:r>
              <a:rPr lang="en-US" sz="2000" dirty="0" smtClean="0"/>
              <a:t>Current Status</a:t>
            </a:r>
            <a:endParaRPr lang="en-US" sz="2000" dirty="0"/>
          </a:p>
        </p:txBody>
      </p:sp>
      <p:sp>
        <p:nvSpPr>
          <p:cNvPr id="10" name="TextBox 9"/>
          <p:cNvSpPr txBox="1"/>
          <p:nvPr/>
        </p:nvSpPr>
        <p:spPr>
          <a:xfrm>
            <a:off x="4185920" y="4497010"/>
            <a:ext cx="767633" cy="400110"/>
          </a:xfrm>
          <a:prstGeom prst="rect">
            <a:avLst/>
          </a:prstGeom>
          <a:noFill/>
        </p:spPr>
        <p:txBody>
          <a:bodyPr wrap="none" rtlCol="0">
            <a:spAutoFit/>
          </a:bodyPr>
          <a:lstStyle/>
          <a:p>
            <a:r>
              <a:rPr lang="en-US" sz="2000" dirty="0" smtClean="0"/>
              <a:t>Need</a:t>
            </a:r>
            <a:endParaRPr lang="en-US" sz="2000" dirty="0"/>
          </a:p>
        </p:txBody>
      </p:sp>
      <p:sp>
        <p:nvSpPr>
          <p:cNvPr id="11" name="TextBox 10"/>
          <p:cNvSpPr txBox="1"/>
          <p:nvPr/>
        </p:nvSpPr>
        <p:spPr>
          <a:xfrm>
            <a:off x="731520" y="4923730"/>
            <a:ext cx="7584127" cy="1477328"/>
          </a:xfrm>
          <a:prstGeom prst="rect">
            <a:avLst/>
          </a:prstGeom>
          <a:noFill/>
        </p:spPr>
        <p:txBody>
          <a:bodyPr wrap="none" rtlCol="0">
            <a:spAutoFit/>
          </a:bodyPr>
          <a:lstStyle/>
          <a:p>
            <a:pPr marL="285750" indent="-285750">
              <a:buFont typeface="Arial"/>
              <a:buChar char="•"/>
            </a:pPr>
            <a:r>
              <a:rPr lang="en-US" dirty="0" smtClean="0"/>
              <a:t>Regular, dependable, fast leading-edge CMOS multiple-project runs for </a:t>
            </a:r>
            <a:r>
              <a:rPr lang="en-US" dirty="0" err="1" smtClean="0"/>
              <a:t>DoD</a:t>
            </a:r>
            <a:endParaRPr lang="en-US" dirty="0" smtClean="0"/>
          </a:p>
          <a:p>
            <a:pPr marL="285750" indent="-285750">
              <a:buFont typeface="Arial"/>
              <a:buChar char="•"/>
            </a:pPr>
            <a:r>
              <a:rPr lang="en-US" dirty="0" smtClean="0"/>
              <a:t>Full, supported commercial design enablement from foundry</a:t>
            </a:r>
          </a:p>
          <a:p>
            <a:pPr marL="285750" indent="-285750">
              <a:buFont typeface="Arial"/>
              <a:buChar char="•"/>
            </a:pPr>
            <a:r>
              <a:rPr lang="en-US" dirty="0" smtClean="0"/>
              <a:t>Facilitated commercial component circuit (IP) access</a:t>
            </a:r>
          </a:p>
          <a:p>
            <a:pPr marL="285750" indent="-285750">
              <a:buFont typeface="Arial"/>
              <a:buChar char="•"/>
            </a:pPr>
            <a:r>
              <a:rPr lang="en-US" dirty="0" smtClean="0"/>
              <a:t>A common methodology for </a:t>
            </a:r>
            <a:r>
              <a:rPr lang="en-US" dirty="0" err="1" smtClean="0"/>
              <a:t>DoD</a:t>
            </a:r>
            <a:r>
              <a:rPr lang="en-US" dirty="0" smtClean="0"/>
              <a:t>-specific IP generation/distribution</a:t>
            </a:r>
          </a:p>
          <a:p>
            <a:pPr marL="285750" indent="-285750">
              <a:buFont typeface="Arial"/>
              <a:buChar char="•"/>
            </a:pPr>
            <a:r>
              <a:rPr lang="en-US" dirty="0" smtClean="0"/>
              <a:t>Greatly improved design methodology to sharply reduce design time/effort</a:t>
            </a:r>
          </a:p>
        </p:txBody>
      </p:sp>
      <p:sp>
        <p:nvSpPr>
          <p:cNvPr id="12" name="Footer Placeholder 1"/>
          <p:cNvSpPr txBox="1">
            <a:spLocks/>
          </p:cNvSpPr>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898989"/>
                </a:solidFill>
                <a:effectLst/>
                <a:uLnTx/>
                <a:uFillTx/>
                <a:latin typeface="Tahoma" charset="0"/>
                <a:ea typeface="+mn-ea"/>
                <a:cs typeface="+mn-cs"/>
              </a:rPr>
              <a:t>Approved for Public Release, Distribution Unlimited</a:t>
            </a:r>
            <a:endParaRPr kumimoji="0" lang="en-US" sz="900" b="0" i="0" u="none" strike="noStrike" kern="1200" cap="none" spc="0" normalizeH="0" baseline="0" noProof="0" dirty="0">
              <a:ln>
                <a:noFill/>
              </a:ln>
              <a:solidFill>
                <a:srgbClr val="898989"/>
              </a:solidFill>
              <a:effectLst/>
              <a:uLnTx/>
              <a:uFillTx/>
              <a:latin typeface="Tahoma" charset="0"/>
              <a:ea typeface="+mn-ea"/>
              <a:cs typeface="+mn-cs"/>
            </a:endParaRPr>
          </a:p>
        </p:txBody>
      </p:sp>
    </p:spTree>
    <p:extLst>
      <p:ext uri="{BB962C8B-B14F-4D97-AF65-F5344CB8AC3E}">
        <p14:creationId xmlns:p14="http://schemas.microsoft.com/office/powerpoint/2010/main" val="18758771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p:nvPr/>
        </p:nvSpPr>
        <p:spPr>
          <a:xfrm>
            <a:off x="659226" y="1846484"/>
            <a:ext cx="7256847" cy="2144081"/>
          </a:xfrm>
          <a:custGeom>
            <a:avLst/>
            <a:gdLst>
              <a:gd name="connsiteX0" fmla="*/ 0 w 1538586"/>
              <a:gd name="connsiteY0" fmla="*/ 0 h 914400"/>
              <a:gd name="connsiteX1" fmla="*/ 1538586 w 1538586"/>
              <a:gd name="connsiteY1" fmla="*/ 0 h 914400"/>
              <a:gd name="connsiteX2" fmla="*/ 1538586 w 1538586"/>
              <a:gd name="connsiteY2" fmla="*/ 914400 h 914400"/>
              <a:gd name="connsiteX3" fmla="*/ 0 w 1538586"/>
              <a:gd name="connsiteY3" fmla="*/ 914400 h 914400"/>
              <a:gd name="connsiteX4" fmla="*/ 0 w 1538586"/>
              <a:gd name="connsiteY4" fmla="*/ 0 h 914400"/>
              <a:gd name="connsiteX0" fmla="*/ 0 w 6819246"/>
              <a:gd name="connsiteY0" fmla="*/ 640080 h 1554480"/>
              <a:gd name="connsiteX1" fmla="*/ 6819246 w 6819246"/>
              <a:gd name="connsiteY1" fmla="*/ 0 h 1554480"/>
              <a:gd name="connsiteX2" fmla="*/ 1538586 w 6819246"/>
              <a:gd name="connsiteY2" fmla="*/ 1554480 h 1554480"/>
              <a:gd name="connsiteX3" fmla="*/ 0 w 6819246"/>
              <a:gd name="connsiteY3" fmla="*/ 1554480 h 1554480"/>
              <a:gd name="connsiteX4" fmla="*/ 0 w 6819246"/>
              <a:gd name="connsiteY4" fmla="*/ 640080 h 1554480"/>
              <a:gd name="connsiteX0" fmla="*/ 0 w 6819246"/>
              <a:gd name="connsiteY0" fmla="*/ 640080 h 1554480"/>
              <a:gd name="connsiteX1" fmla="*/ 6819246 w 6819246"/>
              <a:gd name="connsiteY1" fmla="*/ 0 h 1554480"/>
              <a:gd name="connsiteX2" fmla="*/ 6819246 w 6819246"/>
              <a:gd name="connsiteY2" fmla="*/ 800100 h 1554480"/>
              <a:gd name="connsiteX3" fmla="*/ 0 w 6819246"/>
              <a:gd name="connsiteY3" fmla="*/ 1554480 h 1554480"/>
              <a:gd name="connsiteX4" fmla="*/ 0 w 6819246"/>
              <a:gd name="connsiteY4" fmla="*/ 640080 h 1554480"/>
              <a:gd name="connsiteX0" fmla="*/ 0 w 6819246"/>
              <a:gd name="connsiteY0" fmla="*/ 640080 h 1714500"/>
              <a:gd name="connsiteX1" fmla="*/ 6819246 w 6819246"/>
              <a:gd name="connsiteY1" fmla="*/ 0 h 1714500"/>
              <a:gd name="connsiteX2" fmla="*/ 6819246 w 6819246"/>
              <a:gd name="connsiteY2" fmla="*/ 800100 h 1714500"/>
              <a:gd name="connsiteX3" fmla="*/ 0 w 6819246"/>
              <a:gd name="connsiteY3" fmla="*/ 1714500 h 1714500"/>
              <a:gd name="connsiteX4" fmla="*/ 0 w 6819246"/>
              <a:gd name="connsiteY4" fmla="*/ 640080 h 1714500"/>
              <a:gd name="connsiteX0" fmla="*/ 0 w 6819246"/>
              <a:gd name="connsiteY0" fmla="*/ 640080 h 1714500"/>
              <a:gd name="connsiteX1" fmla="*/ 6819246 w 6819246"/>
              <a:gd name="connsiteY1" fmla="*/ 0 h 1714500"/>
              <a:gd name="connsiteX2" fmla="*/ 6819246 w 6819246"/>
              <a:gd name="connsiteY2" fmla="*/ 960120 h 1714500"/>
              <a:gd name="connsiteX3" fmla="*/ 0 w 6819246"/>
              <a:gd name="connsiteY3" fmla="*/ 1714500 h 1714500"/>
              <a:gd name="connsiteX4" fmla="*/ 0 w 6819246"/>
              <a:gd name="connsiteY4" fmla="*/ 640080 h 1714500"/>
              <a:gd name="connsiteX0" fmla="*/ 0 w 6842106"/>
              <a:gd name="connsiteY0" fmla="*/ 640080 h 1714500"/>
              <a:gd name="connsiteX1" fmla="*/ 6819246 w 6842106"/>
              <a:gd name="connsiteY1" fmla="*/ 0 h 1714500"/>
              <a:gd name="connsiteX2" fmla="*/ 6842106 w 6842106"/>
              <a:gd name="connsiteY2" fmla="*/ 960120 h 1714500"/>
              <a:gd name="connsiteX3" fmla="*/ 0 w 6842106"/>
              <a:gd name="connsiteY3" fmla="*/ 1714500 h 1714500"/>
              <a:gd name="connsiteX4" fmla="*/ 0 w 6842106"/>
              <a:gd name="connsiteY4" fmla="*/ 640080 h 1714500"/>
              <a:gd name="connsiteX0" fmla="*/ 0 w 6842106"/>
              <a:gd name="connsiteY0" fmla="*/ 640080 h 1714500"/>
              <a:gd name="connsiteX1" fmla="*/ 6842106 w 6842106"/>
              <a:gd name="connsiteY1" fmla="*/ 0 h 1714500"/>
              <a:gd name="connsiteX2" fmla="*/ 6842106 w 6842106"/>
              <a:gd name="connsiteY2" fmla="*/ 960120 h 1714500"/>
              <a:gd name="connsiteX3" fmla="*/ 0 w 6842106"/>
              <a:gd name="connsiteY3" fmla="*/ 1714500 h 1714500"/>
              <a:gd name="connsiteX4" fmla="*/ 0 w 6842106"/>
              <a:gd name="connsiteY4" fmla="*/ 640080 h 1714500"/>
              <a:gd name="connsiteX0" fmla="*/ 0 w 6842106"/>
              <a:gd name="connsiteY0" fmla="*/ 640080 h 1714500"/>
              <a:gd name="connsiteX1" fmla="*/ 6842106 w 6842106"/>
              <a:gd name="connsiteY1" fmla="*/ 0 h 1714500"/>
              <a:gd name="connsiteX2" fmla="*/ 6842106 w 6842106"/>
              <a:gd name="connsiteY2" fmla="*/ 1188720 h 1714500"/>
              <a:gd name="connsiteX3" fmla="*/ 0 w 6842106"/>
              <a:gd name="connsiteY3" fmla="*/ 1714500 h 1714500"/>
              <a:gd name="connsiteX4" fmla="*/ 0 w 6842106"/>
              <a:gd name="connsiteY4" fmla="*/ 640080 h 1714500"/>
              <a:gd name="connsiteX0" fmla="*/ 0 w 6842106"/>
              <a:gd name="connsiteY0" fmla="*/ 640080 h 1965960"/>
              <a:gd name="connsiteX1" fmla="*/ 6842106 w 6842106"/>
              <a:gd name="connsiteY1" fmla="*/ 0 h 1965960"/>
              <a:gd name="connsiteX2" fmla="*/ 6842106 w 6842106"/>
              <a:gd name="connsiteY2" fmla="*/ 1188720 h 1965960"/>
              <a:gd name="connsiteX3" fmla="*/ 0 w 6842106"/>
              <a:gd name="connsiteY3" fmla="*/ 1965960 h 1965960"/>
              <a:gd name="connsiteX4" fmla="*/ 0 w 6842106"/>
              <a:gd name="connsiteY4" fmla="*/ 640080 h 1965960"/>
              <a:gd name="connsiteX0" fmla="*/ 0 w 7253586"/>
              <a:gd name="connsiteY0" fmla="*/ 640080 h 1965960"/>
              <a:gd name="connsiteX1" fmla="*/ 6842106 w 7253586"/>
              <a:gd name="connsiteY1" fmla="*/ 0 h 1965960"/>
              <a:gd name="connsiteX2" fmla="*/ 7253586 w 7253586"/>
              <a:gd name="connsiteY2" fmla="*/ 1120140 h 1965960"/>
              <a:gd name="connsiteX3" fmla="*/ 0 w 7253586"/>
              <a:gd name="connsiteY3" fmla="*/ 1965960 h 1965960"/>
              <a:gd name="connsiteX4" fmla="*/ 0 w 7253586"/>
              <a:gd name="connsiteY4" fmla="*/ 640080 h 1965960"/>
              <a:gd name="connsiteX0" fmla="*/ 0 w 7253586"/>
              <a:gd name="connsiteY0" fmla="*/ 685800 h 2011680"/>
              <a:gd name="connsiteX1" fmla="*/ 7253586 w 7253586"/>
              <a:gd name="connsiteY1" fmla="*/ 0 h 2011680"/>
              <a:gd name="connsiteX2" fmla="*/ 7253586 w 7253586"/>
              <a:gd name="connsiteY2" fmla="*/ 1165860 h 2011680"/>
              <a:gd name="connsiteX3" fmla="*/ 0 w 7253586"/>
              <a:gd name="connsiteY3" fmla="*/ 2011680 h 2011680"/>
              <a:gd name="connsiteX4" fmla="*/ 0 w 7253586"/>
              <a:gd name="connsiteY4" fmla="*/ 685800 h 2011680"/>
              <a:gd name="connsiteX0" fmla="*/ 0 w 7253586"/>
              <a:gd name="connsiteY0" fmla="*/ 749699 h 2075579"/>
              <a:gd name="connsiteX1" fmla="*/ 7253586 w 7253586"/>
              <a:gd name="connsiteY1" fmla="*/ 0 h 2075579"/>
              <a:gd name="connsiteX2" fmla="*/ 7253586 w 7253586"/>
              <a:gd name="connsiteY2" fmla="*/ 1229759 h 2075579"/>
              <a:gd name="connsiteX3" fmla="*/ 0 w 7253586"/>
              <a:gd name="connsiteY3" fmla="*/ 2075579 h 2075579"/>
              <a:gd name="connsiteX4" fmla="*/ 0 w 7253586"/>
              <a:gd name="connsiteY4" fmla="*/ 749699 h 2075579"/>
              <a:gd name="connsiteX0" fmla="*/ 0 w 7253586"/>
              <a:gd name="connsiteY0" fmla="*/ 813598 h 2139478"/>
              <a:gd name="connsiteX1" fmla="*/ 7253586 w 7253586"/>
              <a:gd name="connsiteY1" fmla="*/ 0 h 2139478"/>
              <a:gd name="connsiteX2" fmla="*/ 7253586 w 7253586"/>
              <a:gd name="connsiteY2" fmla="*/ 1293658 h 2139478"/>
              <a:gd name="connsiteX3" fmla="*/ 0 w 7253586"/>
              <a:gd name="connsiteY3" fmla="*/ 2139478 h 2139478"/>
              <a:gd name="connsiteX4" fmla="*/ 0 w 7253586"/>
              <a:gd name="connsiteY4" fmla="*/ 813598 h 2139478"/>
              <a:gd name="connsiteX0" fmla="*/ 0 w 7253586"/>
              <a:gd name="connsiteY0" fmla="*/ 877499 h 2139478"/>
              <a:gd name="connsiteX1" fmla="*/ 7253586 w 7253586"/>
              <a:gd name="connsiteY1" fmla="*/ 0 h 2139478"/>
              <a:gd name="connsiteX2" fmla="*/ 7253586 w 7253586"/>
              <a:gd name="connsiteY2" fmla="*/ 1293658 h 2139478"/>
              <a:gd name="connsiteX3" fmla="*/ 0 w 7253586"/>
              <a:gd name="connsiteY3" fmla="*/ 2139478 h 2139478"/>
              <a:gd name="connsiteX4" fmla="*/ 0 w 7253586"/>
              <a:gd name="connsiteY4" fmla="*/ 877499 h 2139478"/>
              <a:gd name="connsiteX0" fmla="*/ 0 w 7253586"/>
              <a:gd name="connsiteY0" fmla="*/ 845549 h 2139478"/>
              <a:gd name="connsiteX1" fmla="*/ 7253586 w 7253586"/>
              <a:gd name="connsiteY1" fmla="*/ 0 h 2139478"/>
              <a:gd name="connsiteX2" fmla="*/ 7253586 w 7253586"/>
              <a:gd name="connsiteY2" fmla="*/ 1293658 h 2139478"/>
              <a:gd name="connsiteX3" fmla="*/ 0 w 7253586"/>
              <a:gd name="connsiteY3" fmla="*/ 2139478 h 2139478"/>
              <a:gd name="connsiteX4" fmla="*/ 0 w 7253586"/>
              <a:gd name="connsiteY4" fmla="*/ 845549 h 2139478"/>
              <a:gd name="connsiteX0" fmla="*/ 0 w 7253586"/>
              <a:gd name="connsiteY0" fmla="*/ 845549 h 2203377"/>
              <a:gd name="connsiteX1" fmla="*/ 7253586 w 7253586"/>
              <a:gd name="connsiteY1" fmla="*/ 0 h 2203377"/>
              <a:gd name="connsiteX2" fmla="*/ 7253586 w 7253586"/>
              <a:gd name="connsiteY2" fmla="*/ 1293658 h 2203377"/>
              <a:gd name="connsiteX3" fmla="*/ 0 w 7253586"/>
              <a:gd name="connsiteY3" fmla="*/ 2203377 h 2203377"/>
              <a:gd name="connsiteX4" fmla="*/ 0 w 7253586"/>
              <a:gd name="connsiteY4" fmla="*/ 845549 h 2203377"/>
              <a:gd name="connsiteX0" fmla="*/ 0 w 7253586"/>
              <a:gd name="connsiteY0" fmla="*/ 845549 h 2203377"/>
              <a:gd name="connsiteX1" fmla="*/ 7253586 w 7253586"/>
              <a:gd name="connsiteY1" fmla="*/ 0 h 2203377"/>
              <a:gd name="connsiteX2" fmla="*/ 7253586 w 7253586"/>
              <a:gd name="connsiteY2" fmla="*/ 1357557 h 2203377"/>
              <a:gd name="connsiteX3" fmla="*/ 0 w 7253586"/>
              <a:gd name="connsiteY3" fmla="*/ 2203377 h 2203377"/>
              <a:gd name="connsiteX4" fmla="*/ 0 w 7253586"/>
              <a:gd name="connsiteY4" fmla="*/ 845549 h 2203377"/>
              <a:gd name="connsiteX0" fmla="*/ 0 w 7253586"/>
              <a:gd name="connsiteY0" fmla="*/ 69030 h 1426858"/>
              <a:gd name="connsiteX1" fmla="*/ 7253586 w 7253586"/>
              <a:gd name="connsiteY1" fmla="*/ 0 h 1426858"/>
              <a:gd name="connsiteX2" fmla="*/ 7253586 w 7253586"/>
              <a:gd name="connsiteY2" fmla="*/ 581038 h 1426858"/>
              <a:gd name="connsiteX3" fmla="*/ 0 w 7253586"/>
              <a:gd name="connsiteY3" fmla="*/ 1426858 h 1426858"/>
              <a:gd name="connsiteX4" fmla="*/ 0 w 7253586"/>
              <a:gd name="connsiteY4" fmla="*/ 69030 h 1426858"/>
              <a:gd name="connsiteX0" fmla="*/ 0 w 7253586"/>
              <a:gd name="connsiteY0" fmla="*/ 905281 h 1426858"/>
              <a:gd name="connsiteX1" fmla="*/ 7253586 w 7253586"/>
              <a:gd name="connsiteY1" fmla="*/ 0 h 1426858"/>
              <a:gd name="connsiteX2" fmla="*/ 7253586 w 7253586"/>
              <a:gd name="connsiteY2" fmla="*/ 581038 h 1426858"/>
              <a:gd name="connsiteX3" fmla="*/ 0 w 7253586"/>
              <a:gd name="connsiteY3" fmla="*/ 1426858 h 1426858"/>
              <a:gd name="connsiteX4" fmla="*/ 0 w 7253586"/>
              <a:gd name="connsiteY4" fmla="*/ 905281 h 1426858"/>
              <a:gd name="connsiteX0" fmla="*/ 0 w 7253586"/>
              <a:gd name="connsiteY0" fmla="*/ 905281 h 1426858"/>
              <a:gd name="connsiteX1" fmla="*/ 7253586 w 7253586"/>
              <a:gd name="connsiteY1" fmla="*/ 0 h 1426858"/>
              <a:gd name="connsiteX2" fmla="*/ 7253586 w 7253586"/>
              <a:gd name="connsiteY2" fmla="*/ 730370 h 1426858"/>
              <a:gd name="connsiteX3" fmla="*/ 0 w 7253586"/>
              <a:gd name="connsiteY3" fmla="*/ 1426858 h 1426858"/>
              <a:gd name="connsiteX4" fmla="*/ 0 w 7253586"/>
              <a:gd name="connsiteY4" fmla="*/ 905281 h 1426858"/>
              <a:gd name="connsiteX0" fmla="*/ 0 w 7253586"/>
              <a:gd name="connsiteY0" fmla="*/ 905281 h 1635921"/>
              <a:gd name="connsiteX1" fmla="*/ 7253586 w 7253586"/>
              <a:gd name="connsiteY1" fmla="*/ 0 h 1635921"/>
              <a:gd name="connsiteX2" fmla="*/ 7253586 w 7253586"/>
              <a:gd name="connsiteY2" fmla="*/ 730370 h 1635921"/>
              <a:gd name="connsiteX3" fmla="*/ 0 w 7253586"/>
              <a:gd name="connsiteY3" fmla="*/ 1635921 h 1635921"/>
              <a:gd name="connsiteX4" fmla="*/ 0 w 7253586"/>
              <a:gd name="connsiteY4" fmla="*/ 905281 h 1635921"/>
              <a:gd name="connsiteX0" fmla="*/ 0 w 7253586"/>
              <a:gd name="connsiteY0" fmla="*/ 905281 h 1635921"/>
              <a:gd name="connsiteX1" fmla="*/ 7253586 w 7253586"/>
              <a:gd name="connsiteY1" fmla="*/ 0 h 1635921"/>
              <a:gd name="connsiteX2" fmla="*/ 7253586 w 7253586"/>
              <a:gd name="connsiteY2" fmla="*/ 790103 h 1635921"/>
              <a:gd name="connsiteX3" fmla="*/ 0 w 7253586"/>
              <a:gd name="connsiteY3" fmla="*/ 1635921 h 1635921"/>
              <a:gd name="connsiteX4" fmla="*/ 0 w 7253586"/>
              <a:gd name="connsiteY4" fmla="*/ 905281 h 1635921"/>
              <a:gd name="connsiteX0" fmla="*/ 0 w 7253586"/>
              <a:gd name="connsiteY0" fmla="*/ 905281 h 1695652"/>
              <a:gd name="connsiteX1" fmla="*/ 7253586 w 7253586"/>
              <a:gd name="connsiteY1" fmla="*/ 0 h 1695652"/>
              <a:gd name="connsiteX2" fmla="*/ 7253586 w 7253586"/>
              <a:gd name="connsiteY2" fmla="*/ 790103 h 1695652"/>
              <a:gd name="connsiteX3" fmla="*/ 0 w 7253586"/>
              <a:gd name="connsiteY3" fmla="*/ 1695652 h 1695652"/>
              <a:gd name="connsiteX4" fmla="*/ 0 w 7253586"/>
              <a:gd name="connsiteY4" fmla="*/ 905281 h 1695652"/>
              <a:gd name="connsiteX0" fmla="*/ 0 w 7253586"/>
              <a:gd name="connsiteY0" fmla="*/ 940181 h 1730552"/>
              <a:gd name="connsiteX1" fmla="*/ 7253586 w 7253586"/>
              <a:gd name="connsiteY1" fmla="*/ 0 h 1730552"/>
              <a:gd name="connsiteX2" fmla="*/ 7253586 w 7253586"/>
              <a:gd name="connsiteY2" fmla="*/ 825003 h 1730552"/>
              <a:gd name="connsiteX3" fmla="*/ 0 w 7253586"/>
              <a:gd name="connsiteY3" fmla="*/ 1730552 h 1730552"/>
              <a:gd name="connsiteX4" fmla="*/ 0 w 7253586"/>
              <a:gd name="connsiteY4" fmla="*/ 940181 h 1730552"/>
              <a:gd name="connsiteX0" fmla="*/ 0 w 7253586"/>
              <a:gd name="connsiteY0" fmla="*/ 1009981 h 1800352"/>
              <a:gd name="connsiteX1" fmla="*/ 7253586 w 7253586"/>
              <a:gd name="connsiteY1" fmla="*/ 0 h 1800352"/>
              <a:gd name="connsiteX2" fmla="*/ 7253586 w 7253586"/>
              <a:gd name="connsiteY2" fmla="*/ 894803 h 1800352"/>
              <a:gd name="connsiteX3" fmla="*/ 0 w 7253586"/>
              <a:gd name="connsiteY3" fmla="*/ 1800352 h 1800352"/>
              <a:gd name="connsiteX4" fmla="*/ 0 w 7253586"/>
              <a:gd name="connsiteY4" fmla="*/ 1009981 h 1800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3586" h="1800352">
                <a:moveTo>
                  <a:pt x="0" y="1009981"/>
                </a:moveTo>
                <a:lnTo>
                  <a:pt x="7253586" y="0"/>
                </a:lnTo>
                <a:lnTo>
                  <a:pt x="7253586" y="894803"/>
                </a:lnTo>
                <a:lnTo>
                  <a:pt x="0" y="1800352"/>
                </a:lnTo>
                <a:lnTo>
                  <a:pt x="0" y="1009981"/>
                </a:lnTo>
                <a:close/>
              </a:path>
            </a:pathLst>
          </a:cu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3"/>
          <p:cNvSpPr/>
          <p:nvPr/>
        </p:nvSpPr>
        <p:spPr>
          <a:xfrm>
            <a:off x="659228" y="2968370"/>
            <a:ext cx="7256845" cy="1798236"/>
          </a:xfrm>
          <a:custGeom>
            <a:avLst/>
            <a:gdLst>
              <a:gd name="connsiteX0" fmla="*/ 0 w 1538586"/>
              <a:gd name="connsiteY0" fmla="*/ 0 h 914400"/>
              <a:gd name="connsiteX1" fmla="*/ 1538586 w 1538586"/>
              <a:gd name="connsiteY1" fmla="*/ 0 h 914400"/>
              <a:gd name="connsiteX2" fmla="*/ 1538586 w 1538586"/>
              <a:gd name="connsiteY2" fmla="*/ 914400 h 914400"/>
              <a:gd name="connsiteX3" fmla="*/ 0 w 1538586"/>
              <a:gd name="connsiteY3" fmla="*/ 914400 h 914400"/>
              <a:gd name="connsiteX4" fmla="*/ 0 w 1538586"/>
              <a:gd name="connsiteY4" fmla="*/ 0 h 914400"/>
              <a:gd name="connsiteX0" fmla="*/ 0 w 6819246"/>
              <a:gd name="connsiteY0" fmla="*/ 640080 h 1554480"/>
              <a:gd name="connsiteX1" fmla="*/ 6819246 w 6819246"/>
              <a:gd name="connsiteY1" fmla="*/ 0 h 1554480"/>
              <a:gd name="connsiteX2" fmla="*/ 1538586 w 6819246"/>
              <a:gd name="connsiteY2" fmla="*/ 1554480 h 1554480"/>
              <a:gd name="connsiteX3" fmla="*/ 0 w 6819246"/>
              <a:gd name="connsiteY3" fmla="*/ 1554480 h 1554480"/>
              <a:gd name="connsiteX4" fmla="*/ 0 w 6819246"/>
              <a:gd name="connsiteY4" fmla="*/ 640080 h 1554480"/>
              <a:gd name="connsiteX0" fmla="*/ 0 w 6819246"/>
              <a:gd name="connsiteY0" fmla="*/ 640080 h 1554480"/>
              <a:gd name="connsiteX1" fmla="*/ 6819246 w 6819246"/>
              <a:gd name="connsiteY1" fmla="*/ 0 h 1554480"/>
              <a:gd name="connsiteX2" fmla="*/ 6819246 w 6819246"/>
              <a:gd name="connsiteY2" fmla="*/ 800100 h 1554480"/>
              <a:gd name="connsiteX3" fmla="*/ 0 w 6819246"/>
              <a:gd name="connsiteY3" fmla="*/ 1554480 h 1554480"/>
              <a:gd name="connsiteX4" fmla="*/ 0 w 6819246"/>
              <a:gd name="connsiteY4" fmla="*/ 640080 h 1554480"/>
              <a:gd name="connsiteX0" fmla="*/ 0 w 6819246"/>
              <a:gd name="connsiteY0" fmla="*/ 640080 h 1714500"/>
              <a:gd name="connsiteX1" fmla="*/ 6819246 w 6819246"/>
              <a:gd name="connsiteY1" fmla="*/ 0 h 1714500"/>
              <a:gd name="connsiteX2" fmla="*/ 6819246 w 6819246"/>
              <a:gd name="connsiteY2" fmla="*/ 800100 h 1714500"/>
              <a:gd name="connsiteX3" fmla="*/ 0 w 6819246"/>
              <a:gd name="connsiteY3" fmla="*/ 1714500 h 1714500"/>
              <a:gd name="connsiteX4" fmla="*/ 0 w 6819246"/>
              <a:gd name="connsiteY4" fmla="*/ 640080 h 1714500"/>
              <a:gd name="connsiteX0" fmla="*/ 0 w 6819246"/>
              <a:gd name="connsiteY0" fmla="*/ 640080 h 1714500"/>
              <a:gd name="connsiteX1" fmla="*/ 6819246 w 6819246"/>
              <a:gd name="connsiteY1" fmla="*/ 0 h 1714500"/>
              <a:gd name="connsiteX2" fmla="*/ 6819246 w 6819246"/>
              <a:gd name="connsiteY2" fmla="*/ 960120 h 1714500"/>
              <a:gd name="connsiteX3" fmla="*/ 0 w 6819246"/>
              <a:gd name="connsiteY3" fmla="*/ 1714500 h 1714500"/>
              <a:gd name="connsiteX4" fmla="*/ 0 w 6819246"/>
              <a:gd name="connsiteY4" fmla="*/ 640080 h 1714500"/>
              <a:gd name="connsiteX0" fmla="*/ 0 w 6842106"/>
              <a:gd name="connsiteY0" fmla="*/ 640080 h 1714500"/>
              <a:gd name="connsiteX1" fmla="*/ 6819246 w 6842106"/>
              <a:gd name="connsiteY1" fmla="*/ 0 h 1714500"/>
              <a:gd name="connsiteX2" fmla="*/ 6842106 w 6842106"/>
              <a:gd name="connsiteY2" fmla="*/ 960120 h 1714500"/>
              <a:gd name="connsiteX3" fmla="*/ 0 w 6842106"/>
              <a:gd name="connsiteY3" fmla="*/ 1714500 h 1714500"/>
              <a:gd name="connsiteX4" fmla="*/ 0 w 6842106"/>
              <a:gd name="connsiteY4" fmla="*/ 640080 h 1714500"/>
              <a:gd name="connsiteX0" fmla="*/ 0 w 6842106"/>
              <a:gd name="connsiteY0" fmla="*/ 640080 h 1714500"/>
              <a:gd name="connsiteX1" fmla="*/ 6842106 w 6842106"/>
              <a:gd name="connsiteY1" fmla="*/ 0 h 1714500"/>
              <a:gd name="connsiteX2" fmla="*/ 6842106 w 6842106"/>
              <a:gd name="connsiteY2" fmla="*/ 960120 h 1714500"/>
              <a:gd name="connsiteX3" fmla="*/ 0 w 6842106"/>
              <a:gd name="connsiteY3" fmla="*/ 1714500 h 1714500"/>
              <a:gd name="connsiteX4" fmla="*/ 0 w 6842106"/>
              <a:gd name="connsiteY4" fmla="*/ 640080 h 1714500"/>
              <a:gd name="connsiteX0" fmla="*/ 0 w 6842106"/>
              <a:gd name="connsiteY0" fmla="*/ 640080 h 1714500"/>
              <a:gd name="connsiteX1" fmla="*/ 6842106 w 6842106"/>
              <a:gd name="connsiteY1" fmla="*/ 0 h 1714500"/>
              <a:gd name="connsiteX2" fmla="*/ 6842106 w 6842106"/>
              <a:gd name="connsiteY2" fmla="*/ 1188720 h 1714500"/>
              <a:gd name="connsiteX3" fmla="*/ 0 w 6842106"/>
              <a:gd name="connsiteY3" fmla="*/ 1714500 h 1714500"/>
              <a:gd name="connsiteX4" fmla="*/ 0 w 6842106"/>
              <a:gd name="connsiteY4" fmla="*/ 640080 h 1714500"/>
              <a:gd name="connsiteX0" fmla="*/ 0 w 6842106"/>
              <a:gd name="connsiteY0" fmla="*/ 640080 h 1965960"/>
              <a:gd name="connsiteX1" fmla="*/ 6842106 w 6842106"/>
              <a:gd name="connsiteY1" fmla="*/ 0 h 1965960"/>
              <a:gd name="connsiteX2" fmla="*/ 6842106 w 6842106"/>
              <a:gd name="connsiteY2" fmla="*/ 1188720 h 1965960"/>
              <a:gd name="connsiteX3" fmla="*/ 0 w 6842106"/>
              <a:gd name="connsiteY3" fmla="*/ 1965960 h 1965960"/>
              <a:gd name="connsiteX4" fmla="*/ 0 w 6842106"/>
              <a:gd name="connsiteY4" fmla="*/ 640080 h 1965960"/>
              <a:gd name="connsiteX0" fmla="*/ 0 w 7253586"/>
              <a:gd name="connsiteY0" fmla="*/ 640080 h 1965960"/>
              <a:gd name="connsiteX1" fmla="*/ 6842106 w 7253586"/>
              <a:gd name="connsiteY1" fmla="*/ 0 h 1965960"/>
              <a:gd name="connsiteX2" fmla="*/ 7253586 w 7253586"/>
              <a:gd name="connsiteY2" fmla="*/ 1120140 h 1965960"/>
              <a:gd name="connsiteX3" fmla="*/ 0 w 7253586"/>
              <a:gd name="connsiteY3" fmla="*/ 1965960 h 1965960"/>
              <a:gd name="connsiteX4" fmla="*/ 0 w 7253586"/>
              <a:gd name="connsiteY4" fmla="*/ 640080 h 1965960"/>
              <a:gd name="connsiteX0" fmla="*/ 0 w 7253586"/>
              <a:gd name="connsiteY0" fmla="*/ 685800 h 2011680"/>
              <a:gd name="connsiteX1" fmla="*/ 7253586 w 7253586"/>
              <a:gd name="connsiteY1" fmla="*/ 0 h 2011680"/>
              <a:gd name="connsiteX2" fmla="*/ 7253586 w 7253586"/>
              <a:gd name="connsiteY2" fmla="*/ 1165860 h 2011680"/>
              <a:gd name="connsiteX3" fmla="*/ 0 w 7253586"/>
              <a:gd name="connsiteY3" fmla="*/ 2011680 h 2011680"/>
              <a:gd name="connsiteX4" fmla="*/ 0 w 7253586"/>
              <a:gd name="connsiteY4" fmla="*/ 685800 h 2011680"/>
              <a:gd name="connsiteX0" fmla="*/ 0 w 7253586"/>
              <a:gd name="connsiteY0" fmla="*/ 749699 h 2075579"/>
              <a:gd name="connsiteX1" fmla="*/ 7253586 w 7253586"/>
              <a:gd name="connsiteY1" fmla="*/ 0 h 2075579"/>
              <a:gd name="connsiteX2" fmla="*/ 7253586 w 7253586"/>
              <a:gd name="connsiteY2" fmla="*/ 1229759 h 2075579"/>
              <a:gd name="connsiteX3" fmla="*/ 0 w 7253586"/>
              <a:gd name="connsiteY3" fmla="*/ 2075579 h 2075579"/>
              <a:gd name="connsiteX4" fmla="*/ 0 w 7253586"/>
              <a:gd name="connsiteY4" fmla="*/ 749699 h 2075579"/>
              <a:gd name="connsiteX0" fmla="*/ 0 w 7253586"/>
              <a:gd name="connsiteY0" fmla="*/ 813598 h 2139478"/>
              <a:gd name="connsiteX1" fmla="*/ 7253586 w 7253586"/>
              <a:gd name="connsiteY1" fmla="*/ 0 h 2139478"/>
              <a:gd name="connsiteX2" fmla="*/ 7253586 w 7253586"/>
              <a:gd name="connsiteY2" fmla="*/ 1293658 h 2139478"/>
              <a:gd name="connsiteX3" fmla="*/ 0 w 7253586"/>
              <a:gd name="connsiteY3" fmla="*/ 2139478 h 2139478"/>
              <a:gd name="connsiteX4" fmla="*/ 0 w 7253586"/>
              <a:gd name="connsiteY4" fmla="*/ 813598 h 2139478"/>
              <a:gd name="connsiteX0" fmla="*/ 0 w 7253586"/>
              <a:gd name="connsiteY0" fmla="*/ 877499 h 2139478"/>
              <a:gd name="connsiteX1" fmla="*/ 7253586 w 7253586"/>
              <a:gd name="connsiteY1" fmla="*/ 0 h 2139478"/>
              <a:gd name="connsiteX2" fmla="*/ 7253586 w 7253586"/>
              <a:gd name="connsiteY2" fmla="*/ 1293658 h 2139478"/>
              <a:gd name="connsiteX3" fmla="*/ 0 w 7253586"/>
              <a:gd name="connsiteY3" fmla="*/ 2139478 h 2139478"/>
              <a:gd name="connsiteX4" fmla="*/ 0 w 7253586"/>
              <a:gd name="connsiteY4" fmla="*/ 877499 h 2139478"/>
              <a:gd name="connsiteX0" fmla="*/ 0 w 7253586"/>
              <a:gd name="connsiteY0" fmla="*/ 845549 h 2139478"/>
              <a:gd name="connsiteX1" fmla="*/ 7253586 w 7253586"/>
              <a:gd name="connsiteY1" fmla="*/ 0 h 2139478"/>
              <a:gd name="connsiteX2" fmla="*/ 7253586 w 7253586"/>
              <a:gd name="connsiteY2" fmla="*/ 1293658 h 2139478"/>
              <a:gd name="connsiteX3" fmla="*/ 0 w 7253586"/>
              <a:gd name="connsiteY3" fmla="*/ 2139478 h 2139478"/>
              <a:gd name="connsiteX4" fmla="*/ 0 w 7253586"/>
              <a:gd name="connsiteY4" fmla="*/ 845549 h 2139478"/>
              <a:gd name="connsiteX0" fmla="*/ 0 w 7253586"/>
              <a:gd name="connsiteY0" fmla="*/ 845549 h 2075577"/>
              <a:gd name="connsiteX1" fmla="*/ 7253586 w 7253586"/>
              <a:gd name="connsiteY1" fmla="*/ 0 h 2075577"/>
              <a:gd name="connsiteX2" fmla="*/ 7253586 w 7253586"/>
              <a:gd name="connsiteY2" fmla="*/ 1293658 h 2075577"/>
              <a:gd name="connsiteX3" fmla="*/ 0 w 7253586"/>
              <a:gd name="connsiteY3" fmla="*/ 2075577 h 2075577"/>
              <a:gd name="connsiteX4" fmla="*/ 0 w 7253586"/>
              <a:gd name="connsiteY4" fmla="*/ 845549 h 2075577"/>
              <a:gd name="connsiteX0" fmla="*/ 0 w 7253586"/>
              <a:gd name="connsiteY0" fmla="*/ 845549 h 2011678"/>
              <a:gd name="connsiteX1" fmla="*/ 7253586 w 7253586"/>
              <a:gd name="connsiteY1" fmla="*/ 0 h 2011678"/>
              <a:gd name="connsiteX2" fmla="*/ 7253586 w 7253586"/>
              <a:gd name="connsiteY2" fmla="*/ 1293658 h 2011678"/>
              <a:gd name="connsiteX3" fmla="*/ 0 w 7253586"/>
              <a:gd name="connsiteY3" fmla="*/ 2011678 h 2011678"/>
              <a:gd name="connsiteX4" fmla="*/ 0 w 7253586"/>
              <a:gd name="connsiteY4" fmla="*/ 845549 h 2011678"/>
              <a:gd name="connsiteX0" fmla="*/ 0 w 7253586"/>
              <a:gd name="connsiteY0" fmla="*/ 845549 h 2011678"/>
              <a:gd name="connsiteX1" fmla="*/ 7253586 w 7253586"/>
              <a:gd name="connsiteY1" fmla="*/ 0 h 2011678"/>
              <a:gd name="connsiteX2" fmla="*/ 7253586 w 7253586"/>
              <a:gd name="connsiteY2" fmla="*/ 1197809 h 2011678"/>
              <a:gd name="connsiteX3" fmla="*/ 0 w 7253586"/>
              <a:gd name="connsiteY3" fmla="*/ 2011678 h 2011678"/>
              <a:gd name="connsiteX4" fmla="*/ 0 w 7253586"/>
              <a:gd name="connsiteY4" fmla="*/ 845549 h 2011678"/>
              <a:gd name="connsiteX0" fmla="*/ 0 w 7253586"/>
              <a:gd name="connsiteY0" fmla="*/ 749700 h 1915829"/>
              <a:gd name="connsiteX1" fmla="*/ 7253586 w 7253586"/>
              <a:gd name="connsiteY1" fmla="*/ 0 h 1915829"/>
              <a:gd name="connsiteX2" fmla="*/ 7253586 w 7253586"/>
              <a:gd name="connsiteY2" fmla="*/ 1101960 h 1915829"/>
              <a:gd name="connsiteX3" fmla="*/ 0 w 7253586"/>
              <a:gd name="connsiteY3" fmla="*/ 1915829 h 1915829"/>
              <a:gd name="connsiteX4" fmla="*/ 0 w 7253586"/>
              <a:gd name="connsiteY4" fmla="*/ 749700 h 1915829"/>
              <a:gd name="connsiteX0" fmla="*/ 0 w 7253586"/>
              <a:gd name="connsiteY0" fmla="*/ 845549 h 1915829"/>
              <a:gd name="connsiteX1" fmla="*/ 7253586 w 7253586"/>
              <a:gd name="connsiteY1" fmla="*/ 0 h 1915829"/>
              <a:gd name="connsiteX2" fmla="*/ 7253586 w 7253586"/>
              <a:gd name="connsiteY2" fmla="*/ 1101960 h 1915829"/>
              <a:gd name="connsiteX3" fmla="*/ 0 w 7253586"/>
              <a:gd name="connsiteY3" fmla="*/ 1915829 h 1915829"/>
              <a:gd name="connsiteX4" fmla="*/ 0 w 7253586"/>
              <a:gd name="connsiteY4" fmla="*/ 845549 h 1915829"/>
              <a:gd name="connsiteX0" fmla="*/ 0 w 7253586"/>
              <a:gd name="connsiteY0" fmla="*/ 845549 h 1947779"/>
              <a:gd name="connsiteX1" fmla="*/ 7253586 w 7253586"/>
              <a:gd name="connsiteY1" fmla="*/ 0 h 1947779"/>
              <a:gd name="connsiteX2" fmla="*/ 7253586 w 7253586"/>
              <a:gd name="connsiteY2" fmla="*/ 1101960 h 1947779"/>
              <a:gd name="connsiteX3" fmla="*/ 0 w 7253586"/>
              <a:gd name="connsiteY3" fmla="*/ 1947779 h 1947779"/>
              <a:gd name="connsiteX4" fmla="*/ 0 w 7253586"/>
              <a:gd name="connsiteY4" fmla="*/ 845549 h 1947779"/>
              <a:gd name="connsiteX0" fmla="*/ 0 w 7253586"/>
              <a:gd name="connsiteY0" fmla="*/ 337824 h 1440054"/>
              <a:gd name="connsiteX1" fmla="*/ 7253586 w 7253586"/>
              <a:gd name="connsiteY1" fmla="*/ 0 h 1440054"/>
              <a:gd name="connsiteX2" fmla="*/ 7253586 w 7253586"/>
              <a:gd name="connsiteY2" fmla="*/ 594235 h 1440054"/>
              <a:gd name="connsiteX3" fmla="*/ 0 w 7253586"/>
              <a:gd name="connsiteY3" fmla="*/ 1440054 h 1440054"/>
              <a:gd name="connsiteX4" fmla="*/ 0 w 7253586"/>
              <a:gd name="connsiteY4" fmla="*/ 337824 h 1440054"/>
              <a:gd name="connsiteX0" fmla="*/ 0 w 7253586"/>
              <a:gd name="connsiteY0" fmla="*/ 815682 h 1440054"/>
              <a:gd name="connsiteX1" fmla="*/ 7253586 w 7253586"/>
              <a:gd name="connsiteY1" fmla="*/ 0 h 1440054"/>
              <a:gd name="connsiteX2" fmla="*/ 7253586 w 7253586"/>
              <a:gd name="connsiteY2" fmla="*/ 594235 h 1440054"/>
              <a:gd name="connsiteX3" fmla="*/ 0 w 7253586"/>
              <a:gd name="connsiteY3" fmla="*/ 1440054 h 1440054"/>
              <a:gd name="connsiteX4" fmla="*/ 0 w 7253586"/>
              <a:gd name="connsiteY4" fmla="*/ 815682 h 1440054"/>
              <a:gd name="connsiteX0" fmla="*/ 0 w 7253586"/>
              <a:gd name="connsiteY0" fmla="*/ 1248591 h 1872963"/>
              <a:gd name="connsiteX1" fmla="*/ 7253586 w 7253586"/>
              <a:gd name="connsiteY1" fmla="*/ 0 h 1872963"/>
              <a:gd name="connsiteX2" fmla="*/ 7253586 w 7253586"/>
              <a:gd name="connsiteY2" fmla="*/ 1027144 h 1872963"/>
              <a:gd name="connsiteX3" fmla="*/ 0 w 7253586"/>
              <a:gd name="connsiteY3" fmla="*/ 1872963 h 1872963"/>
              <a:gd name="connsiteX4" fmla="*/ 0 w 7253586"/>
              <a:gd name="connsiteY4" fmla="*/ 1248591 h 1872963"/>
              <a:gd name="connsiteX0" fmla="*/ 0 w 7253586"/>
              <a:gd name="connsiteY0" fmla="*/ 1118718 h 1872963"/>
              <a:gd name="connsiteX1" fmla="*/ 7253586 w 7253586"/>
              <a:gd name="connsiteY1" fmla="*/ 0 h 1872963"/>
              <a:gd name="connsiteX2" fmla="*/ 7253586 w 7253586"/>
              <a:gd name="connsiteY2" fmla="*/ 1027144 h 1872963"/>
              <a:gd name="connsiteX3" fmla="*/ 0 w 7253586"/>
              <a:gd name="connsiteY3" fmla="*/ 1872963 h 1872963"/>
              <a:gd name="connsiteX4" fmla="*/ 0 w 7253586"/>
              <a:gd name="connsiteY4" fmla="*/ 1118718 h 1872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3586" h="1872963">
                <a:moveTo>
                  <a:pt x="0" y="1118718"/>
                </a:moveTo>
                <a:lnTo>
                  <a:pt x="7253586" y="0"/>
                </a:lnTo>
                <a:lnTo>
                  <a:pt x="7253586" y="1027144"/>
                </a:lnTo>
                <a:lnTo>
                  <a:pt x="0" y="1872963"/>
                </a:lnTo>
                <a:lnTo>
                  <a:pt x="0" y="1118718"/>
                </a:lnTo>
                <a:close/>
              </a:path>
            </a:pathLst>
          </a:cu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3"/>
          <p:cNvSpPr/>
          <p:nvPr/>
        </p:nvSpPr>
        <p:spPr>
          <a:xfrm>
            <a:off x="659226" y="4012633"/>
            <a:ext cx="7256847" cy="1674532"/>
          </a:xfrm>
          <a:custGeom>
            <a:avLst/>
            <a:gdLst>
              <a:gd name="connsiteX0" fmla="*/ 0 w 1538586"/>
              <a:gd name="connsiteY0" fmla="*/ 0 h 914400"/>
              <a:gd name="connsiteX1" fmla="*/ 1538586 w 1538586"/>
              <a:gd name="connsiteY1" fmla="*/ 0 h 914400"/>
              <a:gd name="connsiteX2" fmla="*/ 1538586 w 1538586"/>
              <a:gd name="connsiteY2" fmla="*/ 914400 h 914400"/>
              <a:gd name="connsiteX3" fmla="*/ 0 w 1538586"/>
              <a:gd name="connsiteY3" fmla="*/ 914400 h 914400"/>
              <a:gd name="connsiteX4" fmla="*/ 0 w 1538586"/>
              <a:gd name="connsiteY4" fmla="*/ 0 h 914400"/>
              <a:gd name="connsiteX0" fmla="*/ 0 w 6819246"/>
              <a:gd name="connsiteY0" fmla="*/ 640080 h 1554480"/>
              <a:gd name="connsiteX1" fmla="*/ 6819246 w 6819246"/>
              <a:gd name="connsiteY1" fmla="*/ 0 h 1554480"/>
              <a:gd name="connsiteX2" fmla="*/ 1538586 w 6819246"/>
              <a:gd name="connsiteY2" fmla="*/ 1554480 h 1554480"/>
              <a:gd name="connsiteX3" fmla="*/ 0 w 6819246"/>
              <a:gd name="connsiteY3" fmla="*/ 1554480 h 1554480"/>
              <a:gd name="connsiteX4" fmla="*/ 0 w 6819246"/>
              <a:gd name="connsiteY4" fmla="*/ 640080 h 1554480"/>
              <a:gd name="connsiteX0" fmla="*/ 0 w 6819246"/>
              <a:gd name="connsiteY0" fmla="*/ 640080 h 1554480"/>
              <a:gd name="connsiteX1" fmla="*/ 6819246 w 6819246"/>
              <a:gd name="connsiteY1" fmla="*/ 0 h 1554480"/>
              <a:gd name="connsiteX2" fmla="*/ 6819246 w 6819246"/>
              <a:gd name="connsiteY2" fmla="*/ 800100 h 1554480"/>
              <a:gd name="connsiteX3" fmla="*/ 0 w 6819246"/>
              <a:gd name="connsiteY3" fmla="*/ 1554480 h 1554480"/>
              <a:gd name="connsiteX4" fmla="*/ 0 w 6819246"/>
              <a:gd name="connsiteY4" fmla="*/ 640080 h 1554480"/>
              <a:gd name="connsiteX0" fmla="*/ 0 w 6819246"/>
              <a:gd name="connsiteY0" fmla="*/ 640080 h 1714500"/>
              <a:gd name="connsiteX1" fmla="*/ 6819246 w 6819246"/>
              <a:gd name="connsiteY1" fmla="*/ 0 h 1714500"/>
              <a:gd name="connsiteX2" fmla="*/ 6819246 w 6819246"/>
              <a:gd name="connsiteY2" fmla="*/ 800100 h 1714500"/>
              <a:gd name="connsiteX3" fmla="*/ 0 w 6819246"/>
              <a:gd name="connsiteY3" fmla="*/ 1714500 h 1714500"/>
              <a:gd name="connsiteX4" fmla="*/ 0 w 6819246"/>
              <a:gd name="connsiteY4" fmla="*/ 640080 h 1714500"/>
              <a:gd name="connsiteX0" fmla="*/ 0 w 6819246"/>
              <a:gd name="connsiteY0" fmla="*/ 640080 h 1714500"/>
              <a:gd name="connsiteX1" fmla="*/ 6819246 w 6819246"/>
              <a:gd name="connsiteY1" fmla="*/ 0 h 1714500"/>
              <a:gd name="connsiteX2" fmla="*/ 6819246 w 6819246"/>
              <a:gd name="connsiteY2" fmla="*/ 960120 h 1714500"/>
              <a:gd name="connsiteX3" fmla="*/ 0 w 6819246"/>
              <a:gd name="connsiteY3" fmla="*/ 1714500 h 1714500"/>
              <a:gd name="connsiteX4" fmla="*/ 0 w 6819246"/>
              <a:gd name="connsiteY4" fmla="*/ 640080 h 1714500"/>
              <a:gd name="connsiteX0" fmla="*/ 0 w 6842106"/>
              <a:gd name="connsiteY0" fmla="*/ 640080 h 1714500"/>
              <a:gd name="connsiteX1" fmla="*/ 6819246 w 6842106"/>
              <a:gd name="connsiteY1" fmla="*/ 0 h 1714500"/>
              <a:gd name="connsiteX2" fmla="*/ 6842106 w 6842106"/>
              <a:gd name="connsiteY2" fmla="*/ 960120 h 1714500"/>
              <a:gd name="connsiteX3" fmla="*/ 0 w 6842106"/>
              <a:gd name="connsiteY3" fmla="*/ 1714500 h 1714500"/>
              <a:gd name="connsiteX4" fmla="*/ 0 w 6842106"/>
              <a:gd name="connsiteY4" fmla="*/ 640080 h 1714500"/>
              <a:gd name="connsiteX0" fmla="*/ 0 w 6842106"/>
              <a:gd name="connsiteY0" fmla="*/ 640080 h 1714500"/>
              <a:gd name="connsiteX1" fmla="*/ 6842106 w 6842106"/>
              <a:gd name="connsiteY1" fmla="*/ 0 h 1714500"/>
              <a:gd name="connsiteX2" fmla="*/ 6842106 w 6842106"/>
              <a:gd name="connsiteY2" fmla="*/ 960120 h 1714500"/>
              <a:gd name="connsiteX3" fmla="*/ 0 w 6842106"/>
              <a:gd name="connsiteY3" fmla="*/ 1714500 h 1714500"/>
              <a:gd name="connsiteX4" fmla="*/ 0 w 6842106"/>
              <a:gd name="connsiteY4" fmla="*/ 640080 h 1714500"/>
              <a:gd name="connsiteX0" fmla="*/ 0 w 6842106"/>
              <a:gd name="connsiteY0" fmla="*/ 640080 h 1714500"/>
              <a:gd name="connsiteX1" fmla="*/ 6842106 w 6842106"/>
              <a:gd name="connsiteY1" fmla="*/ 0 h 1714500"/>
              <a:gd name="connsiteX2" fmla="*/ 6842106 w 6842106"/>
              <a:gd name="connsiteY2" fmla="*/ 1188720 h 1714500"/>
              <a:gd name="connsiteX3" fmla="*/ 0 w 6842106"/>
              <a:gd name="connsiteY3" fmla="*/ 1714500 h 1714500"/>
              <a:gd name="connsiteX4" fmla="*/ 0 w 6842106"/>
              <a:gd name="connsiteY4" fmla="*/ 640080 h 1714500"/>
              <a:gd name="connsiteX0" fmla="*/ 0 w 6842106"/>
              <a:gd name="connsiteY0" fmla="*/ 640080 h 1965960"/>
              <a:gd name="connsiteX1" fmla="*/ 6842106 w 6842106"/>
              <a:gd name="connsiteY1" fmla="*/ 0 h 1965960"/>
              <a:gd name="connsiteX2" fmla="*/ 6842106 w 6842106"/>
              <a:gd name="connsiteY2" fmla="*/ 1188720 h 1965960"/>
              <a:gd name="connsiteX3" fmla="*/ 0 w 6842106"/>
              <a:gd name="connsiteY3" fmla="*/ 1965960 h 1965960"/>
              <a:gd name="connsiteX4" fmla="*/ 0 w 6842106"/>
              <a:gd name="connsiteY4" fmla="*/ 640080 h 1965960"/>
              <a:gd name="connsiteX0" fmla="*/ 0 w 7253586"/>
              <a:gd name="connsiteY0" fmla="*/ 640080 h 1965960"/>
              <a:gd name="connsiteX1" fmla="*/ 6842106 w 7253586"/>
              <a:gd name="connsiteY1" fmla="*/ 0 h 1965960"/>
              <a:gd name="connsiteX2" fmla="*/ 7253586 w 7253586"/>
              <a:gd name="connsiteY2" fmla="*/ 1120140 h 1965960"/>
              <a:gd name="connsiteX3" fmla="*/ 0 w 7253586"/>
              <a:gd name="connsiteY3" fmla="*/ 1965960 h 1965960"/>
              <a:gd name="connsiteX4" fmla="*/ 0 w 7253586"/>
              <a:gd name="connsiteY4" fmla="*/ 640080 h 1965960"/>
              <a:gd name="connsiteX0" fmla="*/ 0 w 7253586"/>
              <a:gd name="connsiteY0" fmla="*/ 685800 h 2011680"/>
              <a:gd name="connsiteX1" fmla="*/ 7253586 w 7253586"/>
              <a:gd name="connsiteY1" fmla="*/ 0 h 2011680"/>
              <a:gd name="connsiteX2" fmla="*/ 7253586 w 7253586"/>
              <a:gd name="connsiteY2" fmla="*/ 1165860 h 2011680"/>
              <a:gd name="connsiteX3" fmla="*/ 0 w 7253586"/>
              <a:gd name="connsiteY3" fmla="*/ 2011680 h 2011680"/>
              <a:gd name="connsiteX4" fmla="*/ 0 w 7253586"/>
              <a:gd name="connsiteY4" fmla="*/ 685800 h 2011680"/>
              <a:gd name="connsiteX0" fmla="*/ 0 w 7253586"/>
              <a:gd name="connsiteY0" fmla="*/ 749699 h 2075579"/>
              <a:gd name="connsiteX1" fmla="*/ 7253586 w 7253586"/>
              <a:gd name="connsiteY1" fmla="*/ 0 h 2075579"/>
              <a:gd name="connsiteX2" fmla="*/ 7253586 w 7253586"/>
              <a:gd name="connsiteY2" fmla="*/ 1229759 h 2075579"/>
              <a:gd name="connsiteX3" fmla="*/ 0 w 7253586"/>
              <a:gd name="connsiteY3" fmla="*/ 2075579 h 2075579"/>
              <a:gd name="connsiteX4" fmla="*/ 0 w 7253586"/>
              <a:gd name="connsiteY4" fmla="*/ 749699 h 2075579"/>
              <a:gd name="connsiteX0" fmla="*/ 0 w 7253586"/>
              <a:gd name="connsiteY0" fmla="*/ 813598 h 2139478"/>
              <a:gd name="connsiteX1" fmla="*/ 7253586 w 7253586"/>
              <a:gd name="connsiteY1" fmla="*/ 0 h 2139478"/>
              <a:gd name="connsiteX2" fmla="*/ 7253586 w 7253586"/>
              <a:gd name="connsiteY2" fmla="*/ 1293658 h 2139478"/>
              <a:gd name="connsiteX3" fmla="*/ 0 w 7253586"/>
              <a:gd name="connsiteY3" fmla="*/ 2139478 h 2139478"/>
              <a:gd name="connsiteX4" fmla="*/ 0 w 7253586"/>
              <a:gd name="connsiteY4" fmla="*/ 813598 h 2139478"/>
              <a:gd name="connsiteX0" fmla="*/ 0 w 7253586"/>
              <a:gd name="connsiteY0" fmla="*/ 877499 h 2139478"/>
              <a:gd name="connsiteX1" fmla="*/ 7253586 w 7253586"/>
              <a:gd name="connsiteY1" fmla="*/ 0 h 2139478"/>
              <a:gd name="connsiteX2" fmla="*/ 7253586 w 7253586"/>
              <a:gd name="connsiteY2" fmla="*/ 1293658 h 2139478"/>
              <a:gd name="connsiteX3" fmla="*/ 0 w 7253586"/>
              <a:gd name="connsiteY3" fmla="*/ 2139478 h 2139478"/>
              <a:gd name="connsiteX4" fmla="*/ 0 w 7253586"/>
              <a:gd name="connsiteY4" fmla="*/ 877499 h 2139478"/>
              <a:gd name="connsiteX0" fmla="*/ 0 w 7253586"/>
              <a:gd name="connsiteY0" fmla="*/ 845549 h 2139478"/>
              <a:gd name="connsiteX1" fmla="*/ 7253586 w 7253586"/>
              <a:gd name="connsiteY1" fmla="*/ 0 h 2139478"/>
              <a:gd name="connsiteX2" fmla="*/ 7253586 w 7253586"/>
              <a:gd name="connsiteY2" fmla="*/ 1293658 h 2139478"/>
              <a:gd name="connsiteX3" fmla="*/ 0 w 7253586"/>
              <a:gd name="connsiteY3" fmla="*/ 2139478 h 2139478"/>
              <a:gd name="connsiteX4" fmla="*/ 0 w 7253586"/>
              <a:gd name="connsiteY4" fmla="*/ 845549 h 2139478"/>
              <a:gd name="connsiteX0" fmla="*/ 0 w 7253586"/>
              <a:gd name="connsiteY0" fmla="*/ 9297 h 1303226"/>
              <a:gd name="connsiteX1" fmla="*/ 7253586 w 7253586"/>
              <a:gd name="connsiteY1" fmla="*/ 0 h 1303226"/>
              <a:gd name="connsiteX2" fmla="*/ 7253586 w 7253586"/>
              <a:gd name="connsiteY2" fmla="*/ 457406 h 1303226"/>
              <a:gd name="connsiteX3" fmla="*/ 0 w 7253586"/>
              <a:gd name="connsiteY3" fmla="*/ 1303226 h 1303226"/>
              <a:gd name="connsiteX4" fmla="*/ 0 w 7253586"/>
              <a:gd name="connsiteY4" fmla="*/ 9297 h 1303226"/>
              <a:gd name="connsiteX0" fmla="*/ 0 w 7253586"/>
              <a:gd name="connsiteY0" fmla="*/ 845549 h 1303226"/>
              <a:gd name="connsiteX1" fmla="*/ 7253586 w 7253586"/>
              <a:gd name="connsiteY1" fmla="*/ 0 h 1303226"/>
              <a:gd name="connsiteX2" fmla="*/ 7253586 w 7253586"/>
              <a:gd name="connsiteY2" fmla="*/ 457406 h 1303226"/>
              <a:gd name="connsiteX3" fmla="*/ 0 w 7253586"/>
              <a:gd name="connsiteY3" fmla="*/ 1303226 h 1303226"/>
              <a:gd name="connsiteX4" fmla="*/ 0 w 7253586"/>
              <a:gd name="connsiteY4" fmla="*/ 845549 h 1303226"/>
              <a:gd name="connsiteX0" fmla="*/ 0 w 7276008"/>
              <a:gd name="connsiteY0" fmla="*/ 935146 h 1392823"/>
              <a:gd name="connsiteX1" fmla="*/ 7276008 w 7276008"/>
              <a:gd name="connsiteY1" fmla="*/ 0 h 1392823"/>
              <a:gd name="connsiteX2" fmla="*/ 7253586 w 7276008"/>
              <a:gd name="connsiteY2" fmla="*/ 547003 h 1392823"/>
              <a:gd name="connsiteX3" fmla="*/ 0 w 7276008"/>
              <a:gd name="connsiteY3" fmla="*/ 1392823 h 1392823"/>
              <a:gd name="connsiteX4" fmla="*/ 0 w 7276008"/>
              <a:gd name="connsiteY4" fmla="*/ 935146 h 1392823"/>
              <a:gd name="connsiteX0" fmla="*/ 0 w 7276008"/>
              <a:gd name="connsiteY0" fmla="*/ 875413 h 1392823"/>
              <a:gd name="connsiteX1" fmla="*/ 7276008 w 7276008"/>
              <a:gd name="connsiteY1" fmla="*/ 0 h 1392823"/>
              <a:gd name="connsiteX2" fmla="*/ 7253586 w 7276008"/>
              <a:gd name="connsiteY2" fmla="*/ 547003 h 1392823"/>
              <a:gd name="connsiteX3" fmla="*/ 0 w 7276008"/>
              <a:gd name="connsiteY3" fmla="*/ 1392823 h 1392823"/>
              <a:gd name="connsiteX4" fmla="*/ 0 w 7276008"/>
              <a:gd name="connsiteY4" fmla="*/ 875413 h 1392823"/>
              <a:gd name="connsiteX0" fmla="*/ 0 w 7253586"/>
              <a:gd name="connsiteY0" fmla="*/ 965012 h 1482422"/>
              <a:gd name="connsiteX1" fmla="*/ 7253586 w 7253586"/>
              <a:gd name="connsiteY1" fmla="*/ 0 h 1482422"/>
              <a:gd name="connsiteX2" fmla="*/ 7253586 w 7253586"/>
              <a:gd name="connsiteY2" fmla="*/ 636602 h 1482422"/>
              <a:gd name="connsiteX3" fmla="*/ 0 w 7253586"/>
              <a:gd name="connsiteY3" fmla="*/ 1482422 h 1482422"/>
              <a:gd name="connsiteX4" fmla="*/ 0 w 7253586"/>
              <a:gd name="connsiteY4" fmla="*/ 965012 h 1482422"/>
              <a:gd name="connsiteX0" fmla="*/ 0 w 7253586"/>
              <a:gd name="connsiteY0" fmla="*/ 905279 h 1482422"/>
              <a:gd name="connsiteX1" fmla="*/ 7253586 w 7253586"/>
              <a:gd name="connsiteY1" fmla="*/ 0 h 1482422"/>
              <a:gd name="connsiteX2" fmla="*/ 7253586 w 7253586"/>
              <a:gd name="connsiteY2" fmla="*/ 636602 h 1482422"/>
              <a:gd name="connsiteX3" fmla="*/ 0 w 7253586"/>
              <a:gd name="connsiteY3" fmla="*/ 1482422 h 1482422"/>
              <a:gd name="connsiteX4" fmla="*/ 0 w 7253586"/>
              <a:gd name="connsiteY4" fmla="*/ 905279 h 1482422"/>
              <a:gd name="connsiteX0" fmla="*/ 0 w 7253586"/>
              <a:gd name="connsiteY0" fmla="*/ 1442868 h 2020011"/>
              <a:gd name="connsiteX1" fmla="*/ 7253586 w 7253586"/>
              <a:gd name="connsiteY1" fmla="*/ 0 h 2020011"/>
              <a:gd name="connsiteX2" fmla="*/ 7253586 w 7253586"/>
              <a:gd name="connsiteY2" fmla="*/ 1174191 h 2020011"/>
              <a:gd name="connsiteX3" fmla="*/ 0 w 7253586"/>
              <a:gd name="connsiteY3" fmla="*/ 2020011 h 2020011"/>
              <a:gd name="connsiteX4" fmla="*/ 0 w 7253586"/>
              <a:gd name="connsiteY4" fmla="*/ 1442868 h 2020011"/>
              <a:gd name="connsiteX0" fmla="*/ 0 w 7253586"/>
              <a:gd name="connsiteY0" fmla="*/ 994877 h 2020011"/>
              <a:gd name="connsiteX1" fmla="*/ 7253586 w 7253586"/>
              <a:gd name="connsiteY1" fmla="*/ 0 h 2020011"/>
              <a:gd name="connsiteX2" fmla="*/ 7253586 w 7253586"/>
              <a:gd name="connsiteY2" fmla="*/ 1174191 h 2020011"/>
              <a:gd name="connsiteX3" fmla="*/ 0 w 7253586"/>
              <a:gd name="connsiteY3" fmla="*/ 2020011 h 2020011"/>
              <a:gd name="connsiteX4" fmla="*/ 0 w 7253586"/>
              <a:gd name="connsiteY4" fmla="*/ 994877 h 2020011"/>
              <a:gd name="connsiteX0" fmla="*/ 0 w 7253586"/>
              <a:gd name="connsiteY0" fmla="*/ 944108 h 2020011"/>
              <a:gd name="connsiteX1" fmla="*/ 7253586 w 7253586"/>
              <a:gd name="connsiteY1" fmla="*/ 0 h 2020011"/>
              <a:gd name="connsiteX2" fmla="*/ 7253586 w 7253586"/>
              <a:gd name="connsiteY2" fmla="*/ 1174191 h 2020011"/>
              <a:gd name="connsiteX3" fmla="*/ 0 w 7253586"/>
              <a:gd name="connsiteY3" fmla="*/ 2020011 h 2020011"/>
              <a:gd name="connsiteX4" fmla="*/ 0 w 7253586"/>
              <a:gd name="connsiteY4" fmla="*/ 944108 h 2020011"/>
              <a:gd name="connsiteX0" fmla="*/ 0 w 7253586"/>
              <a:gd name="connsiteY0" fmla="*/ 969493 h 2045396"/>
              <a:gd name="connsiteX1" fmla="*/ 7253586 w 7253586"/>
              <a:gd name="connsiteY1" fmla="*/ 0 h 2045396"/>
              <a:gd name="connsiteX2" fmla="*/ 7253586 w 7253586"/>
              <a:gd name="connsiteY2" fmla="*/ 1199576 h 2045396"/>
              <a:gd name="connsiteX3" fmla="*/ 0 w 7253586"/>
              <a:gd name="connsiteY3" fmla="*/ 2045396 h 2045396"/>
              <a:gd name="connsiteX4" fmla="*/ 0 w 7253586"/>
              <a:gd name="connsiteY4" fmla="*/ 969493 h 204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3586" h="2045396">
                <a:moveTo>
                  <a:pt x="0" y="969493"/>
                </a:moveTo>
                <a:lnTo>
                  <a:pt x="7253586" y="0"/>
                </a:lnTo>
                <a:lnTo>
                  <a:pt x="7253586" y="1199576"/>
                </a:lnTo>
                <a:lnTo>
                  <a:pt x="0" y="2045396"/>
                </a:lnTo>
                <a:lnTo>
                  <a:pt x="0" y="969493"/>
                </a:lnTo>
                <a:close/>
              </a:path>
            </a:pathLst>
          </a:cu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 name="Chart 4"/>
          <p:cNvGraphicFramePr>
            <a:graphicFrameLocks/>
          </p:cNvGraphicFramePr>
          <p:nvPr>
            <p:extLst>
              <p:ext uri="{D42A27DB-BD31-4B8C-83A1-F6EECF244321}">
                <p14:modId xmlns:p14="http://schemas.microsoft.com/office/powerpoint/2010/main" val="1038705506"/>
              </p:ext>
            </p:extLst>
          </p:nvPr>
        </p:nvGraphicFramePr>
        <p:xfrm>
          <a:off x="-401835" y="1349482"/>
          <a:ext cx="8724900" cy="5203825"/>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5</a:t>
            </a:fld>
            <a:endParaRPr lang="en-US"/>
          </a:p>
        </p:txBody>
      </p:sp>
      <p:sp>
        <p:nvSpPr>
          <p:cNvPr id="4" name="Title 3"/>
          <p:cNvSpPr>
            <a:spLocks noGrp="1"/>
          </p:cNvSpPr>
          <p:nvPr>
            <p:ph type="ctrTitle"/>
          </p:nvPr>
        </p:nvSpPr>
        <p:spPr/>
        <p:txBody>
          <a:bodyPr>
            <a:normAutofit fontScale="90000"/>
          </a:bodyPr>
          <a:lstStyle/>
          <a:p>
            <a:r>
              <a:rPr lang="en-US" dirty="0"/>
              <a:t>Why Use Leading Edge </a:t>
            </a:r>
            <a:r>
              <a:rPr lang="en-US" dirty="0" smtClean="0"/>
              <a:t>CMOS </a:t>
            </a:r>
            <a:r>
              <a:rPr lang="en-US" dirty="0"/>
              <a:t>Custom Integrated Circuits?</a:t>
            </a:r>
          </a:p>
        </p:txBody>
      </p:sp>
      <p:sp>
        <p:nvSpPr>
          <p:cNvPr id="10" name="TextBox 9"/>
          <p:cNvSpPr txBox="1"/>
          <p:nvPr/>
        </p:nvSpPr>
        <p:spPr>
          <a:xfrm>
            <a:off x="5273870" y="3633878"/>
            <a:ext cx="1552898" cy="276999"/>
          </a:xfrm>
          <a:prstGeom prst="rect">
            <a:avLst/>
          </a:prstGeom>
          <a:noFill/>
        </p:spPr>
        <p:txBody>
          <a:bodyPr wrap="square" rtlCol="0">
            <a:spAutoFit/>
          </a:bodyPr>
          <a:lstStyle/>
          <a:p>
            <a:r>
              <a:rPr lang="en-US" sz="1200" b="1" dirty="0" smtClean="0">
                <a:ln w="10541" cmpd="sng">
                  <a:noFill/>
                  <a:prstDash val="solid"/>
                </a:ln>
                <a:solidFill>
                  <a:schemeClr val="accent1">
                    <a:lumMod val="75000"/>
                  </a:schemeClr>
                </a:solidFill>
              </a:rPr>
              <a:t>10x – 1000x</a:t>
            </a:r>
            <a:endParaRPr lang="en-US" sz="1200" b="1" dirty="0">
              <a:ln w="10541" cmpd="sng">
                <a:noFill/>
                <a:prstDash val="solid"/>
              </a:ln>
              <a:solidFill>
                <a:schemeClr val="accent1">
                  <a:lumMod val="75000"/>
                </a:schemeClr>
              </a:solidFill>
            </a:endParaRPr>
          </a:p>
        </p:txBody>
      </p:sp>
      <p:sp>
        <p:nvSpPr>
          <p:cNvPr id="11" name="TextBox 10"/>
          <p:cNvSpPr txBox="1"/>
          <p:nvPr/>
        </p:nvSpPr>
        <p:spPr>
          <a:xfrm>
            <a:off x="7121718" y="3293188"/>
            <a:ext cx="811261" cy="553998"/>
          </a:xfrm>
          <a:prstGeom prst="rect">
            <a:avLst/>
          </a:prstGeom>
          <a:noFill/>
        </p:spPr>
        <p:txBody>
          <a:bodyPr wrap="square" rtlCol="0">
            <a:spAutoFit/>
          </a:bodyPr>
          <a:lstStyle/>
          <a:p>
            <a:pPr algn="ctr"/>
            <a:r>
              <a:rPr lang="en-US" sz="1000" b="1"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General Purpose</a:t>
            </a:r>
          </a:p>
          <a:p>
            <a:pPr algn="ctr"/>
            <a:r>
              <a:rPr lang="en-US" sz="1000" b="1"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GPU</a:t>
            </a:r>
            <a:endParaRPr lang="en-US" sz="1000" b="1"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7109802" y="4280934"/>
            <a:ext cx="811261" cy="553998"/>
          </a:xfrm>
          <a:prstGeom prst="rect">
            <a:avLst/>
          </a:prstGeom>
          <a:noFill/>
        </p:spPr>
        <p:txBody>
          <a:bodyPr wrap="square" rtlCol="0">
            <a:spAutoFit/>
          </a:bodyPr>
          <a:lstStyle/>
          <a:p>
            <a:pPr algn="ctr"/>
            <a:r>
              <a:rPr lang="en-US" sz="1000" b="1"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General Process</a:t>
            </a:r>
          </a:p>
          <a:p>
            <a:pPr algn="ctr"/>
            <a:r>
              <a:rPr lang="en-US" sz="1000" b="1" dirty="0" smtClean="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CPU</a:t>
            </a:r>
            <a:endParaRPr lang="en-US" sz="10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p:cNvGrpSpPr/>
          <p:nvPr/>
        </p:nvGrpSpPr>
        <p:grpSpPr>
          <a:xfrm>
            <a:off x="8006986" y="4313147"/>
            <a:ext cx="1006606" cy="1564352"/>
            <a:chOff x="7951109" y="4214295"/>
            <a:chExt cx="1068468" cy="1660488"/>
          </a:xfrm>
        </p:grpSpPr>
        <p:grpSp>
          <p:nvGrpSpPr>
            <p:cNvPr id="14" name="Group 13"/>
            <p:cNvGrpSpPr/>
            <p:nvPr/>
          </p:nvGrpSpPr>
          <p:grpSpPr>
            <a:xfrm>
              <a:off x="7951109" y="4869904"/>
              <a:ext cx="154025" cy="951968"/>
              <a:chOff x="8282841" y="4869904"/>
              <a:chExt cx="154025" cy="951968"/>
            </a:xfrm>
          </p:grpSpPr>
          <p:sp>
            <p:nvSpPr>
              <p:cNvPr id="21" name="Oval 20"/>
              <p:cNvSpPr/>
              <p:nvPr/>
            </p:nvSpPr>
            <p:spPr>
              <a:xfrm>
                <a:off x="8282841" y="5136427"/>
                <a:ext cx="152400" cy="1524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3" name="Rectangle 22"/>
              <p:cNvSpPr/>
              <p:nvPr/>
            </p:nvSpPr>
            <p:spPr>
              <a:xfrm>
                <a:off x="8282841" y="5694274"/>
                <a:ext cx="127598" cy="12759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8282841" y="5427752"/>
                <a:ext cx="127598" cy="127598"/>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rot="18900000">
                <a:off x="8309268" y="4869904"/>
                <a:ext cx="127598" cy="1275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TextBox 14"/>
            <p:cNvSpPr txBox="1"/>
            <p:nvPr/>
          </p:nvSpPr>
          <p:spPr>
            <a:xfrm>
              <a:off x="8131560" y="4214295"/>
              <a:ext cx="877344" cy="245018"/>
            </a:xfrm>
            <a:prstGeom prst="rect">
              <a:avLst/>
            </a:prstGeom>
            <a:noFill/>
          </p:spPr>
          <p:txBody>
            <a:bodyPr wrap="square" rtlCol="0">
              <a:spAutoFit/>
            </a:bodyPr>
            <a:lstStyle/>
            <a:p>
              <a:endParaRPr lang="en-US" sz="9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8131561" y="4551764"/>
              <a:ext cx="888016" cy="245018"/>
            </a:xfrm>
            <a:prstGeom prst="rect">
              <a:avLst/>
            </a:prstGeom>
            <a:noFill/>
          </p:spPr>
          <p:txBody>
            <a:bodyPr wrap="square" rtlCol="0">
              <a:spAutoFit/>
            </a:bodyPr>
            <a:lstStyle/>
            <a:p>
              <a:r>
                <a:rPr lang="en-US" sz="9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FPGA</a:t>
              </a:r>
              <a:endParaRPr lang="en-US" sz="9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8131561" y="4818287"/>
              <a:ext cx="888009" cy="245018"/>
            </a:xfrm>
            <a:prstGeom prst="rect">
              <a:avLst/>
            </a:prstGeom>
            <a:noFill/>
          </p:spPr>
          <p:txBody>
            <a:bodyPr wrap="square" rtlCol="0">
              <a:spAutoFit/>
            </a:bodyPr>
            <a:lstStyle/>
            <a:p>
              <a:r>
                <a:rPr lang="en-US" sz="9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Custom IC</a:t>
              </a:r>
              <a:endParaRPr lang="en-US" sz="9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8131561" y="5097211"/>
              <a:ext cx="698116" cy="230832"/>
            </a:xfrm>
            <a:prstGeom prst="rect">
              <a:avLst/>
            </a:prstGeom>
            <a:noFill/>
          </p:spPr>
          <p:txBody>
            <a:bodyPr wrap="square" rtlCol="0">
              <a:spAutoFit/>
            </a:bodyPr>
            <a:lstStyle/>
            <a:p>
              <a:r>
                <a:rPr lang="en-US" sz="9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GP GPU</a:t>
              </a:r>
              <a:endParaRPr lang="en-US" sz="9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8131561" y="5376135"/>
              <a:ext cx="698116" cy="230832"/>
            </a:xfrm>
            <a:prstGeom prst="rect">
              <a:avLst/>
            </a:prstGeom>
            <a:noFill/>
          </p:spPr>
          <p:txBody>
            <a:bodyPr wrap="square" rtlCol="0">
              <a:spAutoFit/>
            </a:bodyPr>
            <a:lstStyle/>
            <a:p>
              <a:r>
                <a:rPr lang="en-US" sz="9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GP CPU</a:t>
              </a:r>
              <a:endParaRPr lang="en-US" sz="9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8131561" y="5643951"/>
              <a:ext cx="698116" cy="230832"/>
            </a:xfrm>
            <a:prstGeom prst="rect">
              <a:avLst/>
            </a:prstGeom>
            <a:noFill/>
          </p:spPr>
          <p:txBody>
            <a:bodyPr wrap="square" rtlCol="0">
              <a:spAutoFit/>
            </a:bodyPr>
            <a:lstStyle/>
            <a:p>
              <a:r>
                <a:rPr lang="en-US" sz="9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Intel CPU</a:t>
              </a:r>
              <a:endParaRPr lang="en-US" sz="9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sp>
        <p:nvSpPr>
          <p:cNvPr id="32" name="TextBox 31"/>
          <p:cNvSpPr txBox="1"/>
          <p:nvPr/>
        </p:nvSpPr>
        <p:spPr>
          <a:xfrm>
            <a:off x="7244831" y="2270889"/>
            <a:ext cx="698116" cy="400110"/>
          </a:xfrm>
          <a:prstGeom prst="rect">
            <a:avLst/>
          </a:prstGeom>
          <a:noFill/>
        </p:spPr>
        <p:txBody>
          <a:bodyPr wrap="square" rtlCol="0">
            <a:spAutoFit/>
          </a:bodyPr>
          <a:lstStyle/>
          <a:p>
            <a:pPr algn="ctr"/>
            <a:r>
              <a:rPr lang="en-US" sz="10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Custom</a:t>
            </a:r>
          </a:p>
          <a:p>
            <a:pPr algn="ctr"/>
            <a:r>
              <a:rPr lang="en-US" sz="10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IC</a:t>
            </a:r>
            <a:endParaRPr lang="en-US" sz="10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7" name="Right Brace 36"/>
          <p:cNvSpPr/>
          <p:nvPr/>
        </p:nvSpPr>
        <p:spPr>
          <a:xfrm>
            <a:off x="4825898" y="2756611"/>
            <a:ext cx="448230" cy="2045932"/>
          </a:xfrm>
          <a:prstGeom prst="rightBrace">
            <a:avLst>
              <a:gd name="adj1" fmla="val 69115"/>
              <a:gd name="adj2" fmla="val 50000"/>
            </a:avLst>
          </a:prstGeom>
          <a:ln w="127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TextBox 37"/>
          <p:cNvSpPr txBox="1"/>
          <p:nvPr/>
        </p:nvSpPr>
        <p:spPr>
          <a:xfrm>
            <a:off x="607249" y="5877499"/>
            <a:ext cx="7851958" cy="276999"/>
          </a:xfrm>
          <a:prstGeom prst="rect">
            <a:avLst/>
          </a:prstGeom>
          <a:noFill/>
        </p:spPr>
        <p:txBody>
          <a:bodyPr wrap="square" rtlCol="0">
            <a:spAutoFit/>
          </a:bodyPr>
          <a:lstStyle/>
          <a:p>
            <a:r>
              <a:rPr lang="en-US" sz="1200" dirty="0" smtClean="0"/>
              <a:t>          130nm          90nm         65nm        40/45nm     28/32nm    20/22nm     14/16nm      10nm</a:t>
            </a:r>
            <a:endParaRPr lang="en-US" sz="1200" dirty="0"/>
          </a:p>
        </p:txBody>
      </p:sp>
      <p:sp>
        <p:nvSpPr>
          <p:cNvPr id="39" name="Right Brace 38"/>
          <p:cNvSpPr/>
          <p:nvPr/>
        </p:nvSpPr>
        <p:spPr>
          <a:xfrm rot="16200000">
            <a:off x="4063540" y="-1270239"/>
            <a:ext cx="512466" cy="5603890"/>
          </a:xfrm>
          <a:prstGeom prst="rightBrace">
            <a:avLst/>
          </a:prstGeom>
          <a:ln w="127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Rectangle 43"/>
          <p:cNvSpPr/>
          <p:nvPr/>
        </p:nvSpPr>
        <p:spPr>
          <a:xfrm>
            <a:off x="3960757" y="971273"/>
            <a:ext cx="865141" cy="276999"/>
          </a:xfrm>
          <a:prstGeom prst="rect">
            <a:avLst/>
          </a:prstGeom>
        </p:spPr>
        <p:txBody>
          <a:bodyPr wrap="none">
            <a:spAutoFit/>
          </a:bodyPr>
          <a:lstStyle/>
          <a:p>
            <a:r>
              <a:rPr lang="en-US" sz="1200" b="1" dirty="0" smtClean="0">
                <a:ln w="10541" cmpd="sng">
                  <a:noFill/>
                  <a:prstDash val="solid"/>
                </a:ln>
                <a:solidFill>
                  <a:schemeClr val="accent1">
                    <a:lumMod val="75000"/>
                  </a:schemeClr>
                </a:solidFill>
              </a:rPr>
              <a:t>5x – 10X</a:t>
            </a:r>
            <a:endParaRPr lang="en-US" sz="1200" b="1" dirty="0">
              <a:ln w="10541" cmpd="sng">
                <a:noFill/>
                <a:prstDash val="solid"/>
              </a:ln>
              <a:solidFill>
                <a:schemeClr val="accent1">
                  <a:lumMod val="75000"/>
                </a:schemeClr>
              </a:solidFill>
            </a:endParaRPr>
          </a:p>
        </p:txBody>
      </p:sp>
      <p:sp>
        <p:nvSpPr>
          <p:cNvPr id="36" name="Isosceles Triangle 35"/>
          <p:cNvSpPr/>
          <p:nvPr/>
        </p:nvSpPr>
        <p:spPr>
          <a:xfrm>
            <a:off x="7996857" y="4669002"/>
            <a:ext cx="170004" cy="137738"/>
          </a:xfrm>
          <a:prstGeom prst="triangle">
            <a:avLst/>
          </a:prstGeom>
          <a:solidFill>
            <a:srgbClr val="E46C0A"/>
          </a:solidFill>
          <a:ln w="9525">
            <a:solidFill>
              <a:srgbClr val="5586BA"/>
            </a:solidFill>
          </a:ln>
          <a:effectLst>
            <a:outerShdw blurRad="40005" dist="22860" dir="5400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40" name="Isosceles Triangle 39"/>
          <p:cNvSpPr/>
          <p:nvPr/>
        </p:nvSpPr>
        <p:spPr>
          <a:xfrm>
            <a:off x="4624350" y="3974710"/>
            <a:ext cx="170004" cy="137738"/>
          </a:xfrm>
          <a:prstGeom prst="triangle">
            <a:avLst/>
          </a:prstGeom>
          <a:solidFill>
            <a:srgbClr val="E46C0A"/>
          </a:solidFill>
          <a:ln w="9525">
            <a:solidFill>
              <a:srgbClr val="5586BA"/>
            </a:solidFill>
          </a:ln>
          <a:effectLst>
            <a:outerShdw blurRad="40005" dist="22860" dir="5400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41" name="Isosceles Triangle 40"/>
          <p:cNvSpPr/>
          <p:nvPr/>
        </p:nvSpPr>
        <p:spPr>
          <a:xfrm>
            <a:off x="4624350" y="4235231"/>
            <a:ext cx="170004" cy="137738"/>
          </a:xfrm>
          <a:prstGeom prst="triangle">
            <a:avLst/>
          </a:prstGeom>
          <a:solidFill>
            <a:srgbClr val="E46C0A"/>
          </a:solidFill>
          <a:ln w="9525">
            <a:solidFill>
              <a:srgbClr val="5586BA"/>
            </a:solidFill>
          </a:ln>
          <a:effectLst>
            <a:outerShdw blurRad="40005" dist="22860" dir="5400000" algn="ctr"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45" name="TextBox 44"/>
          <p:cNvSpPr txBox="1"/>
          <p:nvPr/>
        </p:nvSpPr>
        <p:spPr>
          <a:xfrm>
            <a:off x="118782" y="6321576"/>
            <a:ext cx="5524820" cy="400110"/>
          </a:xfrm>
          <a:prstGeom prst="rect">
            <a:avLst/>
          </a:prstGeom>
          <a:noFill/>
        </p:spPr>
        <p:txBody>
          <a:bodyPr wrap="none" rtlCol="0">
            <a:spAutoFit/>
          </a:bodyPr>
          <a:lstStyle/>
          <a:p>
            <a:r>
              <a:rPr lang="en-US" sz="1000" b="1" i="1" dirty="0" smtClean="0">
                <a:solidFill>
                  <a:srgbClr val="0000FF"/>
                </a:solidFill>
              </a:rPr>
              <a:t>Data from ISSCC papers 2010 – 2013 </a:t>
            </a:r>
          </a:p>
          <a:p>
            <a:r>
              <a:rPr lang="en-US" sz="1000" b="1" i="1" dirty="0" smtClean="0">
                <a:solidFill>
                  <a:srgbClr val="0000FF"/>
                </a:solidFill>
              </a:rPr>
              <a:t>and "</a:t>
            </a:r>
            <a:r>
              <a:rPr lang="en-US" sz="1000" b="1" i="1" dirty="0">
                <a:solidFill>
                  <a:srgbClr val="0000FF"/>
                </a:solidFill>
              </a:rPr>
              <a:t>Energy Efficient Computing on Embedded and Mobile </a:t>
            </a:r>
            <a:r>
              <a:rPr lang="en-US" sz="1000" b="1" i="1" dirty="0" smtClean="0">
                <a:solidFill>
                  <a:srgbClr val="0000FF"/>
                </a:solidFill>
              </a:rPr>
              <a:t>Devices” on </a:t>
            </a:r>
            <a:r>
              <a:rPr lang="en-US" sz="1000" b="1" i="1" dirty="0" err="1" smtClean="0">
                <a:solidFill>
                  <a:srgbClr val="0000FF"/>
                </a:solidFill>
              </a:rPr>
              <a:t>nVidia.com</a:t>
            </a:r>
            <a:endParaRPr lang="en-US" sz="1000" b="1" i="1" dirty="0">
              <a:solidFill>
                <a:srgbClr val="0000FF"/>
              </a:solidFill>
            </a:endParaRPr>
          </a:p>
        </p:txBody>
      </p:sp>
      <p:sp>
        <p:nvSpPr>
          <p:cNvPr id="46" name="Footer Placeholder 1"/>
          <p:cNvSpPr txBox="1">
            <a:spLocks/>
          </p:cNvSpPr>
          <p:nvPr/>
        </p:nvSpPr>
        <p:spPr>
          <a:xfrm>
            <a:off x="1430447" y="6629951"/>
            <a:ext cx="6477000" cy="2984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898989"/>
                </a:solidFill>
                <a:effectLst/>
                <a:uLnTx/>
                <a:uFillTx/>
                <a:latin typeface="Tahoma" charset="0"/>
                <a:ea typeface="+mn-ea"/>
                <a:cs typeface="+mn-cs"/>
              </a:rPr>
              <a:t>Approved for Public Release, Distribution Unlimited</a:t>
            </a:r>
            <a:endParaRPr kumimoji="0" lang="en-US" sz="900" b="0" i="0" u="none" strike="noStrike" kern="1200" cap="none" spc="0" normalizeH="0" baseline="0" noProof="0" dirty="0">
              <a:ln>
                <a:noFill/>
              </a:ln>
              <a:solidFill>
                <a:srgbClr val="898989"/>
              </a:solidFill>
              <a:effectLst/>
              <a:uLnTx/>
              <a:uFillTx/>
              <a:latin typeface="Tahoma" charset="0"/>
              <a:ea typeface="+mn-ea"/>
              <a:cs typeface="+mn-cs"/>
            </a:endParaRPr>
          </a:p>
        </p:txBody>
      </p:sp>
    </p:spTree>
    <p:extLst>
      <p:ext uri="{BB962C8B-B14F-4D97-AF65-F5344CB8AC3E}">
        <p14:creationId xmlns:p14="http://schemas.microsoft.com/office/powerpoint/2010/main" val="18805941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7" grpId="0" animBg="1"/>
      <p:bldP spid="39" grpId="0" animBg="1"/>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a:graphicFrameLocks/>
          </p:cNvGraphicFramePr>
          <p:nvPr>
            <p:extLst>
              <p:ext uri="{D42A27DB-BD31-4B8C-83A1-F6EECF244321}">
                <p14:modId xmlns:p14="http://schemas.microsoft.com/office/powerpoint/2010/main" val="1002671823"/>
              </p:ext>
            </p:extLst>
          </p:nvPr>
        </p:nvGraphicFramePr>
        <p:xfrm>
          <a:off x="4571336" y="1639130"/>
          <a:ext cx="4427494" cy="510600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420293" y="2294340"/>
            <a:ext cx="992579" cy="369332"/>
          </a:xfrm>
          <a:prstGeom prst="rect">
            <a:avLst/>
          </a:prstGeom>
          <a:noFill/>
        </p:spPr>
        <p:txBody>
          <a:bodyPr wrap="none" rtlCol="0">
            <a:spAutoFit/>
          </a:bodyPr>
          <a:lstStyle/>
          <a:p>
            <a:r>
              <a:rPr lang="en-US" b="1" dirty="0" smtClean="0">
                <a:solidFill>
                  <a:schemeClr val="tx2">
                    <a:lumMod val="60000"/>
                    <a:lumOff val="40000"/>
                  </a:schemeClr>
                </a:solidFill>
              </a:rPr>
              <a:t>TODAY</a:t>
            </a:r>
            <a:endParaRPr lang="en-US" b="1" dirty="0">
              <a:solidFill>
                <a:schemeClr val="tx2">
                  <a:lumMod val="60000"/>
                  <a:lumOff val="40000"/>
                </a:schemeClr>
              </a:solidFill>
            </a:endParaRPr>
          </a:p>
        </p:txBody>
      </p:sp>
      <p:sp>
        <p:nvSpPr>
          <p:cNvPr id="5" name="Title 4"/>
          <p:cNvSpPr>
            <a:spLocks noGrp="1"/>
          </p:cNvSpPr>
          <p:nvPr>
            <p:ph type="ctrTitle"/>
          </p:nvPr>
        </p:nvSpPr>
        <p:spPr>
          <a:xfrm>
            <a:off x="1513303" y="151418"/>
            <a:ext cx="7630697" cy="612648"/>
          </a:xfrm>
        </p:spPr>
        <p:txBody>
          <a:bodyPr>
            <a:normAutofit fontScale="90000"/>
          </a:bodyPr>
          <a:lstStyle/>
          <a:p>
            <a:r>
              <a:rPr lang="en-US" dirty="0" smtClean="0"/>
              <a:t>Current Design Flow Takes so Long that it is Throttling DoD Access to Advanced Technology </a:t>
            </a:r>
            <a:endParaRPr lang="en-US" sz="1800" dirty="0"/>
          </a:p>
        </p:txBody>
      </p:sp>
      <p:sp>
        <p:nvSpPr>
          <p:cNvPr id="7" name="TextBox 6"/>
          <p:cNvSpPr txBox="1"/>
          <p:nvPr/>
        </p:nvSpPr>
        <p:spPr>
          <a:xfrm>
            <a:off x="5550810" y="6642556"/>
            <a:ext cx="3030483" cy="215444"/>
          </a:xfrm>
          <a:prstGeom prst="rect">
            <a:avLst/>
          </a:prstGeom>
          <a:noFill/>
        </p:spPr>
        <p:txBody>
          <a:bodyPr wrap="square" rtlCol="0">
            <a:spAutoFit/>
          </a:bodyPr>
          <a:lstStyle/>
          <a:p>
            <a:pPr algn="r"/>
            <a:r>
              <a:rPr lang="en-US" sz="800" i="1" dirty="0" smtClean="0">
                <a:solidFill>
                  <a:schemeClr val="bg1">
                    <a:lumMod val="65000"/>
                  </a:schemeClr>
                </a:solidFill>
              </a:rPr>
              <a:t>Design effort model derived from commercial and DoD sources</a:t>
            </a:r>
            <a:endParaRPr lang="en-US" sz="1000" i="1" dirty="0">
              <a:solidFill>
                <a:schemeClr val="bg1">
                  <a:lumMod val="65000"/>
                </a:schemeClr>
              </a:solidFill>
            </a:endParaRPr>
          </a:p>
        </p:txBody>
      </p:sp>
      <p:sp>
        <p:nvSpPr>
          <p:cNvPr id="8" name="TextBox 7"/>
          <p:cNvSpPr txBox="1"/>
          <p:nvPr/>
        </p:nvSpPr>
        <p:spPr>
          <a:xfrm>
            <a:off x="118374" y="1562885"/>
            <a:ext cx="4472403" cy="1292662"/>
          </a:xfrm>
          <a:prstGeom prst="rect">
            <a:avLst/>
          </a:prstGeom>
          <a:noFill/>
        </p:spPr>
        <p:txBody>
          <a:bodyPr wrap="square" rtlCol="0">
            <a:spAutoFit/>
          </a:bodyPr>
          <a:lstStyle/>
          <a:p>
            <a:r>
              <a:rPr lang="en-US" dirty="0" smtClean="0"/>
              <a:t>Existing </a:t>
            </a:r>
            <a:r>
              <a:rPr lang="en-US" dirty="0" err="1" smtClean="0"/>
              <a:t>DoD</a:t>
            </a:r>
            <a:r>
              <a:rPr lang="en-US" dirty="0" smtClean="0"/>
              <a:t> custom IC product cycle time can take as long as </a:t>
            </a:r>
            <a:r>
              <a:rPr lang="en-US" b="1" u="sng" dirty="0"/>
              <a:t>2</a:t>
            </a:r>
            <a:r>
              <a:rPr lang="en-US" b="1" u="sng" dirty="0" smtClean="0"/>
              <a:t>.5 years</a:t>
            </a:r>
            <a:r>
              <a:rPr lang="en-US" dirty="0" smtClean="0"/>
              <a:t>.</a:t>
            </a:r>
          </a:p>
          <a:p>
            <a:pPr marL="227013" lvl="1" indent="-114300">
              <a:buFont typeface="Arial"/>
              <a:buChar char="•"/>
            </a:pPr>
            <a:r>
              <a:rPr lang="en-US" sz="1400" dirty="0" smtClean="0"/>
              <a:t>60%: Design (most of which is verification)</a:t>
            </a:r>
          </a:p>
          <a:p>
            <a:pPr marL="227013" lvl="1" indent="-114300">
              <a:buFont typeface="Arial"/>
              <a:buChar char="•"/>
            </a:pPr>
            <a:r>
              <a:rPr lang="en-US" sz="1400" dirty="0" smtClean="0"/>
              <a:t>40%: Fabrication (20%/fab spin)</a:t>
            </a:r>
            <a:endParaRPr lang="en-US" sz="1100" i="1" dirty="0"/>
          </a:p>
          <a:p>
            <a:pPr algn="ctr">
              <a:spcAft>
                <a:spcPts val="600"/>
              </a:spcAft>
            </a:pPr>
            <a:endParaRPr lang="en-US" sz="1400" i="1" dirty="0" smtClean="0"/>
          </a:p>
        </p:txBody>
      </p:sp>
      <p:grpSp>
        <p:nvGrpSpPr>
          <p:cNvPr id="16" name="Group 15"/>
          <p:cNvGrpSpPr/>
          <p:nvPr/>
        </p:nvGrpSpPr>
        <p:grpSpPr>
          <a:xfrm>
            <a:off x="16934" y="905207"/>
            <a:ext cx="9030347" cy="354980"/>
            <a:chOff x="0" y="964476"/>
            <a:chExt cx="9030347" cy="354980"/>
          </a:xfrm>
        </p:grpSpPr>
        <p:grpSp>
          <p:nvGrpSpPr>
            <p:cNvPr id="17" name="Group 16"/>
            <p:cNvGrpSpPr/>
            <p:nvPr/>
          </p:nvGrpSpPr>
          <p:grpSpPr>
            <a:xfrm>
              <a:off x="0" y="964476"/>
              <a:ext cx="3087527" cy="354980"/>
              <a:chOff x="7791807" y="2564495"/>
              <a:chExt cx="512522" cy="205008"/>
            </a:xfrm>
            <a:solidFill>
              <a:schemeClr val="accent5">
                <a:lumMod val="50000"/>
              </a:schemeClr>
            </a:solidFill>
          </p:grpSpPr>
          <p:sp>
            <p:nvSpPr>
              <p:cNvPr id="32" name="Chevron 31"/>
              <p:cNvSpPr/>
              <p:nvPr/>
            </p:nvSpPr>
            <p:spPr>
              <a:xfrm>
                <a:off x="7791807" y="2564495"/>
                <a:ext cx="512522" cy="205008"/>
              </a:xfrm>
              <a:prstGeom prst="chevron">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3" name="Chevron 4"/>
              <p:cNvSpPr/>
              <p:nvPr/>
            </p:nvSpPr>
            <p:spPr>
              <a:xfrm>
                <a:off x="7894311" y="2564495"/>
                <a:ext cx="307514" cy="20500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en-US" sz="1600" b="1" dirty="0" smtClean="0"/>
                  <a:t>DESIGN</a:t>
                </a:r>
                <a:endParaRPr lang="en-US" sz="1600" b="1" kern="1200" dirty="0"/>
              </a:p>
            </p:txBody>
          </p:sp>
        </p:grpSp>
        <p:grpSp>
          <p:nvGrpSpPr>
            <p:cNvPr id="20" name="Group 19"/>
            <p:cNvGrpSpPr/>
            <p:nvPr/>
          </p:nvGrpSpPr>
          <p:grpSpPr>
            <a:xfrm>
              <a:off x="2975649" y="964476"/>
              <a:ext cx="3267302" cy="354980"/>
              <a:chOff x="7791807" y="2564495"/>
              <a:chExt cx="512522" cy="205008"/>
            </a:xfrm>
            <a:solidFill>
              <a:schemeClr val="accent5">
                <a:lumMod val="75000"/>
                <a:alpha val="17000"/>
              </a:schemeClr>
            </a:solidFill>
          </p:grpSpPr>
          <p:sp>
            <p:nvSpPr>
              <p:cNvPr id="30" name="Chevron 29"/>
              <p:cNvSpPr/>
              <p:nvPr/>
            </p:nvSpPr>
            <p:spPr>
              <a:xfrm>
                <a:off x="7791807" y="2564495"/>
                <a:ext cx="512522" cy="205008"/>
              </a:xfrm>
              <a:prstGeom prst="chevron">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1" name="Chevron 4"/>
              <p:cNvSpPr/>
              <p:nvPr/>
            </p:nvSpPr>
            <p:spPr>
              <a:xfrm>
                <a:off x="7894311" y="2564495"/>
                <a:ext cx="307514" cy="20500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en-US" sz="1600" b="1" dirty="0" smtClean="0"/>
                  <a:t>PORT/ MIGRATE</a:t>
                </a:r>
                <a:endParaRPr lang="en-US" sz="1600" b="1" kern="1200" dirty="0"/>
              </a:p>
            </p:txBody>
          </p:sp>
        </p:grpSp>
        <p:grpSp>
          <p:nvGrpSpPr>
            <p:cNvPr id="21" name="Group 20"/>
            <p:cNvGrpSpPr/>
            <p:nvPr/>
          </p:nvGrpSpPr>
          <p:grpSpPr>
            <a:xfrm>
              <a:off x="6125190" y="964476"/>
              <a:ext cx="2905157" cy="354980"/>
              <a:chOff x="7791807" y="2564494"/>
              <a:chExt cx="512522" cy="205010"/>
            </a:xfrm>
          </p:grpSpPr>
          <p:sp>
            <p:nvSpPr>
              <p:cNvPr id="28" name="Chevron 27"/>
              <p:cNvSpPr/>
              <p:nvPr/>
            </p:nvSpPr>
            <p:spPr>
              <a:xfrm>
                <a:off x="7791807" y="2564494"/>
                <a:ext cx="512522" cy="205008"/>
              </a:xfrm>
              <a:prstGeom prst="chevron">
                <a:avLst/>
              </a:prstGeom>
              <a:gradFill>
                <a:gsLst>
                  <a:gs pos="0">
                    <a:schemeClr val="accent4">
                      <a:lumMod val="75000"/>
                      <a:alpha val="26000"/>
                    </a:schemeClr>
                  </a:gs>
                  <a:gs pos="80000">
                    <a:schemeClr val="accent4">
                      <a:lumMod val="60000"/>
                      <a:lumOff val="40000"/>
                      <a:alpha val="30000"/>
                    </a:schemeClr>
                  </a:gs>
                  <a:gs pos="100000">
                    <a:schemeClr val="accent4">
                      <a:lumMod val="60000"/>
                      <a:lumOff val="40000"/>
                      <a:alpha val="26000"/>
                    </a:schemeClr>
                  </a:gs>
                </a:gsLst>
              </a:gra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9" name="Chevron 4"/>
              <p:cNvSpPr/>
              <p:nvPr/>
            </p:nvSpPr>
            <p:spPr>
              <a:xfrm>
                <a:off x="7815809" y="2564496"/>
                <a:ext cx="488520" cy="2050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en-US" sz="1600" b="1" dirty="0" smtClean="0"/>
                  <a:t>REPOSITORY</a:t>
                </a:r>
                <a:endParaRPr lang="en-US" sz="1600" b="1" kern="1200" dirty="0"/>
              </a:p>
            </p:txBody>
          </p:sp>
        </p:grpSp>
      </p:grpSp>
      <p:sp>
        <p:nvSpPr>
          <p:cNvPr id="35" name="Slide Number Placeholder 2"/>
          <p:cNvSpPr>
            <a:spLocks noGrp="1"/>
          </p:cNvSpPr>
          <p:nvPr>
            <p:ph type="sldNum" sz="quarter" idx="11"/>
          </p:nvPr>
        </p:nvSpPr>
        <p:spPr>
          <a:xfrm>
            <a:off x="8102430" y="6553200"/>
            <a:ext cx="762000" cy="292102"/>
          </a:xfrm>
        </p:spPr>
        <p:txBody>
          <a:bodyPr/>
          <a:lstStyle/>
          <a:p>
            <a:pPr>
              <a:defRPr/>
            </a:pPr>
            <a:fld id="{231CC523-8BC6-4921-807A-66BD262F34AB}" type="slidenum">
              <a:rPr lang="en-US" smtClean="0"/>
              <a:pPr>
                <a:defRPr/>
              </a:pPr>
              <a:t>6</a:t>
            </a:fld>
            <a:endParaRPr lang="en-US" dirty="0"/>
          </a:p>
        </p:txBody>
      </p:sp>
      <p:cxnSp>
        <p:nvCxnSpPr>
          <p:cNvPr id="15" name="Straight Connector 14"/>
          <p:cNvCxnSpPr/>
          <p:nvPr/>
        </p:nvCxnSpPr>
        <p:spPr bwMode="auto">
          <a:xfrm>
            <a:off x="5755195" y="3398264"/>
            <a:ext cx="445419" cy="0"/>
          </a:xfrm>
          <a:prstGeom prst="line">
            <a:avLst/>
          </a:prstGeom>
          <a:noFill/>
          <a:ln w="22225">
            <a:solidFill>
              <a:schemeClr val="bg1"/>
            </a:solidFill>
            <a:prstDash val="sysDot"/>
            <a:round/>
            <a:headEnd/>
            <a:tailEnd/>
          </a:ln>
          <a:extLst>
            <a:ext uri="{909E8E84-426E-40dd-AFC4-6F175D3DCCD1}">
              <a14:hiddenFill xmlns:a14="http://schemas.microsoft.com/office/drawing/2010/main">
                <a:noFill/>
              </a14:hiddenFill>
            </a:ext>
          </a:extLst>
        </p:spPr>
      </p:cxnSp>
      <p:sp>
        <p:nvSpPr>
          <p:cNvPr id="39" name="TextBox 38"/>
          <p:cNvSpPr txBox="1"/>
          <p:nvPr/>
        </p:nvSpPr>
        <p:spPr>
          <a:xfrm>
            <a:off x="5424128" y="6341312"/>
            <a:ext cx="3446073" cy="492443"/>
          </a:xfrm>
          <a:prstGeom prst="rect">
            <a:avLst/>
          </a:prstGeom>
          <a:solidFill>
            <a:schemeClr val="bg1"/>
          </a:solidFill>
          <a:ln>
            <a:solidFill>
              <a:schemeClr val="bg1"/>
            </a:solidFill>
          </a:ln>
        </p:spPr>
        <p:txBody>
          <a:bodyPr wrap="square" rtlCol="0">
            <a:spAutoFit/>
          </a:bodyPr>
          <a:lstStyle/>
          <a:p>
            <a:r>
              <a:rPr lang="en-US" sz="1400" dirty="0" smtClean="0"/>
              <a:t>     </a:t>
            </a:r>
            <a:r>
              <a:rPr lang="en-US" sz="1200" dirty="0" smtClean="0"/>
              <a:t>DoD              Commercial </a:t>
            </a:r>
          </a:p>
          <a:p>
            <a:endParaRPr lang="en-US" sz="1200" dirty="0"/>
          </a:p>
        </p:txBody>
      </p:sp>
      <p:sp>
        <p:nvSpPr>
          <p:cNvPr id="36" name="TextBox 35"/>
          <p:cNvSpPr txBox="1"/>
          <p:nvPr/>
        </p:nvSpPr>
        <p:spPr>
          <a:xfrm>
            <a:off x="5704395" y="1365901"/>
            <a:ext cx="2555102" cy="307777"/>
          </a:xfrm>
          <a:prstGeom prst="rect">
            <a:avLst/>
          </a:prstGeom>
          <a:noFill/>
        </p:spPr>
        <p:txBody>
          <a:bodyPr wrap="square" rtlCol="0">
            <a:spAutoFit/>
          </a:bodyPr>
          <a:lstStyle/>
          <a:p>
            <a:pPr algn="r"/>
            <a:r>
              <a:rPr lang="en-US" sz="1400" b="1" u="sng" dirty="0" smtClean="0"/>
              <a:t>28nm node example</a:t>
            </a:r>
            <a:endParaRPr lang="en-US" sz="1400" b="1" u="sng" dirty="0"/>
          </a:p>
        </p:txBody>
      </p:sp>
      <p:sp>
        <p:nvSpPr>
          <p:cNvPr id="24" name="TextBox 23"/>
          <p:cNvSpPr txBox="1"/>
          <p:nvPr/>
        </p:nvSpPr>
        <p:spPr>
          <a:xfrm>
            <a:off x="5373271" y="1835557"/>
            <a:ext cx="1116659" cy="707886"/>
          </a:xfrm>
          <a:prstGeom prst="rect">
            <a:avLst/>
          </a:prstGeom>
          <a:noFill/>
        </p:spPr>
        <p:txBody>
          <a:bodyPr wrap="square" rtlCol="0">
            <a:spAutoFit/>
          </a:bodyPr>
          <a:lstStyle/>
          <a:p>
            <a:pPr algn="ctr"/>
            <a:r>
              <a:rPr lang="en-US" sz="1000" dirty="0" smtClean="0">
                <a:solidFill>
                  <a:prstClr val="black"/>
                </a:solidFill>
              </a:rPr>
              <a:t>130 Weeks</a:t>
            </a:r>
          </a:p>
          <a:p>
            <a:pPr algn="ctr"/>
            <a:r>
              <a:rPr lang="en-US" sz="1000" dirty="0" smtClean="0">
                <a:solidFill>
                  <a:prstClr val="black"/>
                </a:solidFill>
              </a:rPr>
              <a:t>10 person team</a:t>
            </a:r>
          </a:p>
          <a:p>
            <a:pPr algn="ctr"/>
            <a:r>
              <a:rPr lang="en-US" sz="1000" dirty="0" smtClean="0">
                <a:solidFill>
                  <a:prstClr val="black"/>
                </a:solidFill>
              </a:rPr>
              <a:t>~ 0.1B transistors</a:t>
            </a:r>
            <a:endParaRPr lang="en-US" sz="1000" dirty="0">
              <a:solidFill>
                <a:prstClr val="black"/>
              </a:solidFill>
            </a:endParaRPr>
          </a:p>
        </p:txBody>
      </p:sp>
      <p:sp>
        <p:nvSpPr>
          <p:cNvPr id="34" name="TextBox 33"/>
          <p:cNvSpPr txBox="1"/>
          <p:nvPr/>
        </p:nvSpPr>
        <p:spPr>
          <a:xfrm>
            <a:off x="6552656" y="4201000"/>
            <a:ext cx="1116659" cy="892552"/>
          </a:xfrm>
          <a:prstGeom prst="rect">
            <a:avLst/>
          </a:prstGeom>
          <a:noFill/>
        </p:spPr>
        <p:txBody>
          <a:bodyPr wrap="square" rtlCol="0">
            <a:spAutoFit/>
          </a:bodyPr>
          <a:lstStyle/>
          <a:p>
            <a:pPr algn="ctr"/>
            <a:r>
              <a:rPr lang="en-US" sz="1200" dirty="0">
                <a:solidFill>
                  <a:prstClr val="black"/>
                </a:solidFill>
              </a:rPr>
              <a:t> </a:t>
            </a:r>
            <a:r>
              <a:rPr lang="en-US" sz="1000" dirty="0" smtClean="0">
                <a:solidFill>
                  <a:prstClr val="black"/>
                </a:solidFill>
              </a:rPr>
              <a:t> 39 Weeks</a:t>
            </a:r>
          </a:p>
          <a:p>
            <a:pPr algn="ctr"/>
            <a:r>
              <a:rPr lang="en-US" sz="1000" dirty="0">
                <a:solidFill>
                  <a:prstClr val="black"/>
                </a:solidFill>
              </a:rPr>
              <a:t>4</a:t>
            </a:r>
            <a:r>
              <a:rPr lang="en-US" sz="1000" dirty="0" smtClean="0">
                <a:solidFill>
                  <a:prstClr val="black"/>
                </a:solidFill>
              </a:rPr>
              <a:t>00 person team</a:t>
            </a:r>
          </a:p>
          <a:p>
            <a:pPr algn="ctr"/>
            <a:r>
              <a:rPr lang="en-US" sz="1000" dirty="0" smtClean="0">
                <a:solidFill>
                  <a:prstClr val="black"/>
                </a:solidFill>
              </a:rPr>
              <a:t>~ 6.8B transistors</a:t>
            </a:r>
            <a:endParaRPr lang="en-US" sz="1000" dirty="0">
              <a:solidFill>
                <a:prstClr val="black"/>
              </a:solidFill>
            </a:endParaRPr>
          </a:p>
        </p:txBody>
      </p:sp>
      <p:sp>
        <p:nvSpPr>
          <p:cNvPr id="41" name="Right Brace 40"/>
          <p:cNvSpPr/>
          <p:nvPr/>
        </p:nvSpPr>
        <p:spPr bwMode="auto">
          <a:xfrm>
            <a:off x="6152667" y="4075673"/>
            <a:ext cx="359297" cy="2192097"/>
          </a:xfrm>
          <a:prstGeom prst="rightBrace">
            <a:avLst>
              <a:gd name="adj1" fmla="val 32863"/>
              <a:gd name="adj2" fmla="val 83381"/>
            </a:avLst>
          </a:prstGeom>
          <a:ln>
            <a:headEnd/>
            <a:tailEnd/>
          </a:ln>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2">
                  <a:lumMod val="60000"/>
                  <a:lumOff val="40000"/>
                </a:schemeClr>
              </a:solidFill>
            </a:endParaRPr>
          </a:p>
        </p:txBody>
      </p:sp>
      <p:sp>
        <p:nvSpPr>
          <p:cNvPr id="42" name="Right Brace 41"/>
          <p:cNvSpPr/>
          <p:nvPr/>
        </p:nvSpPr>
        <p:spPr bwMode="auto">
          <a:xfrm>
            <a:off x="6158022" y="2658381"/>
            <a:ext cx="334133" cy="1395393"/>
          </a:xfrm>
          <a:prstGeom prst="rightBrace">
            <a:avLst>
              <a:gd name="adj1" fmla="val 41304"/>
              <a:gd name="adj2" fmla="val 57895"/>
            </a:avLst>
          </a:prstGeom>
          <a:ln>
            <a:headEnd/>
            <a:tailEnd/>
          </a:ln>
          <a:extLst/>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dirty="0"/>
          </a:p>
        </p:txBody>
      </p:sp>
      <p:sp>
        <p:nvSpPr>
          <p:cNvPr id="43" name="TextBox 42"/>
          <p:cNvSpPr txBox="1"/>
          <p:nvPr/>
        </p:nvSpPr>
        <p:spPr>
          <a:xfrm>
            <a:off x="6332315" y="3048913"/>
            <a:ext cx="910995" cy="400110"/>
          </a:xfrm>
          <a:prstGeom prst="rect">
            <a:avLst/>
          </a:prstGeom>
          <a:noFill/>
        </p:spPr>
        <p:txBody>
          <a:bodyPr wrap="square" rtlCol="0">
            <a:spAutoFit/>
          </a:bodyPr>
          <a:lstStyle/>
          <a:p>
            <a:r>
              <a:rPr lang="en-US" sz="1000" dirty="0" smtClean="0">
                <a:solidFill>
                  <a:schemeClr val="accent4"/>
                </a:solidFill>
              </a:rPr>
              <a:t>Fabrication</a:t>
            </a:r>
          </a:p>
          <a:p>
            <a:r>
              <a:rPr lang="en-US" sz="1000" dirty="0" smtClean="0">
                <a:solidFill>
                  <a:schemeClr val="accent4"/>
                </a:solidFill>
              </a:rPr>
              <a:t>NRE</a:t>
            </a:r>
            <a:endParaRPr lang="en-US" sz="1000" dirty="0">
              <a:solidFill>
                <a:schemeClr val="accent4"/>
              </a:solidFill>
            </a:endParaRPr>
          </a:p>
        </p:txBody>
      </p:sp>
      <p:sp>
        <p:nvSpPr>
          <p:cNvPr id="44" name="TextBox 43"/>
          <p:cNvSpPr txBox="1"/>
          <p:nvPr/>
        </p:nvSpPr>
        <p:spPr>
          <a:xfrm>
            <a:off x="6333116" y="5518645"/>
            <a:ext cx="660430" cy="400110"/>
          </a:xfrm>
          <a:prstGeom prst="rect">
            <a:avLst/>
          </a:prstGeom>
          <a:noFill/>
        </p:spPr>
        <p:txBody>
          <a:bodyPr wrap="square" rtlCol="0">
            <a:spAutoFit/>
          </a:bodyPr>
          <a:lstStyle/>
          <a:p>
            <a:r>
              <a:rPr lang="en-US" sz="1000" dirty="0" smtClean="0">
                <a:solidFill>
                  <a:schemeClr val="tx2">
                    <a:lumMod val="60000"/>
                    <a:lumOff val="40000"/>
                  </a:schemeClr>
                </a:solidFill>
              </a:rPr>
              <a:t>Design</a:t>
            </a:r>
          </a:p>
          <a:p>
            <a:r>
              <a:rPr lang="en-US" sz="1000" dirty="0" smtClean="0">
                <a:solidFill>
                  <a:schemeClr val="tx2">
                    <a:lumMod val="60000"/>
                    <a:lumOff val="40000"/>
                  </a:schemeClr>
                </a:solidFill>
              </a:rPr>
              <a:t>NRE</a:t>
            </a:r>
            <a:endParaRPr lang="en-US" sz="1000" dirty="0">
              <a:solidFill>
                <a:schemeClr val="tx2">
                  <a:lumMod val="60000"/>
                  <a:lumOff val="40000"/>
                </a:schemeClr>
              </a:solidFill>
            </a:endParaRPr>
          </a:p>
        </p:txBody>
      </p:sp>
      <p:sp>
        <p:nvSpPr>
          <p:cNvPr id="38" name="Footer Placeholder 1"/>
          <p:cNvSpPr>
            <a:spLocks noGrp="1"/>
          </p:cNvSpPr>
          <p:nvPr>
            <p:ph type="ftr" sz="quarter" idx="10"/>
          </p:nvPr>
        </p:nvSpPr>
        <p:spPr>
          <a:xfrm>
            <a:off x="1333500" y="6550026"/>
            <a:ext cx="6477000" cy="298450"/>
          </a:xfrm>
        </p:spPr>
        <p:txBody>
          <a:bodyPr/>
          <a:lstStyle/>
          <a:p>
            <a:pPr>
              <a:defRPr/>
            </a:pPr>
            <a:r>
              <a:rPr lang="en-US" smtClean="0"/>
              <a:t>FOUO  –  For Official Use Only </a:t>
            </a:r>
            <a:endParaRPr lang="en-US" dirty="0"/>
          </a:p>
        </p:txBody>
      </p:sp>
      <p:sp>
        <p:nvSpPr>
          <p:cNvPr id="45" name="TextBox 44"/>
          <p:cNvSpPr txBox="1"/>
          <p:nvPr/>
        </p:nvSpPr>
        <p:spPr>
          <a:xfrm rot="16200000">
            <a:off x="5435600" y="4635500"/>
            <a:ext cx="1058065" cy="307777"/>
          </a:xfrm>
          <a:prstGeom prst="rect">
            <a:avLst/>
          </a:prstGeom>
          <a:noFill/>
        </p:spPr>
        <p:txBody>
          <a:bodyPr wrap="none" rtlCol="0">
            <a:spAutoFit/>
          </a:bodyPr>
          <a:lstStyle/>
          <a:p>
            <a:r>
              <a:rPr lang="en-US" sz="1400" dirty="0" smtClean="0">
                <a:solidFill>
                  <a:schemeClr val="bg1"/>
                </a:solidFill>
              </a:rPr>
              <a:t>Verification</a:t>
            </a:r>
            <a:endParaRPr lang="en-US" sz="1400" dirty="0">
              <a:solidFill>
                <a:schemeClr val="bg1"/>
              </a:solidFill>
            </a:endParaRPr>
          </a:p>
        </p:txBody>
      </p:sp>
      <p:sp>
        <p:nvSpPr>
          <p:cNvPr id="48" name="TextBox 47"/>
          <p:cNvSpPr txBox="1"/>
          <p:nvPr/>
        </p:nvSpPr>
        <p:spPr>
          <a:xfrm rot="16200000">
            <a:off x="5578515" y="5727700"/>
            <a:ext cx="721434" cy="307777"/>
          </a:xfrm>
          <a:prstGeom prst="rect">
            <a:avLst/>
          </a:prstGeom>
          <a:noFill/>
        </p:spPr>
        <p:txBody>
          <a:bodyPr wrap="none" rtlCol="0">
            <a:spAutoFit/>
          </a:bodyPr>
          <a:lstStyle/>
          <a:p>
            <a:r>
              <a:rPr lang="en-US" sz="1400" dirty="0" smtClean="0">
                <a:solidFill>
                  <a:schemeClr val="bg1"/>
                </a:solidFill>
              </a:rPr>
              <a:t>Design</a:t>
            </a:r>
            <a:endParaRPr lang="en-US" sz="1400" dirty="0">
              <a:solidFill>
                <a:schemeClr val="bg1"/>
              </a:solidFill>
            </a:endParaRPr>
          </a:p>
        </p:txBody>
      </p:sp>
      <p:sp>
        <p:nvSpPr>
          <p:cNvPr id="49" name="TextBox 48"/>
          <p:cNvSpPr txBox="1"/>
          <p:nvPr/>
        </p:nvSpPr>
        <p:spPr>
          <a:xfrm rot="16200000">
            <a:off x="5758267" y="3460979"/>
            <a:ext cx="463526" cy="523220"/>
          </a:xfrm>
          <a:prstGeom prst="rect">
            <a:avLst/>
          </a:prstGeom>
          <a:noFill/>
        </p:spPr>
        <p:txBody>
          <a:bodyPr wrap="none" rtlCol="0">
            <a:spAutoFit/>
          </a:bodyPr>
          <a:lstStyle/>
          <a:p>
            <a:pPr algn="ctr"/>
            <a:r>
              <a:rPr lang="en-US" sz="1400" dirty="0" smtClean="0">
                <a:solidFill>
                  <a:schemeClr val="bg1"/>
                </a:solidFill>
              </a:rPr>
              <a:t>Fab</a:t>
            </a:r>
          </a:p>
          <a:p>
            <a:pPr algn="ctr"/>
            <a:r>
              <a:rPr lang="en-US" sz="1400" dirty="0" smtClean="0">
                <a:solidFill>
                  <a:schemeClr val="bg1"/>
                </a:solidFill>
              </a:rPr>
              <a:t>#1</a:t>
            </a:r>
            <a:endParaRPr lang="en-US" sz="1400" dirty="0">
              <a:solidFill>
                <a:schemeClr val="bg1"/>
              </a:solidFill>
            </a:endParaRPr>
          </a:p>
        </p:txBody>
      </p:sp>
      <p:sp>
        <p:nvSpPr>
          <p:cNvPr id="50" name="TextBox 49"/>
          <p:cNvSpPr txBox="1"/>
          <p:nvPr/>
        </p:nvSpPr>
        <p:spPr>
          <a:xfrm rot="16200000">
            <a:off x="5745567" y="2737079"/>
            <a:ext cx="463526" cy="523220"/>
          </a:xfrm>
          <a:prstGeom prst="rect">
            <a:avLst/>
          </a:prstGeom>
          <a:noFill/>
        </p:spPr>
        <p:txBody>
          <a:bodyPr wrap="none" rtlCol="0">
            <a:spAutoFit/>
          </a:bodyPr>
          <a:lstStyle/>
          <a:p>
            <a:pPr algn="ctr"/>
            <a:r>
              <a:rPr lang="en-US" sz="1400" dirty="0" smtClean="0">
                <a:solidFill>
                  <a:schemeClr val="bg1"/>
                </a:solidFill>
              </a:rPr>
              <a:t>Fab</a:t>
            </a:r>
          </a:p>
          <a:p>
            <a:pPr algn="ctr"/>
            <a:r>
              <a:rPr lang="en-US" sz="1400" dirty="0" smtClean="0">
                <a:solidFill>
                  <a:schemeClr val="bg1"/>
                </a:solidFill>
              </a:rPr>
              <a:t>#2</a:t>
            </a:r>
            <a:endParaRPr lang="en-US" sz="1400" dirty="0">
              <a:solidFill>
                <a:schemeClr val="bg1"/>
              </a:solidFill>
            </a:endParaRPr>
          </a:p>
        </p:txBody>
      </p:sp>
      <p:sp>
        <p:nvSpPr>
          <p:cNvPr id="3" name="Rectangle 2"/>
          <p:cNvSpPr/>
          <p:nvPr/>
        </p:nvSpPr>
        <p:spPr>
          <a:xfrm>
            <a:off x="7953410" y="5370698"/>
            <a:ext cx="565026" cy="89332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9" name="Straight Connector 8"/>
          <p:cNvCxnSpPr/>
          <p:nvPr/>
        </p:nvCxnSpPr>
        <p:spPr bwMode="auto">
          <a:xfrm>
            <a:off x="7840405" y="5704349"/>
            <a:ext cx="844848" cy="0"/>
          </a:xfrm>
          <a:prstGeom prst="line">
            <a:avLst/>
          </a:prstGeom>
          <a:noFill/>
          <a:ln w="12700" cmpd="sng">
            <a:solidFill>
              <a:schemeClr val="bg1">
                <a:lumMod val="65000"/>
              </a:schemeClr>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993279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p:cNvSpPr/>
          <p:nvPr/>
        </p:nvSpPr>
        <p:spPr>
          <a:xfrm>
            <a:off x="7547786" y="1835557"/>
            <a:ext cx="1341677" cy="4428868"/>
          </a:xfrm>
          <a:prstGeom prst="roundRect">
            <a:avLst>
              <a:gd name="adj" fmla="val 9475"/>
            </a:avLst>
          </a:prstGeom>
          <a:solidFill>
            <a:schemeClr val="accent5">
              <a:lumMod val="20000"/>
              <a:lumOff val="80000"/>
            </a:schemeClr>
          </a:solidFill>
          <a:ln w="3175">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aphicFrame>
        <p:nvGraphicFramePr>
          <p:cNvPr id="27" name="Chart 26"/>
          <p:cNvGraphicFramePr>
            <a:graphicFrameLocks/>
          </p:cNvGraphicFramePr>
          <p:nvPr>
            <p:extLst>
              <p:ext uri="{D42A27DB-BD31-4B8C-83A1-F6EECF244321}">
                <p14:modId xmlns:p14="http://schemas.microsoft.com/office/powerpoint/2010/main" val="2629416335"/>
              </p:ext>
            </p:extLst>
          </p:nvPr>
        </p:nvGraphicFramePr>
        <p:xfrm>
          <a:off x="4571336" y="1639130"/>
          <a:ext cx="4427494" cy="5106003"/>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Box 39"/>
          <p:cNvSpPr txBox="1"/>
          <p:nvPr/>
        </p:nvSpPr>
        <p:spPr>
          <a:xfrm>
            <a:off x="7771509" y="2278032"/>
            <a:ext cx="947382" cy="369332"/>
          </a:xfrm>
          <a:prstGeom prst="rect">
            <a:avLst/>
          </a:prstGeom>
          <a:noFill/>
        </p:spPr>
        <p:txBody>
          <a:bodyPr wrap="none" rtlCol="0">
            <a:spAutoFit/>
          </a:bodyPr>
          <a:lstStyle/>
          <a:p>
            <a:r>
              <a:rPr lang="en-US" b="1" dirty="0" smtClean="0">
                <a:solidFill>
                  <a:srgbClr val="31859C"/>
                </a:solidFill>
              </a:rPr>
              <a:t>Future</a:t>
            </a:r>
            <a:endParaRPr lang="en-US" b="1" dirty="0">
              <a:solidFill>
                <a:srgbClr val="31859C"/>
              </a:solidFill>
            </a:endParaRPr>
          </a:p>
        </p:txBody>
      </p:sp>
      <p:sp>
        <p:nvSpPr>
          <p:cNvPr id="6" name="TextBox 5"/>
          <p:cNvSpPr txBox="1"/>
          <p:nvPr/>
        </p:nvSpPr>
        <p:spPr>
          <a:xfrm>
            <a:off x="6420293" y="2294340"/>
            <a:ext cx="992579" cy="369332"/>
          </a:xfrm>
          <a:prstGeom prst="rect">
            <a:avLst/>
          </a:prstGeom>
          <a:noFill/>
        </p:spPr>
        <p:txBody>
          <a:bodyPr wrap="none" rtlCol="0">
            <a:spAutoFit/>
          </a:bodyPr>
          <a:lstStyle/>
          <a:p>
            <a:r>
              <a:rPr lang="en-US" b="1" dirty="0" smtClean="0">
                <a:solidFill>
                  <a:schemeClr val="tx2">
                    <a:lumMod val="60000"/>
                    <a:lumOff val="40000"/>
                  </a:schemeClr>
                </a:solidFill>
              </a:rPr>
              <a:t>TODAY</a:t>
            </a:r>
            <a:endParaRPr lang="en-US" b="1" dirty="0">
              <a:solidFill>
                <a:schemeClr val="tx2">
                  <a:lumMod val="60000"/>
                  <a:lumOff val="40000"/>
                </a:schemeClr>
              </a:solidFill>
            </a:endParaRPr>
          </a:p>
        </p:txBody>
      </p:sp>
      <p:sp>
        <p:nvSpPr>
          <p:cNvPr id="5" name="Title 4"/>
          <p:cNvSpPr>
            <a:spLocks noGrp="1"/>
          </p:cNvSpPr>
          <p:nvPr>
            <p:ph type="ctrTitle"/>
          </p:nvPr>
        </p:nvSpPr>
        <p:spPr>
          <a:xfrm>
            <a:off x="1513303" y="151418"/>
            <a:ext cx="7630697" cy="612648"/>
          </a:xfrm>
        </p:spPr>
        <p:txBody>
          <a:bodyPr>
            <a:normAutofit fontScale="90000"/>
          </a:bodyPr>
          <a:lstStyle/>
          <a:p>
            <a:r>
              <a:rPr lang="en-US" dirty="0" smtClean="0"/>
              <a:t>Current Design Flow Takes so Long that it is Throttling DoD Access to Advanced Technology </a:t>
            </a:r>
            <a:endParaRPr lang="en-US" sz="1800" dirty="0"/>
          </a:p>
        </p:txBody>
      </p:sp>
      <p:sp>
        <p:nvSpPr>
          <p:cNvPr id="7" name="TextBox 6"/>
          <p:cNvSpPr txBox="1"/>
          <p:nvPr/>
        </p:nvSpPr>
        <p:spPr>
          <a:xfrm>
            <a:off x="5550810" y="6642556"/>
            <a:ext cx="3030483" cy="215444"/>
          </a:xfrm>
          <a:prstGeom prst="rect">
            <a:avLst/>
          </a:prstGeom>
          <a:noFill/>
        </p:spPr>
        <p:txBody>
          <a:bodyPr wrap="square" rtlCol="0">
            <a:spAutoFit/>
          </a:bodyPr>
          <a:lstStyle/>
          <a:p>
            <a:pPr algn="r"/>
            <a:r>
              <a:rPr lang="en-US" sz="800" i="1" dirty="0" smtClean="0">
                <a:solidFill>
                  <a:schemeClr val="bg1">
                    <a:lumMod val="65000"/>
                  </a:schemeClr>
                </a:solidFill>
              </a:rPr>
              <a:t>Design effort model derived from commercial and DoD sources</a:t>
            </a:r>
            <a:endParaRPr lang="en-US" sz="1000" i="1" dirty="0">
              <a:solidFill>
                <a:schemeClr val="bg1">
                  <a:lumMod val="65000"/>
                </a:schemeClr>
              </a:solidFill>
            </a:endParaRPr>
          </a:p>
        </p:txBody>
      </p:sp>
      <p:sp>
        <p:nvSpPr>
          <p:cNvPr id="8" name="TextBox 7"/>
          <p:cNvSpPr txBox="1"/>
          <p:nvPr/>
        </p:nvSpPr>
        <p:spPr>
          <a:xfrm>
            <a:off x="118374" y="1562885"/>
            <a:ext cx="4472403" cy="4185762"/>
          </a:xfrm>
          <a:prstGeom prst="rect">
            <a:avLst/>
          </a:prstGeom>
          <a:noFill/>
        </p:spPr>
        <p:txBody>
          <a:bodyPr wrap="square" rtlCol="0">
            <a:spAutoFit/>
          </a:bodyPr>
          <a:lstStyle/>
          <a:p>
            <a:r>
              <a:rPr lang="en-US" dirty="0" smtClean="0"/>
              <a:t>Existing </a:t>
            </a:r>
            <a:r>
              <a:rPr lang="en-US" dirty="0" err="1" smtClean="0"/>
              <a:t>DoD</a:t>
            </a:r>
            <a:r>
              <a:rPr lang="en-US" dirty="0" smtClean="0"/>
              <a:t> custom IC product cycle time can take as long as </a:t>
            </a:r>
            <a:r>
              <a:rPr lang="en-US" b="1" u="sng" dirty="0"/>
              <a:t>2</a:t>
            </a:r>
            <a:r>
              <a:rPr lang="en-US" b="1" u="sng" dirty="0" smtClean="0"/>
              <a:t>.5 years</a:t>
            </a:r>
            <a:r>
              <a:rPr lang="en-US" dirty="0" smtClean="0"/>
              <a:t>.</a:t>
            </a:r>
          </a:p>
          <a:p>
            <a:pPr marL="227013" lvl="1" indent="-114300">
              <a:buFont typeface="Arial"/>
              <a:buChar char="•"/>
            </a:pPr>
            <a:r>
              <a:rPr lang="en-US" sz="1400" dirty="0" smtClean="0"/>
              <a:t>60%: Design (most of which is verification)</a:t>
            </a:r>
          </a:p>
          <a:p>
            <a:pPr marL="227013" lvl="1" indent="-114300">
              <a:buFont typeface="Arial"/>
              <a:buChar char="•"/>
            </a:pPr>
            <a:r>
              <a:rPr lang="en-US" sz="1400" dirty="0" smtClean="0"/>
              <a:t>40%: Fabrication (20%/fab spin)</a:t>
            </a:r>
          </a:p>
          <a:p>
            <a:pPr algn="ctr">
              <a:spcAft>
                <a:spcPts val="600"/>
              </a:spcAft>
            </a:pPr>
            <a:endParaRPr lang="en-US" sz="1400" dirty="0" smtClean="0"/>
          </a:p>
          <a:p>
            <a:pPr algn="ctr">
              <a:spcAft>
                <a:spcPts val="600"/>
              </a:spcAft>
            </a:pPr>
            <a:endParaRPr lang="en-US" sz="1400" dirty="0"/>
          </a:p>
          <a:p>
            <a:pPr algn="ctr">
              <a:spcAft>
                <a:spcPts val="600"/>
              </a:spcAft>
            </a:pPr>
            <a:endParaRPr lang="en-US" sz="1400" dirty="0" smtClean="0"/>
          </a:p>
          <a:p>
            <a:r>
              <a:rPr lang="en-US" dirty="0"/>
              <a:t>Using </a:t>
            </a:r>
            <a:r>
              <a:rPr lang="en-US" dirty="0" smtClean="0"/>
              <a:t>“Object </a:t>
            </a:r>
            <a:r>
              <a:rPr lang="en-US" dirty="0"/>
              <a:t>O</a:t>
            </a:r>
            <a:r>
              <a:rPr lang="en-US" dirty="0" smtClean="0"/>
              <a:t>riented </a:t>
            </a:r>
            <a:r>
              <a:rPr lang="en-US" dirty="0"/>
              <a:t>D</a:t>
            </a:r>
            <a:r>
              <a:rPr lang="en-US" dirty="0" smtClean="0"/>
              <a:t>esign” and enhanced hierarchy, we want to achieve</a:t>
            </a:r>
            <a:r>
              <a:rPr lang="en-US" dirty="0"/>
              <a:t>:</a:t>
            </a:r>
          </a:p>
          <a:p>
            <a:pPr marL="227013" lvl="1" indent="-114300">
              <a:buFont typeface="Arial"/>
              <a:buChar char="•"/>
            </a:pPr>
            <a:r>
              <a:rPr lang="en-US" sz="1400" dirty="0"/>
              <a:t>Reduction in design time by </a:t>
            </a:r>
            <a:r>
              <a:rPr lang="en-US" sz="1400" dirty="0" smtClean="0"/>
              <a:t>10X through a strong reduction in verification time and removal of minimum area constraint</a:t>
            </a:r>
            <a:endParaRPr lang="en-US" sz="1400" dirty="0"/>
          </a:p>
          <a:p>
            <a:pPr marL="227013" lvl="1" indent="-114300">
              <a:buFont typeface="Arial"/>
              <a:buChar char="•"/>
            </a:pPr>
            <a:r>
              <a:rPr lang="en-US" sz="1400" dirty="0" smtClean="0"/>
              <a:t>“First Time Right” design methods to eliminate the need for repeated fabrication runs.</a:t>
            </a:r>
          </a:p>
          <a:p>
            <a:pPr marL="227013" lvl="1" indent="-114300">
              <a:buFont typeface="Arial"/>
              <a:buChar char="•"/>
            </a:pPr>
            <a:r>
              <a:rPr lang="en-US" sz="1400" dirty="0" smtClean="0"/>
              <a:t>Reduction </a:t>
            </a:r>
            <a:r>
              <a:rPr lang="en-US" sz="1400" dirty="0"/>
              <a:t>in fabrication time to 2X commercial</a:t>
            </a:r>
          </a:p>
          <a:p>
            <a:endParaRPr lang="en-US" sz="1100" i="1" dirty="0"/>
          </a:p>
          <a:p>
            <a:pPr algn="ctr">
              <a:spcAft>
                <a:spcPts val="600"/>
              </a:spcAft>
            </a:pPr>
            <a:endParaRPr lang="en-US" sz="1400" i="1" dirty="0" smtClean="0"/>
          </a:p>
        </p:txBody>
      </p:sp>
      <p:sp>
        <p:nvSpPr>
          <p:cNvPr id="35" name="Slide Number Placeholder 2"/>
          <p:cNvSpPr>
            <a:spLocks noGrp="1"/>
          </p:cNvSpPr>
          <p:nvPr>
            <p:ph type="sldNum" sz="quarter" idx="11"/>
          </p:nvPr>
        </p:nvSpPr>
        <p:spPr>
          <a:xfrm>
            <a:off x="8102430" y="6553200"/>
            <a:ext cx="762000" cy="292102"/>
          </a:xfrm>
        </p:spPr>
        <p:txBody>
          <a:bodyPr/>
          <a:lstStyle/>
          <a:p>
            <a:pPr>
              <a:defRPr/>
            </a:pPr>
            <a:fld id="{231CC523-8BC6-4921-807A-66BD262F34AB}" type="slidenum">
              <a:rPr lang="en-US" smtClean="0"/>
              <a:pPr>
                <a:defRPr/>
              </a:pPr>
              <a:t>7</a:t>
            </a:fld>
            <a:endParaRPr lang="en-US" dirty="0"/>
          </a:p>
        </p:txBody>
      </p:sp>
      <p:cxnSp>
        <p:nvCxnSpPr>
          <p:cNvPr id="15" name="Straight Connector 14"/>
          <p:cNvCxnSpPr/>
          <p:nvPr/>
        </p:nvCxnSpPr>
        <p:spPr bwMode="auto">
          <a:xfrm>
            <a:off x="5755195" y="3398264"/>
            <a:ext cx="445419" cy="0"/>
          </a:xfrm>
          <a:prstGeom prst="line">
            <a:avLst/>
          </a:prstGeom>
          <a:noFill/>
          <a:ln w="22225">
            <a:solidFill>
              <a:schemeClr val="bg1"/>
            </a:solidFill>
            <a:prstDash val="sysDot"/>
            <a:round/>
            <a:headEnd/>
            <a:tailEnd/>
          </a:ln>
          <a:extLst>
            <a:ext uri="{909E8E84-426E-40dd-AFC4-6F175D3DCCD1}">
              <a14:hiddenFill xmlns:a14="http://schemas.microsoft.com/office/drawing/2010/main">
                <a:noFill/>
              </a14:hiddenFill>
            </a:ext>
          </a:extLst>
        </p:spPr>
      </p:cxnSp>
      <p:sp>
        <p:nvSpPr>
          <p:cNvPr id="39" name="TextBox 38"/>
          <p:cNvSpPr txBox="1"/>
          <p:nvPr/>
        </p:nvSpPr>
        <p:spPr>
          <a:xfrm>
            <a:off x="5424128" y="6341312"/>
            <a:ext cx="3446073" cy="492443"/>
          </a:xfrm>
          <a:prstGeom prst="rect">
            <a:avLst/>
          </a:prstGeom>
          <a:solidFill>
            <a:schemeClr val="bg1"/>
          </a:solidFill>
          <a:ln>
            <a:solidFill>
              <a:schemeClr val="bg1"/>
            </a:solidFill>
          </a:ln>
        </p:spPr>
        <p:txBody>
          <a:bodyPr wrap="square" rtlCol="0">
            <a:spAutoFit/>
          </a:bodyPr>
          <a:lstStyle/>
          <a:p>
            <a:r>
              <a:rPr lang="en-US" sz="1400" dirty="0" smtClean="0"/>
              <a:t>     </a:t>
            </a:r>
            <a:r>
              <a:rPr lang="en-US" sz="1200" dirty="0" smtClean="0"/>
              <a:t>DoD              Commercial           Need</a:t>
            </a:r>
          </a:p>
          <a:p>
            <a:endParaRPr lang="en-US" sz="1200" dirty="0"/>
          </a:p>
        </p:txBody>
      </p:sp>
      <p:sp>
        <p:nvSpPr>
          <p:cNvPr id="36" name="TextBox 35"/>
          <p:cNvSpPr txBox="1"/>
          <p:nvPr/>
        </p:nvSpPr>
        <p:spPr>
          <a:xfrm>
            <a:off x="5704395" y="1365901"/>
            <a:ext cx="2555102" cy="307777"/>
          </a:xfrm>
          <a:prstGeom prst="rect">
            <a:avLst/>
          </a:prstGeom>
          <a:noFill/>
        </p:spPr>
        <p:txBody>
          <a:bodyPr wrap="square" rtlCol="0">
            <a:spAutoFit/>
          </a:bodyPr>
          <a:lstStyle/>
          <a:p>
            <a:pPr algn="r"/>
            <a:r>
              <a:rPr lang="en-US" sz="1400" b="1" u="sng" dirty="0" smtClean="0"/>
              <a:t>28nm node example</a:t>
            </a:r>
            <a:endParaRPr lang="en-US" sz="1400" b="1" u="sng" dirty="0"/>
          </a:p>
        </p:txBody>
      </p:sp>
      <p:sp>
        <p:nvSpPr>
          <p:cNvPr id="24" name="TextBox 23"/>
          <p:cNvSpPr txBox="1"/>
          <p:nvPr/>
        </p:nvSpPr>
        <p:spPr>
          <a:xfrm>
            <a:off x="5373271" y="1835557"/>
            <a:ext cx="1116659" cy="707886"/>
          </a:xfrm>
          <a:prstGeom prst="rect">
            <a:avLst/>
          </a:prstGeom>
          <a:noFill/>
        </p:spPr>
        <p:txBody>
          <a:bodyPr wrap="square" rtlCol="0">
            <a:spAutoFit/>
          </a:bodyPr>
          <a:lstStyle/>
          <a:p>
            <a:pPr algn="ctr"/>
            <a:r>
              <a:rPr lang="en-US" sz="1000" dirty="0" smtClean="0">
                <a:solidFill>
                  <a:prstClr val="black"/>
                </a:solidFill>
              </a:rPr>
              <a:t>130 Weeks</a:t>
            </a:r>
          </a:p>
          <a:p>
            <a:pPr algn="ctr"/>
            <a:r>
              <a:rPr lang="en-US" sz="1000" dirty="0" smtClean="0">
                <a:solidFill>
                  <a:prstClr val="black"/>
                </a:solidFill>
              </a:rPr>
              <a:t>10 person team</a:t>
            </a:r>
          </a:p>
          <a:p>
            <a:pPr algn="ctr"/>
            <a:r>
              <a:rPr lang="en-US" sz="1000" dirty="0" smtClean="0">
                <a:solidFill>
                  <a:prstClr val="black"/>
                </a:solidFill>
              </a:rPr>
              <a:t>~ 0.1B transistors</a:t>
            </a:r>
            <a:endParaRPr lang="en-US" sz="1000" dirty="0">
              <a:solidFill>
                <a:prstClr val="black"/>
              </a:solidFill>
            </a:endParaRPr>
          </a:p>
        </p:txBody>
      </p:sp>
      <p:sp>
        <p:nvSpPr>
          <p:cNvPr id="34" name="TextBox 33"/>
          <p:cNvSpPr txBox="1"/>
          <p:nvPr/>
        </p:nvSpPr>
        <p:spPr>
          <a:xfrm>
            <a:off x="6552656" y="4201000"/>
            <a:ext cx="1116659" cy="892552"/>
          </a:xfrm>
          <a:prstGeom prst="rect">
            <a:avLst/>
          </a:prstGeom>
          <a:noFill/>
        </p:spPr>
        <p:txBody>
          <a:bodyPr wrap="square" rtlCol="0">
            <a:spAutoFit/>
          </a:bodyPr>
          <a:lstStyle/>
          <a:p>
            <a:pPr algn="ctr"/>
            <a:r>
              <a:rPr lang="en-US" sz="1200" dirty="0">
                <a:solidFill>
                  <a:prstClr val="black"/>
                </a:solidFill>
              </a:rPr>
              <a:t> </a:t>
            </a:r>
            <a:r>
              <a:rPr lang="en-US" sz="1000" dirty="0" smtClean="0">
                <a:solidFill>
                  <a:prstClr val="black"/>
                </a:solidFill>
              </a:rPr>
              <a:t> 39 Weeks</a:t>
            </a:r>
          </a:p>
          <a:p>
            <a:pPr algn="ctr"/>
            <a:r>
              <a:rPr lang="en-US" sz="1000" dirty="0">
                <a:solidFill>
                  <a:prstClr val="black"/>
                </a:solidFill>
              </a:rPr>
              <a:t>4</a:t>
            </a:r>
            <a:r>
              <a:rPr lang="en-US" sz="1000" dirty="0" smtClean="0">
                <a:solidFill>
                  <a:prstClr val="black"/>
                </a:solidFill>
              </a:rPr>
              <a:t>00 person team</a:t>
            </a:r>
          </a:p>
          <a:p>
            <a:pPr algn="ctr"/>
            <a:r>
              <a:rPr lang="en-US" sz="1000" dirty="0" smtClean="0">
                <a:solidFill>
                  <a:prstClr val="black"/>
                </a:solidFill>
              </a:rPr>
              <a:t>~ 6.8B transistors</a:t>
            </a:r>
            <a:endParaRPr lang="en-US" sz="1000" dirty="0">
              <a:solidFill>
                <a:prstClr val="black"/>
              </a:solidFill>
            </a:endParaRPr>
          </a:p>
        </p:txBody>
      </p:sp>
      <p:sp>
        <p:nvSpPr>
          <p:cNvPr id="41" name="Right Brace 40"/>
          <p:cNvSpPr/>
          <p:nvPr/>
        </p:nvSpPr>
        <p:spPr bwMode="auto">
          <a:xfrm>
            <a:off x="6152667" y="4075673"/>
            <a:ext cx="359297" cy="2192097"/>
          </a:xfrm>
          <a:prstGeom prst="rightBrace">
            <a:avLst>
              <a:gd name="adj1" fmla="val 32863"/>
              <a:gd name="adj2" fmla="val 83381"/>
            </a:avLst>
          </a:prstGeom>
          <a:ln>
            <a:headEnd/>
            <a:tailEnd/>
          </a:ln>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2">
                  <a:lumMod val="60000"/>
                  <a:lumOff val="40000"/>
                </a:schemeClr>
              </a:solidFill>
            </a:endParaRPr>
          </a:p>
        </p:txBody>
      </p:sp>
      <p:sp>
        <p:nvSpPr>
          <p:cNvPr id="42" name="Right Brace 41"/>
          <p:cNvSpPr/>
          <p:nvPr/>
        </p:nvSpPr>
        <p:spPr bwMode="auto">
          <a:xfrm>
            <a:off x="6158022" y="2658381"/>
            <a:ext cx="334133" cy="1395393"/>
          </a:xfrm>
          <a:prstGeom prst="rightBrace">
            <a:avLst>
              <a:gd name="adj1" fmla="val 41304"/>
              <a:gd name="adj2" fmla="val 57895"/>
            </a:avLst>
          </a:prstGeom>
          <a:ln>
            <a:headEnd/>
            <a:tailEnd/>
          </a:ln>
          <a:extLst/>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dirty="0"/>
          </a:p>
        </p:txBody>
      </p:sp>
      <p:sp>
        <p:nvSpPr>
          <p:cNvPr id="43" name="TextBox 42"/>
          <p:cNvSpPr txBox="1"/>
          <p:nvPr/>
        </p:nvSpPr>
        <p:spPr>
          <a:xfrm>
            <a:off x="6332315" y="3048913"/>
            <a:ext cx="910995" cy="400110"/>
          </a:xfrm>
          <a:prstGeom prst="rect">
            <a:avLst/>
          </a:prstGeom>
          <a:noFill/>
        </p:spPr>
        <p:txBody>
          <a:bodyPr wrap="square" rtlCol="0">
            <a:spAutoFit/>
          </a:bodyPr>
          <a:lstStyle/>
          <a:p>
            <a:r>
              <a:rPr lang="en-US" sz="1000" dirty="0" smtClean="0">
                <a:solidFill>
                  <a:schemeClr val="accent4"/>
                </a:solidFill>
              </a:rPr>
              <a:t>Fabrication</a:t>
            </a:r>
          </a:p>
          <a:p>
            <a:r>
              <a:rPr lang="en-US" sz="1000" dirty="0" smtClean="0">
                <a:solidFill>
                  <a:schemeClr val="accent4"/>
                </a:solidFill>
              </a:rPr>
              <a:t>NRE</a:t>
            </a:r>
            <a:endParaRPr lang="en-US" sz="1000" dirty="0">
              <a:solidFill>
                <a:schemeClr val="accent4"/>
              </a:solidFill>
            </a:endParaRPr>
          </a:p>
        </p:txBody>
      </p:sp>
      <p:sp>
        <p:nvSpPr>
          <p:cNvPr id="44" name="TextBox 43"/>
          <p:cNvSpPr txBox="1"/>
          <p:nvPr/>
        </p:nvSpPr>
        <p:spPr>
          <a:xfrm>
            <a:off x="6333116" y="5518645"/>
            <a:ext cx="660430" cy="400110"/>
          </a:xfrm>
          <a:prstGeom prst="rect">
            <a:avLst/>
          </a:prstGeom>
          <a:noFill/>
        </p:spPr>
        <p:txBody>
          <a:bodyPr wrap="square" rtlCol="0">
            <a:spAutoFit/>
          </a:bodyPr>
          <a:lstStyle/>
          <a:p>
            <a:r>
              <a:rPr lang="en-US" sz="1000" dirty="0" smtClean="0">
                <a:solidFill>
                  <a:schemeClr val="tx2">
                    <a:lumMod val="60000"/>
                    <a:lumOff val="40000"/>
                  </a:schemeClr>
                </a:solidFill>
              </a:rPr>
              <a:t>Design</a:t>
            </a:r>
          </a:p>
          <a:p>
            <a:r>
              <a:rPr lang="en-US" sz="1000" dirty="0" smtClean="0">
                <a:solidFill>
                  <a:schemeClr val="tx2">
                    <a:lumMod val="60000"/>
                    <a:lumOff val="40000"/>
                  </a:schemeClr>
                </a:solidFill>
              </a:rPr>
              <a:t>NRE</a:t>
            </a:r>
            <a:endParaRPr lang="en-US" sz="1000" dirty="0">
              <a:solidFill>
                <a:schemeClr val="tx2">
                  <a:lumMod val="60000"/>
                  <a:lumOff val="40000"/>
                </a:schemeClr>
              </a:solidFill>
            </a:endParaRPr>
          </a:p>
        </p:txBody>
      </p:sp>
      <p:sp>
        <p:nvSpPr>
          <p:cNvPr id="37" name="TextBox 36"/>
          <p:cNvSpPr txBox="1"/>
          <p:nvPr/>
        </p:nvSpPr>
        <p:spPr>
          <a:xfrm>
            <a:off x="7726179" y="4458914"/>
            <a:ext cx="1116659" cy="892552"/>
          </a:xfrm>
          <a:prstGeom prst="rect">
            <a:avLst/>
          </a:prstGeom>
          <a:noFill/>
        </p:spPr>
        <p:txBody>
          <a:bodyPr wrap="square" rtlCol="0">
            <a:spAutoFit/>
          </a:bodyPr>
          <a:lstStyle/>
          <a:p>
            <a:pPr algn="ctr"/>
            <a:r>
              <a:rPr lang="en-US" sz="1200" b="1" dirty="0">
                <a:solidFill>
                  <a:prstClr val="black"/>
                </a:solidFill>
              </a:rPr>
              <a:t> </a:t>
            </a:r>
            <a:r>
              <a:rPr lang="en-US" sz="1200" b="1" dirty="0" smtClean="0">
                <a:solidFill>
                  <a:prstClr val="black"/>
                </a:solidFill>
              </a:rPr>
              <a:t> </a:t>
            </a:r>
            <a:r>
              <a:rPr lang="en-US" sz="1000" b="1" dirty="0" smtClean="0">
                <a:solidFill>
                  <a:prstClr val="black"/>
                </a:solidFill>
              </a:rPr>
              <a:t>30 Weeks</a:t>
            </a:r>
          </a:p>
          <a:p>
            <a:pPr algn="ctr"/>
            <a:r>
              <a:rPr lang="en-US" sz="1000" b="1" dirty="0" smtClean="0">
                <a:solidFill>
                  <a:prstClr val="black"/>
                </a:solidFill>
              </a:rPr>
              <a:t>10 person team</a:t>
            </a:r>
          </a:p>
          <a:p>
            <a:pPr algn="ctr"/>
            <a:r>
              <a:rPr lang="en-US" sz="1000" b="1" dirty="0" smtClean="0">
                <a:solidFill>
                  <a:prstClr val="black"/>
                </a:solidFill>
              </a:rPr>
              <a:t>~ 0.2B transistors</a:t>
            </a:r>
            <a:endParaRPr lang="en-US" sz="1000" b="1" dirty="0">
              <a:solidFill>
                <a:prstClr val="black"/>
              </a:solidFill>
            </a:endParaRPr>
          </a:p>
        </p:txBody>
      </p:sp>
      <p:sp>
        <p:nvSpPr>
          <p:cNvPr id="45" name="TextBox 44"/>
          <p:cNvSpPr txBox="1"/>
          <p:nvPr/>
        </p:nvSpPr>
        <p:spPr>
          <a:xfrm rot="16200000">
            <a:off x="5435600" y="4635500"/>
            <a:ext cx="1058065" cy="307777"/>
          </a:xfrm>
          <a:prstGeom prst="rect">
            <a:avLst/>
          </a:prstGeom>
          <a:noFill/>
        </p:spPr>
        <p:txBody>
          <a:bodyPr wrap="none" rtlCol="0">
            <a:spAutoFit/>
          </a:bodyPr>
          <a:lstStyle/>
          <a:p>
            <a:r>
              <a:rPr lang="en-US" sz="1400" dirty="0" smtClean="0">
                <a:solidFill>
                  <a:schemeClr val="bg1"/>
                </a:solidFill>
              </a:rPr>
              <a:t>Verification</a:t>
            </a:r>
            <a:endParaRPr lang="en-US" sz="1400" dirty="0">
              <a:solidFill>
                <a:schemeClr val="bg1"/>
              </a:solidFill>
            </a:endParaRPr>
          </a:p>
        </p:txBody>
      </p:sp>
      <p:sp>
        <p:nvSpPr>
          <p:cNvPr id="48" name="TextBox 47"/>
          <p:cNvSpPr txBox="1"/>
          <p:nvPr/>
        </p:nvSpPr>
        <p:spPr>
          <a:xfrm rot="16200000">
            <a:off x="5578515" y="5727700"/>
            <a:ext cx="721434" cy="307777"/>
          </a:xfrm>
          <a:prstGeom prst="rect">
            <a:avLst/>
          </a:prstGeom>
          <a:noFill/>
        </p:spPr>
        <p:txBody>
          <a:bodyPr wrap="none" rtlCol="0">
            <a:spAutoFit/>
          </a:bodyPr>
          <a:lstStyle/>
          <a:p>
            <a:r>
              <a:rPr lang="en-US" sz="1400" dirty="0" smtClean="0">
                <a:solidFill>
                  <a:schemeClr val="bg1"/>
                </a:solidFill>
              </a:rPr>
              <a:t>Design</a:t>
            </a:r>
            <a:endParaRPr lang="en-US" sz="1400" dirty="0">
              <a:solidFill>
                <a:schemeClr val="bg1"/>
              </a:solidFill>
            </a:endParaRPr>
          </a:p>
        </p:txBody>
      </p:sp>
      <p:sp>
        <p:nvSpPr>
          <p:cNvPr id="49" name="TextBox 48"/>
          <p:cNvSpPr txBox="1"/>
          <p:nvPr/>
        </p:nvSpPr>
        <p:spPr>
          <a:xfrm rot="16200000">
            <a:off x="5758267" y="3460979"/>
            <a:ext cx="463526" cy="523220"/>
          </a:xfrm>
          <a:prstGeom prst="rect">
            <a:avLst/>
          </a:prstGeom>
          <a:noFill/>
        </p:spPr>
        <p:txBody>
          <a:bodyPr wrap="none" rtlCol="0">
            <a:spAutoFit/>
          </a:bodyPr>
          <a:lstStyle/>
          <a:p>
            <a:pPr algn="ctr"/>
            <a:r>
              <a:rPr lang="en-US" sz="1400" dirty="0" smtClean="0">
                <a:solidFill>
                  <a:schemeClr val="bg1"/>
                </a:solidFill>
              </a:rPr>
              <a:t>Fab</a:t>
            </a:r>
          </a:p>
          <a:p>
            <a:pPr algn="ctr"/>
            <a:r>
              <a:rPr lang="en-US" sz="1400" dirty="0" smtClean="0">
                <a:solidFill>
                  <a:schemeClr val="bg1"/>
                </a:solidFill>
              </a:rPr>
              <a:t>#1</a:t>
            </a:r>
            <a:endParaRPr lang="en-US" sz="1400" dirty="0">
              <a:solidFill>
                <a:schemeClr val="bg1"/>
              </a:solidFill>
            </a:endParaRPr>
          </a:p>
        </p:txBody>
      </p:sp>
      <p:sp>
        <p:nvSpPr>
          <p:cNvPr id="50" name="TextBox 49"/>
          <p:cNvSpPr txBox="1"/>
          <p:nvPr/>
        </p:nvSpPr>
        <p:spPr>
          <a:xfrm rot="16200000">
            <a:off x="5745567" y="2737079"/>
            <a:ext cx="463526" cy="523220"/>
          </a:xfrm>
          <a:prstGeom prst="rect">
            <a:avLst/>
          </a:prstGeom>
          <a:noFill/>
        </p:spPr>
        <p:txBody>
          <a:bodyPr wrap="none" rtlCol="0">
            <a:spAutoFit/>
          </a:bodyPr>
          <a:lstStyle/>
          <a:p>
            <a:pPr algn="ctr"/>
            <a:r>
              <a:rPr lang="en-US" sz="1400" dirty="0" smtClean="0">
                <a:solidFill>
                  <a:schemeClr val="bg1"/>
                </a:solidFill>
              </a:rPr>
              <a:t>Fab</a:t>
            </a:r>
          </a:p>
          <a:p>
            <a:pPr algn="ctr"/>
            <a:r>
              <a:rPr lang="en-US" sz="1400" dirty="0" smtClean="0">
                <a:solidFill>
                  <a:schemeClr val="bg1"/>
                </a:solidFill>
              </a:rPr>
              <a:t>#2</a:t>
            </a:r>
            <a:endParaRPr lang="en-US" sz="1400" dirty="0">
              <a:solidFill>
                <a:schemeClr val="bg1"/>
              </a:solidFill>
            </a:endParaRPr>
          </a:p>
        </p:txBody>
      </p:sp>
      <p:sp>
        <p:nvSpPr>
          <p:cNvPr id="51" name="TextBox 50"/>
          <p:cNvSpPr txBox="1"/>
          <p:nvPr/>
        </p:nvSpPr>
        <p:spPr>
          <a:xfrm>
            <a:off x="118782" y="6321576"/>
            <a:ext cx="3963708" cy="400110"/>
          </a:xfrm>
          <a:prstGeom prst="rect">
            <a:avLst/>
          </a:prstGeom>
          <a:noFill/>
        </p:spPr>
        <p:txBody>
          <a:bodyPr wrap="none" rtlCol="0">
            <a:spAutoFit/>
          </a:bodyPr>
          <a:lstStyle/>
          <a:p>
            <a:r>
              <a:rPr lang="en-US" sz="1000" b="1" i="1" dirty="0" smtClean="0">
                <a:solidFill>
                  <a:srgbClr val="0000FF"/>
                </a:solidFill>
              </a:rPr>
              <a:t>Data from </a:t>
            </a:r>
            <a:r>
              <a:rPr lang="en-US" sz="1000" b="1" i="1" dirty="0">
                <a:solidFill>
                  <a:srgbClr val="0000FF"/>
                </a:solidFill>
              </a:rPr>
              <a:t>p</a:t>
            </a:r>
            <a:r>
              <a:rPr lang="en-US" sz="1000" b="1" i="1" dirty="0" smtClean="0">
                <a:solidFill>
                  <a:srgbClr val="0000FF"/>
                </a:solidFill>
              </a:rPr>
              <a:t>lenary talk DAC–2013 by Ivo </a:t>
            </a:r>
            <a:r>
              <a:rPr lang="en-US" sz="1000" b="1" i="1" dirty="0" err="1" smtClean="0">
                <a:solidFill>
                  <a:srgbClr val="0000FF"/>
                </a:solidFill>
              </a:rPr>
              <a:t>Bolsens</a:t>
            </a:r>
            <a:r>
              <a:rPr lang="en-US" sz="1000" b="1" i="1" dirty="0" smtClean="0">
                <a:solidFill>
                  <a:srgbClr val="0000FF"/>
                </a:solidFill>
              </a:rPr>
              <a:t> (Xilinx)</a:t>
            </a:r>
          </a:p>
          <a:p>
            <a:r>
              <a:rPr lang="en-US" sz="1000" b="1" i="1" dirty="0">
                <a:solidFill>
                  <a:srgbClr val="0000FF"/>
                </a:solidFill>
              </a:rPr>
              <a:t>a</a:t>
            </a:r>
            <a:r>
              <a:rPr lang="en-US" sz="1000" b="1" i="1" dirty="0" smtClean="0">
                <a:solidFill>
                  <a:srgbClr val="0000FF"/>
                </a:solidFill>
              </a:rPr>
              <a:t>nd conversations with </a:t>
            </a:r>
            <a:r>
              <a:rPr lang="en-US" sz="1000" b="1" i="1" dirty="0" err="1" smtClean="0">
                <a:solidFill>
                  <a:srgbClr val="0000FF"/>
                </a:solidFill>
              </a:rPr>
              <a:t>DoD</a:t>
            </a:r>
            <a:r>
              <a:rPr lang="en-US" sz="1000" b="1" i="1" dirty="0" smtClean="0">
                <a:solidFill>
                  <a:srgbClr val="0000FF"/>
                </a:solidFill>
              </a:rPr>
              <a:t> contractors </a:t>
            </a:r>
            <a:endParaRPr lang="en-US" sz="1000" b="1" i="1" dirty="0">
              <a:solidFill>
                <a:srgbClr val="0000FF"/>
              </a:solidFill>
            </a:endParaRPr>
          </a:p>
        </p:txBody>
      </p:sp>
      <p:sp>
        <p:nvSpPr>
          <p:cNvPr id="26" name="Footer Placeholder 1"/>
          <p:cNvSpPr txBox="1">
            <a:spLocks/>
          </p:cNvSpPr>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898989"/>
                </a:solidFill>
                <a:effectLst/>
                <a:uLnTx/>
                <a:uFillTx/>
                <a:latin typeface="Tahoma" charset="0"/>
                <a:ea typeface="+mn-ea"/>
                <a:cs typeface="+mn-cs"/>
              </a:rPr>
              <a:t>Approved for Public Release, Distribution Unlimited</a:t>
            </a:r>
            <a:endParaRPr kumimoji="0" lang="en-US" sz="900" b="0" i="0" u="none" strike="noStrike" kern="1200" cap="none" spc="0" normalizeH="0" baseline="0" noProof="0" dirty="0">
              <a:ln>
                <a:noFill/>
              </a:ln>
              <a:solidFill>
                <a:srgbClr val="898989"/>
              </a:solidFill>
              <a:effectLst/>
              <a:uLnTx/>
              <a:uFillTx/>
              <a:latin typeface="Tahoma" charset="0"/>
              <a:ea typeface="+mn-ea"/>
              <a:cs typeface="+mn-cs"/>
            </a:endParaRPr>
          </a:p>
        </p:txBody>
      </p:sp>
    </p:spTree>
    <p:extLst>
      <p:ext uri="{BB962C8B-B14F-4D97-AF65-F5344CB8AC3E}">
        <p14:creationId xmlns:p14="http://schemas.microsoft.com/office/powerpoint/2010/main" val="8613241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8</a:t>
            </a:fld>
            <a:endParaRPr lang="en-US"/>
          </a:p>
        </p:txBody>
      </p:sp>
      <p:sp>
        <p:nvSpPr>
          <p:cNvPr id="4" name="Title 3"/>
          <p:cNvSpPr>
            <a:spLocks noGrp="1"/>
          </p:cNvSpPr>
          <p:nvPr>
            <p:ph type="ctrTitle"/>
          </p:nvPr>
        </p:nvSpPr>
        <p:spPr>
          <a:xfrm>
            <a:off x="1622425" y="151418"/>
            <a:ext cx="7391692" cy="612648"/>
          </a:xfrm>
        </p:spPr>
        <p:txBody>
          <a:bodyPr>
            <a:normAutofit fontScale="90000"/>
          </a:bodyPr>
          <a:lstStyle/>
          <a:p>
            <a:r>
              <a:rPr lang="en-US" dirty="0"/>
              <a:t>14nm is the Most </a:t>
            </a:r>
            <a:r>
              <a:rPr lang="en-US" dirty="0" smtClean="0"/>
              <a:t>Fabrication Cost</a:t>
            </a:r>
            <a:r>
              <a:rPr lang="en-US" dirty="0"/>
              <a:t>-Effective Node for DoD</a:t>
            </a:r>
            <a:endParaRPr lang="en-US" dirty="0">
              <a:solidFill>
                <a:srgbClr val="FF0000"/>
              </a:solidFill>
            </a:endParaRPr>
          </a:p>
        </p:txBody>
      </p:sp>
      <p:graphicFrame>
        <p:nvGraphicFramePr>
          <p:cNvPr id="8" name="Chart 7"/>
          <p:cNvGraphicFramePr>
            <a:graphicFrameLocks/>
          </p:cNvGraphicFramePr>
          <p:nvPr>
            <p:extLst>
              <p:ext uri="{D42A27DB-BD31-4B8C-83A1-F6EECF244321}">
                <p14:modId xmlns:p14="http://schemas.microsoft.com/office/powerpoint/2010/main" val="3159227976"/>
              </p:ext>
            </p:extLst>
          </p:nvPr>
        </p:nvGraphicFramePr>
        <p:xfrm>
          <a:off x="149121" y="1175875"/>
          <a:ext cx="369774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154031" y="842412"/>
            <a:ext cx="2314731" cy="307777"/>
          </a:xfrm>
          <a:prstGeom prst="rect">
            <a:avLst/>
          </a:prstGeom>
          <a:noFill/>
        </p:spPr>
        <p:txBody>
          <a:bodyPr wrap="none" rtlCol="0">
            <a:spAutoFit/>
          </a:bodyPr>
          <a:lstStyle/>
          <a:p>
            <a:r>
              <a:rPr lang="en-US" sz="1400" dirty="0" smtClean="0"/>
              <a:t>Custom IC Fab NRE</a:t>
            </a:r>
            <a:r>
              <a:rPr lang="en-US" sz="1400" baseline="30000" dirty="0" smtClean="0"/>
              <a:t>*</a:t>
            </a:r>
            <a:r>
              <a:rPr lang="en-US" sz="1400" dirty="0" smtClean="0"/>
              <a:t> Costs</a:t>
            </a:r>
            <a:endParaRPr lang="en-US" sz="1400" dirty="0"/>
          </a:p>
        </p:txBody>
      </p:sp>
      <p:sp>
        <p:nvSpPr>
          <p:cNvPr id="11" name="TextBox 10"/>
          <p:cNvSpPr txBox="1"/>
          <p:nvPr/>
        </p:nvSpPr>
        <p:spPr>
          <a:xfrm>
            <a:off x="5791200" y="843276"/>
            <a:ext cx="2141419" cy="307777"/>
          </a:xfrm>
          <a:prstGeom prst="rect">
            <a:avLst/>
          </a:prstGeom>
          <a:noFill/>
        </p:spPr>
        <p:txBody>
          <a:bodyPr wrap="none" rtlCol="0">
            <a:spAutoFit/>
          </a:bodyPr>
          <a:lstStyle/>
          <a:p>
            <a:r>
              <a:rPr lang="en-US" sz="1400" dirty="0" smtClean="0"/>
              <a:t>Fab NRE Costs per kgate</a:t>
            </a:r>
            <a:endParaRPr lang="en-US" sz="1400" dirty="0"/>
          </a:p>
        </p:txBody>
      </p:sp>
      <p:graphicFrame>
        <p:nvGraphicFramePr>
          <p:cNvPr id="12" name="Chart 11"/>
          <p:cNvGraphicFramePr>
            <a:graphicFrameLocks/>
          </p:cNvGraphicFramePr>
          <p:nvPr>
            <p:extLst>
              <p:ext uri="{D42A27DB-BD31-4B8C-83A1-F6EECF244321}">
                <p14:modId xmlns:p14="http://schemas.microsoft.com/office/powerpoint/2010/main" val="1622654897"/>
              </p:ext>
            </p:extLst>
          </p:nvPr>
        </p:nvGraphicFramePr>
        <p:xfrm>
          <a:off x="4662153" y="1130930"/>
          <a:ext cx="38227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nvPr>
        </p:nvGraphicFramePr>
        <p:xfrm>
          <a:off x="276261" y="4025900"/>
          <a:ext cx="35706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1590014" y="3873382"/>
            <a:ext cx="1210588" cy="307777"/>
          </a:xfrm>
          <a:prstGeom prst="rect">
            <a:avLst/>
          </a:prstGeom>
          <a:noFill/>
        </p:spPr>
        <p:txBody>
          <a:bodyPr wrap="none" rtlCol="0">
            <a:spAutoFit/>
          </a:bodyPr>
          <a:lstStyle/>
          <a:p>
            <a:r>
              <a:rPr lang="en-US" sz="1400" dirty="0" smtClean="0"/>
              <a:t>Gate Density</a:t>
            </a:r>
            <a:endParaRPr lang="en-US" sz="1400" dirty="0"/>
          </a:p>
        </p:txBody>
      </p:sp>
      <p:sp>
        <p:nvSpPr>
          <p:cNvPr id="5" name="Right Arrow 4"/>
          <p:cNvSpPr/>
          <p:nvPr/>
        </p:nvSpPr>
        <p:spPr>
          <a:xfrm>
            <a:off x="4054153" y="3367315"/>
            <a:ext cx="1035693" cy="57946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5" name="Rounded Rectangle 14"/>
          <p:cNvSpPr/>
          <p:nvPr/>
        </p:nvSpPr>
        <p:spPr>
          <a:xfrm>
            <a:off x="4352056" y="4247463"/>
            <a:ext cx="4543664" cy="1722777"/>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000000"/>
                </a:solidFill>
              </a:rPr>
              <a:t>It may be counter-intuitive, </a:t>
            </a:r>
            <a:r>
              <a:rPr lang="en-US" i="1" dirty="0" smtClean="0">
                <a:solidFill>
                  <a:srgbClr val="000000"/>
                </a:solidFill>
              </a:rPr>
              <a:t>but for </a:t>
            </a:r>
            <a:r>
              <a:rPr lang="en-US" i="1" dirty="0" err="1" smtClean="0">
                <a:solidFill>
                  <a:srgbClr val="000000"/>
                </a:solidFill>
              </a:rPr>
              <a:t>DoD</a:t>
            </a:r>
            <a:r>
              <a:rPr lang="en-US" i="1" dirty="0" smtClean="0">
                <a:solidFill>
                  <a:srgbClr val="000000"/>
                </a:solidFill>
              </a:rPr>
              <a:t>, </a:t>
            </a:r>
            <a:r>
              <a:rPr lang="en-US" i="1" dirty="0">
                <a:solidFill>
                  <a:srgbClr val="000000"/>
                </a:solidFill>
              </a:rPr>
              <a:t>14nm technology fabrication is CHEAPER per gate than 28nm </a:t>
            </a:r>
            <a:r>
              <a:rPr lang="en-US" i="1" dirty="0" smtClean="0">
                <a:solidFill>
                  <a:srgbClr val="000000"/>
                </a:solidFill>
              </a:rPr>
              <a:t>technology and </a:t>
            </a:r>
            <a:r>
              <a:rPr lang="en-US" i="1" dirty="0">
                <a:solidFill>
                  <a:srgbClr val="000000"/>
                </a:solidFill>
              </a:rPr>
              <a:t>MUCH CHEAPER than 90nm </a:t>
            </a:r>
            <a:r>
              <a:rPr lang="en-US" i="1" dirty="0" smtClean="0">
                <a:solidFill>
                  <a:srgbClr val="000000"/>
                </a:solidFill>
              </a:rPr>
              <a:t>technology, while providing greatly improved performance at power! </a:t>
            </a:r>
          </a:p>
        </p:txBody>
      </p:sp>
      <p:sp>
        <p:nvSpPr>
          <p:cNvPr id="6" name="TextBox 5"/>
          <p:cNvSpPr txBox="1"/>
          <p:nvPr/>
        </p:nvSpPr>
        <p:spPr>
          <a:xfrm>
            <a:off x="5604524" y="6211669"/>
            <a:ext cx="3539476" cy="646331"/>
          </a:xfrm>
          <a:prstGeom prst="rect">
            <a:avLst/>
          </a:prstGeom>
          <a:noFill/>
        </p:spPr>
        <p:txBody>
          <a:bodyPr wrap="none" rtlCol="0">
            <a:spAutoFit/>
          </a:bodyPr>
          <a:lstStyle/>
          <a:p>
            <a:r>
              <a:rPr lang="en-US" sz="1200" dirty="0" smtClean="0"/>
              <a:t>Fab NRE – Fabrication Non Recurring Engineering</a:t>
            </a:r>
          </a:p>
          <a:p>
            <a:r>
              <a:rPr lang="en-US" sz="1200" dirty="0"/>
              <a:t> </a:t>
            </a:r>
            <a:r>
              <a:rPr lang="en-US" sz="1200" dirty="0" smtClean="0"/>
              <a:t>   (masks, wafers, set up)</a:t>
            </a:r>
          </a:p>
          <a:p>
            <a:pPr lvl="1"/>
            <a:endParaRPr lang="en-US" sz="1200" dirty="0"/>
          </a:p>
        </p:txBody>
      </p:sp>
      <p:sp>
        <p:nvSpPr>
          <p:cNvPr id="7" name="TextBox 6"/>
          <p:cNvSpPr txBox="1"/>
          <p:nvPr/>
        </p:nvSpPr>
        <p:spPr>
          <a:xfrm>
            <a:off x="0" y="6581001"/>
            <a:ext cx="3151186" cy="246221"/>
          </a:xfrm>
          <a:prstGeom prst="rect">
            <a:avLst/>
          </a:prstGeom>
          <a:noFill/>
        </p:spPr>
        <p:txBody>
          <a:bodyPr wrap="none" rtlCol="0">
            <a:spAutoFit/>
          </a:bodyPr>
          <a:lstStyle/>
          <a:p>
            <a:r>
              <a:rPr lang="en-US" sz="1000" b="1" i="1" dirty="0">
                <a:solidFill>
                  <a:srgbClr val="000090"/>
                </a:solidFill>
              </a:rPr>
              <a:t>From International Business Strategies, 2013</a:t>
            </a:r>
          </a:p>
        </p:txBody>
      </p:sp>
      <p:pic>
        <p:nvPicPr>
          <p:cNvPr id="17" name="Picture 16"/>
          <p:cNvPicPr>
            <a:picLocks noChangeAspect="1"/>
          </p:cNvPicPr>
          <p:nvPr/>
        </p:nvPicPr>
        <p:blipFill>
          <a:blip r:embed="rId6"/>
          <a:stretch>
            <a:fillRect/>
          </a:stretch>
        </p:blipFill>
        <p:spPr>
          <a:xfrm>
            <a:off x="1073411" y="1489555"/>
            <a:ext cx="1690134" cy="845067"/>
          </a:xfrm>
          <a:prstGeom prst="rect">
            <a:avLst/>
          </a:prstGeom>
        </p:spPr>
      </p:pic>
      <p:sp>
        <p:nvSpPr>
          <p:cNvPr id="9" name="TextBox 8"/>
          <p:cNvSpPr txBox="1"/>
          <p:nvPr/>
        </p:nvSpPr>
        <p:spPr>
          <a:xfrm>
            <a:off x="1077221" y="1341343"/>
            <a:ext cx="1763624" cy="253916"/>
          </a:xfrm>
          <a:prstGeom prst="rect">
            <a:avLst/>
          </a:prstGeom>
          <a:noFill/>
        </p:spPr>
        <p:txBody>
          <a:bodyPr wrap="none" rtlCol="0">
            <a:spAutoFit/>
          </a:bodyPr>
          <a:lstStyle/>
          <a:p>
            <a:r>
              <a:rPr lang="en-US" sz="1050" dirty="0" smtClean="0"/>
              <a:t>Multi Project Wafer (MPW)</a:t>
            </a:r>
            <a:endParaRPr lang="en-US" sz="1050" dirty="0"/>
          </a:p>
        </p:txBody>
      </p:sp>
      <p:sp>
        <p:nvSpPr>
          <p:cNvPr id="18" name="Footer Placeholder 1"/>
          <p:cNvSpPr txBox="1">
            <a:spLocks/>
          </p:cNvSpPr>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898989"/>
                </a:solidFill>
                <a:effectLst/>
                <a:uLnTx/>
                <a:uFillTx/>
                <a:latin typeface="Tahoma" charset="0"/>
                <a:ea typeface="+mn-ea"/>
                <a:cs typeface="+mn-cs"/>
              </a:rPr>
              <a:t>Approved for Public Release, Distribution Unlimited</a:t>
            </a:r>
            <a:endParaRPr kumimoji="0" lang="en-US" sz="900" b="0" i="0" u="none" strike="noStrike" kern="1200" cap="none" spc="0" normalizeH="0" baseline="0" noProof="0" dirty="0">
              <a:ln>
                <a:noFill/>
              </a:ln>
              <a:solidFill>
                <a:srgbClr val="898989"/>
              </a:solidFill>
              <a:effectLst/>
              <a:uLnTx/>
              <a:uFillTx/>
              <a:latin typeface="Tahoma" charset="0"/>
              <a:ea typeface="+mn-ea"/>
              <a:cs typeface="+mn-cs"/>
            </a:endParaRPr>
          </a:p>
        </p:txBody>
      </p:sp>
    </p:spTree>
    <p:extLst>
      <p:ext uri="{BB962C8B-B14F-4D97-AF65-F5344CB8AC3E}">
        <p14:creationId xmlns:p14="http://schemas.microsoft.com/office/powerpoint/2010/main" val="1998605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2" grpId="0">
        <p:bldAsOne/>
      </p:bldGraphic>
      <p:bldP spid="5"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p:cNvGrpSpPr/>
          <p:nvPr/>
        </p:nvGrpSpPr>
        <p:grpSpPr>
          <a:xfrm>
            <a:off x="3335579" y="5599644"/>
            <a:ext cx="1403359" cy="361550"/>
            <a:chOff x="7779879" y="2564495"/>
            <a:chExt cx="512522" cy="205008"/>
          </a:xfrm>
          <a:solidFill>
            <a:schemeClr val="tx2">
              <a:lumMod val="60000"/>
              <a:lumOff val="40000"/>
            </a:schemeClr>
          </a:solidFill>
        </p:grpSpPr>
        <p:sp>
          <p:nvSpPr>
            <p:cNvPr id="67" name="Chevron 66"/>
            <p:cNvSpPr/>
            <p:nvPr/>
          </p:nvSpPr>
          <p:spPr>
            <a:xfrm>
              <a:off x="7779879" y="2564495"/>
              <a:ext cx="512522" cy="205008"/>
            </a:xfrm>
            <a:prstGeom prst="chevron">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8" name="Chevron 4"/>
            <p:cNvSpPr/>
            <p:nvPr/>
          </p:nvSpPr>
          <p:spPr>
            <a:xfrm>
              <a:off x="7894311" y="2564495"/>
              <a:ext cx="307514" cy="20500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en-US" sz="1600" b="1" dirty="0" smtClean="0"/>
                <a:t>VHDL</a:t>
              </a:r>
              <a:endParaRPr lang="en-US" sz="1200" b="1" kern="1200" dirty="0"/>
            </a:p>
          </p:txBody>
        </p:sp>
      </p:grpSp>
      <p:sp>
        <p:nvSpPr>
          <p:cNvPr id="64" name="Bent Arrow 63"/>
          <p:cNvSpPr/>
          <p:nvPr/>
        </p:nvSpPr>
        <p:spPr>
          <a:xfrm rot="16200000">
            <a:off x="3878070" y="5843224"/>
            <a:ext cx="588671" cy="666205"/>
          </a:xfrm>
          <a:prstGeom prst="bentArrow">
            <a:avLst>
              <a:gd name="adj1" fmla="val 42868"/>
              <a:gd name="adj2" fmla="val 38472"/>
              <a:gd name="adj3" fmla="val 36156"/>
              <a:gd name="adj4" fmla="val 36353"/>
            </a:avLst>
          </a:prstGeom>
          <a:gradFill>
            <a:gsLst>
              <a:gs pos="0">
                <a:schemeClr val="tx2">
                  <a:lumMod val="75000"/>
                </a:schemeClr>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smtClean="0">
              <a:solidFill>
                <a:schemeClr val="tx1"/>
              </a:solidFill>
            </a:endParaRPr>
          </a:p>
        </p:txBody>
      </p:sp>
      <p:sp>
        <p:nvSpPr>
          <p:cNvPr id="75" name="U-Turn Arrow 74"/>
          <p:cNvSpPr/>
          <p:nvPr/>
        </p:nvSpPr>
        <p:spPr>
          <a:xfrm rot="16200000">
            <a:off x="315751" y="5591001"/>
            <a:ext cx="868120" cy="836010"/>
          </a:xfrm>
          <a:prstGeom prst="uturnArrow">
            <a:avLst/>
          </a:prstGeom>
          <a:gradFill>
            <a:gsLst>
              <a:gs pos="0">
                <a:schemeClr val="tx2">
                  <a:lumMod val="75000"/>
                </a:schemeClr>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smtClean="0">
              <a:solidFill>
                <a:schemeClr val="tx1"/>
              </a:solidFill>
            </a:endParaRPr>
          </a:p>
        </p:txBody>
      </p:sp>
      <p:sp>
        <p:nvSpPr>
          <p:cNvPr id="84" name="U-Turn Arrow 83"/>
          <p:cNvSpPr/>
          <p:nvPr/>
        </p:nvSpPr>
        <p:spPr>
          <a:xfrm rot="5400000">
            <a:off x="2965768" y="5679184"/>
            <a:ext cx="875712" cy="843321"/>
          </a:xfrm>
          <a:prstGeom prst="uturnArrow">
            <a:avLst/>
          </a:prstGeom>
          <a:gradFill>
            <a:gsLst>
              <a:gs pos="0">
                <a:schemeClr val="tx2">
                  <a:lumMod val="75000"/>
                </a:schemeClr>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smtClean="0">
              <a:solidFill>
                <a:schemeClr val="tx1"/>
              </a:solidFill>
            </a:endParaRPr>
          </a:p>
        </p:txBody>
      </p:sp>
      <p:sp>
        <p:nvSpPr>
          <p:cNvPr id="142" name="Rectangle 141"/>
          <p:cNvSpPr/>
          <p:nvPr/>
        </p:nvSpPr>
        <p:spPr>
          <a:xfrm>
            <a:off x="5859800" y="890992"/>
            <a:ext cx="2943744" cy="2790666"/>
          </a:xfrm>
          <a:prstGeom prst="rect">
            <a:avLst/>
          </a:prstGeom>
          <a:solidFill>
            <a:schemeClr val="accent5">
              <a:lumMod val="60000"/>
              <a:lumOff val="4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chemeClr val="tx1"/>
                </a:solidFill>
                <a:latin typeface="+mj-lt"/>
              </a:rPr>
              <a:t>Raise Level of Abstraction</a:t>
            </a:r>
          </a:p>
          <a:p>
            <a:pPr marL="171450" indent="-171450">
              <a:buFont typeface="Arial"/>
              <a:buChar char="•"/>
            </a:pPr>
            <a:r>
              <a:rPr lang="en-US" sz="1400" dirty="0">
                <a:solidFill>
                  <a:schemeClr val="tx1"/>
                </a:solidFill>
              </a:rPr>
              <a:t>Use existing EDA tools</a:t>
            </a:r>
          </a:p>
          <a:p>
            <a:pPr marL="171450" indent="-171450">
              <a:buFont typeface="Arial"/>
              <a:buChar char="•"/>
            </a:pPr>
            <a:r>
              <a:rPr lang="en-US" sz="1400" dirty="0">
                <a:solidFill>
                  <a:schemeClr val="tx1"/>
                </a:solidFill>
              </a:rPr>
              <a:t>Higher level of hierarchy</a:t>
            </a:r>
          </a:p>
          <a:p>
            <a:pPr marL="171450" indent="-171450">
              <a:buFont typeface="Arial"/>
              <a:buChar char="•"/>
            </a:pPr>
            <a:r>
              <a:rPr lang="en-US" sz="1400" dirty="0">
                <a:solidFill>
                  <a:schemeClr val="tx1"/>
                </a:solidFill>
              </a:rPr>
              <a:t>Use of generators/constructs</a:t>
            </a:r>
          </a:p>
        </p:txBody>
      </p:sp>
      <p:sp>
        <p:nvSpPr>
          <p:cNvPr id="128" name="Rounded Rectangle 127"/>
          <p:cNvSpPr/>
          <p:nvPr/>
        </p:nvSpPr>
        <p:spPr>
          <a:xfrm>
            <a:off x="5850923" y="2397746"/>
            <a:ext cx="2931442" cy="2007003"/>
          </a:xfrm>
          <a:prstGeom prst="roundRect">
            <a:avLst>
              <a:gd name="adj" fmla="val 6191"/>
            </a:avLst>
          </a:prstGeom>
          <a:solidFill>
            <a:schemeClr val="accent5">
              <a:lumMod val="20000"/>
              <a:lumOff val="80000"/>
            </a:schemeClr>
          </a:solidFill>
          <a:ln w="3175">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pic>
        <p:nvPicPr>
          <p:cNvPr id="130" name="Picture 129"/>
          <p:cNvPicPr>
            <a:picLocks noChangeAspect="1"/>
          </p:cNvPicPr>
          <p:nvPr/>
        </p:nvPicPr>
        <p:blipFill rotWithShape="1">
          <a:blip r:embed="rId3"/>
          <a:srcRect l="1205" t="20401" b="5309"/>
          <a:stretch/>
        </p:blipFill>
        <p:spPr>
          <a:xfrm>
            <a:off x="7384197" y="2926579"/>
            <a:ext cx="1273219" cy="1060848"/>
          </a:xfrm>
          <a:prstGeom prst="rect">
            <a:avLst/>
          </a:prstGeom>
        </p:spPr>
      </p:pic>
      <p:grpSp>
        <p:nvGrpSpPr>
          <p:cNvPr id="131" name="Group 130"/>
          <p:cNvGrpSpPr/>
          <p:nvPr/>
        </p:nvGrpSpPr>
        <p:grpSpPr>
          <a:xfrm>
            <a:off x="5865677" y="3977357"/>
            <a:ext cx="1598422" cy="366225"/>
            <a:chOff x="7791807" y="2564495"/>
            <a:chExt cx="475459" cy="211289"/>
          </a:xfrm>
          <a:solidFill>
            <a:schemeClr val="accent5">
              <a:lumMod val="75000"/>
            </a:schemeClr>
          </a:solidFill>
        </p:grpSpPr>
        <p:sp>
          <p:nvSpPr>
            <p:cNvPr id="132" name="Chevron 131"/>
            <p:cNvSpPr/>
            <p:nvPr/>
          </p:nvSpPr>
          <p:spPr>
            <a:xfrm>
              <a:off x="7791807" y="2564495"/>
              <a:ext cx="475459" cy="205008"/>
            </a:xfrm>
            <a:prstGeom prst="chevron">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33" name="Chevron 4"/>
            <p:cNvSpPr/>
            <p:nvPr/>
          </p:nvSpPr>
          <p:spPr>
            <a:xfrm>
              <a:off x="7845575" y="2570776"/>
              <a:ext cx="378496" cy="20500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en-US" sz="1600" b="1" dirty="0" smtClean="0"/>
                <a:t>CELL/WIRE</a:t>
              </a:r>
              <a:endParaRPr lang="en-US" sz="1200" b="1" kern="1200" dirty="0"/>
            </a:p>
          </p:txBody>
        </p:sp>
      </p:grpSp>
      <p:grpSp>
        <p:nvGrpSpPr>
          <p:cNvPr id="134" name="Group 133"/>
          <p:cNvGrpSpPr/>
          <p:nvPr/>
        </p:nvGrpSpPr>
        <p:grpSpPr>
          <a:xfrm>
            <a:off x="7351539" y="3981643"/>
            <a:ext cx="1485863" cy="355338"/>
            <a:chOff x="7791807" y="2564495"/>
            <a:chExt cx="512522" cy="205008"/>
          </a:xfrm>
          <a:solidFill>
            <a:schemeClr val="tx2">
              <a:lumMod val="60000"/>
              <a:lumOff val="40000"/>
            </a:schemeClr>
          </a:solidFill>
        </p:grpSpPr>
        <p:sp>
          <p:nvSpPr>
            <p:cNvPr id="135" name="Chevron 134"/>
            <p:cNvSpPr/>
            <p:nvPr/>
          </p:nvSpPr>
          <p:spPr>
            <a:xfrm>
              <a:off x="7791807" y="2564495"/>
              <a:ext cx="512522" cy="205008"/>
            </a:xfrm>
            <a:prstGeom prst="chevron">
              <a:avLst/>
            </a:prstGeom>
            <a:solidFill>
              <a:schemeClr val="accent5">
                <a:lumMod val="75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36" name="Chevron 4"/>
            <p:cNvSpPr/>
            <p:nvPr/>
          </p:nvSpPr>
          <p:spPr>
            <a:xfrm>
              <a:off x="7858527" y="2564495"/>
              <a:ext cx="378496" cy="20500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en-US" sz="1600" b="1" dirty="0" smtClean="0"/>
                <a:t>OASIS</a:t>
              </a:r>
              <a:endParaRPr lang="en-US" sz="1200" b="1" kern="1200" dirty="0"/>
            </a:p>
          </p:txBody>
        </p:sp>
      </p:grpSp>
      <p:sp>
        <p:nvSpPr>
          <p:cNvPr id="137" name="Rounded Rectangle 136"/>
          <p:cNvSpPr/>
          <p:nvPr/>
        </p:nvSpPr>
        <p:spPr>
          <a:xfrm>
            <a:off x="6200917" y="2459091"/>
            <a:ext cx="927100" cy="393700"/>
          </a:xfrm>
          <a:prstGeom prst="roundRect">
            <a:avLst/>
          </a:prstGeom>
          <a:noFill/>
          <a:ln>
            <a:noFill/>
          </a:ln>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smtClean="0">
                <a:solidFill>
                  <a:schemeClr val="tx1"/>
                </a:solidFill>
              </a:rPr>
              <a:t>Place &amp; Route </a:t>
            </a:r>
          </a:p>
        </p:txBody>
      </p:sp>
      <p:sp>
        <p:nvSpPr>
          <p:cNvPr id="138" name="Rounded Rectangle 137"/>
          <p:cNvSpPr/>
          <p:nvPr/>
        </p:nvSpPr>
        <p:spPr>
          <a:xfrm>
            <a:off x="7531474" y="2459092"/>
            <a:ext cx="1015030" cy="393700"/>
          </a:xfrm>
          <a:prstGeom prst="roundRect">
            <a:avLst/>
          </a:prstGeom>
          <a:noFill/>
          <a:ln>
            <a:noFill/>
          </a:ln>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smtClean="0">
                <a:solidFill>
                  <a:schemeClr val="tx1"/>
                </a:solidFill>
              </a:rPr>
              <a:t>Layout Description</a:t>
            </a:r>
          </a:p>
        </p:txBody>
      </p:sp>
      <p:sp>
        <p:nvSpPr>
          <p:cNvPr id="140" name="Right Arrow 139"/>
          <p:cNvSpPr/>
          <p:nvPr/>
        </p:nvSpPr>
        <p:spPr>
          <a:xfrm>
            <a:off x="7195856" y="2571275"/>
            <a:ext cx="277091" cy="169333"/>
          </a:xfrm>
          <a:prstGeom prst="rightArrow">
            <a:avLst/>
          </a:prstGeom>
          <a:solidFill>
            <a:schemeClr val="bg1"/>
          </a:solidFill>
          <a:ln>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0090"/>
              </a:solidFill>
            </a:endParaRPr>
          </a:p>
        </p:txBody>
      </p:sp>
      <p:grpSp>
        <p:nvGrpSpPr>
          <p:cNvPr id="108" name="Group 107"/>
          <p:cNvGrpSpPr/>
          <p:nvPr/>
        </p:nvGrpSpPr>
        <p:grpSpPr>
          <a:xfrm>
            <a:off x="5865673" y="5600759"/>
            <a:ext cx="1598422" cy="366225"/>
            <a:chOff x="7791807" y="2564495"/>
            <a:chExt cx="475459" cy="211289"/>
          </a:xfrm>
          <a:solidFill>
            <a:schemeClr val="tx2">
              <a:lumMod val="60000"/>
              <a:lumOff val="40000"/>
            </a:schemeClr>
          </a:solidFill>
        </p:grpSpPr>
        <p:sp>
          <p:nvSpPr>
            <p:cNvPr id="109" name="Chevron 108"/>
            <p:cNvSpPr/>
            <p:nvPr/>
          </p:nvSpPr>
          <p:spPr>
            <a:xfrm>
              <a:off x="7791807" y="2564495"/>
              <a:ext cx="475459" cy="205008"/>
            </a:xfrm>
            <a:prstGeom prst="chevron">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10" name="Chevron 4"/>
            <p:cNvSpPr/>
            <p:nvPr/>
          </p:nvSpPr>
          <p:spPr>
            <a:xfrm>
              <a:off x="7845575" y="2570776"/>
              <a:ext cx="378496" cy="20500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en-US" sz="1600" b="1" dirty="0" smtClean="0"/>
                <a:t>CELL/WIRE</a:t>
              </a:r>
              <a:endParaRPr lang="en-US" sz="1200" b="1" kern="1200" dirty="0"/>
            </a:p>
          </p:txBody>
        </p:sp>
      </p:gr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9</a:t>
            </a:fld>
            <a:endParaRPr lang="en-US"/>
          </a:p>
        </p:txBody>
      </p:sp>
      <p:sp>
        <p:nvSpPr>
          <p:cNvPr id="76" name="Title 3"/>
          <p:cNvSpPr>
            <a:spLocks noGrp="1"/>
          </p:cNvSpPr>
          <p:nvPr>
            <p:ph type="ctrTitle"/>
          </p:nvPr>
        </p:nvSpPr>
        <p:spPr>
          <a:xfrm>
            <a:off x="1622425" y="151418"/>
            <a:ext cx="7140575" cy="612648"/>
          </a:xfrm>
        </p:spPr>
        <p:txBody>
          <a:bodyPr/>
          <a:lstStyle/>
          <a:p>
            <a:r>
              <a:rPr lang="en-US" dirty="0" smtClean="0"/>
              <a:t>We Need a New Custom IC Design Flow</a:t>
            </a:r>
            <a:endParaRPr lang="en-US" dirty="0"/>
          </a:p>
        </p:txBody>
      </p:sp>
      <p:grpSp>
        <p:nvGrpSpPr>
          <p:cNvPr id="62" name="Group 61"/>
          <p:cNvGrpSpPr/>
          <p:nvPr/>
        </p:nvGrpSpPr>
        <p:grpSpPr>
          <a:xfrm>
            <a:off x="851810" y="5599643"/>
            <a:ext cx="1403359" cy="360739"/>
            <a:chOff x="7791807" y="2564495"/>
            <a:chExt cx="512522" cy="205008"/>
          </a:xfrm>
          <a:solidFill>
            <a:schemeClr val="tx2">
              <a:lumMod val="60000"/>
              <a:lumOff val="40000"/>
            </a:schemeClr>
          </a:solidFill>
        </p:grpSpPr>
        <p:sp>
          <p:nvSpPr>
            <p:cNvPr id="63" name="Chevron 62"/>
            <p:cNvSpPr/>
            <p:nvPr/>
          </p:nvSpPr>
          <p:spPr>
            <a:xfrm>
              <a:off x="7791807" y="2564495"/>
              <a:ext cx="512522" cy="205008"/>
            </a:xfrm>
            <a:prstGeom prst="chevron">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5" name="Chevron 4"/>
            <p:cNvSpPr/>
            <p:nvPr/>
          </p:nvSpPr>
          <p:spPr>
            <a:xfrm>
              <a:off x="7894311" y="2564495"/>
              <a:ext cx="338875" cy="20500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en-US" sz="1600" b="1" dirty="0" smtClean="0"/>
                <a:t>HL Code</a:t>
              </a:r>
              <a:endParaRPr lang="en-US" sz="1600" b="1" kern="1200" dirty="0"/>
            </a:p>
          </p:txBody>
        </p:sp>
      </p:grpSp>
      <p:grpSp>
        <p:nvGrpSpPr>
          <p:cNvPr id="70" name="Group 69"/>
          <p:cNvGrpSpPr/>
          <p:nvPr/>
        </p:nvGrpSpPr>
        <p:grpSpPr>
          <a:xfrm flipH="1">
            <a:off x="782172" y="6141425"/>
            <a:ext cx="2520066" cy="366401"/>
            <a:chOff x="7791807" y="2564495"/>
            <a:chExt cx="512522" cy="205008"/>
          </a:xfrm>
          <a:solidFill>
            <a:schemeClr val="accent1">
              <a:lumMod val="50000"/>
            </a:schemeClr>
          </a:solidFill>
        </p:grpSpPr>
        <p:sp>
          <p:nvSpPr>
            <p:cNvPr id="72" name="Chevron 71"/>
            <p:cNvSpPr/>
            <p:nvPr/>
          </p:nvSpPr>
          <p:spPr>
            <a:xfrm>
              <a:off x="7791807" y="2564495"/>
              <a:ext cx="512522" cy="205008"/>
            </a:xfrm>
            <a:prstGeom prst="chevron">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73" name="Chevron 4"/>
            <p:cNvSpPr/>
            <p:nvPr/>
          </p:nvSpPr>
          <p:spPr>
            <a:xfrm>
              <a:off x="7808445" y="2564495"/>
              <a:ext cx="495884" cy="20500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en-US" sz="1200" b="1" dirty="0" smtClean="0"/>
                <a:t>VERIFICATION</a:t>
              </a:r>
              <a:endParaRPr lang="en-US" sz="1200" b="1" kern="1200" dirty="0"/>
            </a:p>
          </p:txBody>
        </p:sp>
      </p:grpSp>
      <p:grpSp>
        <p:nvGrpSpPr>
          <p:cNvPr id="81" name="Group 80"/>
          <p:cNvGrpSpPr/>
          <p:nvPr/>
        </p:nvGrpSpPr>
        <p:grpSpPr>
          <a:xfrm>
            <a:off x="2097739" y="5599644"/>
            <a:ext cx="1403359" cy="361550"/>
            <a:chOff x="7791807" y="2564495"/>
            <a:chExt cx="512522" cy="205008"/>
          </a:xfrm>
          <a:solidFill>
            <a:schemeClr val="tx2">
              <a:lumMod val="60000"/>
              <a:lumOff val="40000"/>
            </a:schemeClr>
          </a:solidFill>
        </p:grpSpPr>
        <p:sp>
          <p:nvSpPr>
            <p:cNvPr id="82" name="Chevron 81"/>
            <p:cNvSpPr/>
            <p:nvPr/>
          </p:nvSpPr>
          <p:spPr>
            <a:xfrm>
              <a:off x="7791807" y="2564495"/>
              <a:ext cx="512522" cy="205008"/>
            </a:xfrm>
            <a:prstGeom prst="chevron">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83" name="Chevron 4"/>
            <p:cNvSpPr/>
            <p:nvPr/>
          </p:nvSpPr>
          <p:spPr>
            <a:xfrm>
              <a:off x="7894311" y="2564495"/>
              <a:ext cx="307514" cy="20500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en-US" sz="1600" b="1" dirty="0" smtClean="0"/>
                <a:t>RTL</a:t>
              </a:r>
              <a:endParaRPr lang="en-US" sz="1200" b="1" kern="1200" dirty="0"/>
            </a:p>
          </p:txBody>
        </p:sp>
      </p:grpSp>
      <p:grpSp>
        <p:nvGrpSpPr>
          <p:cNvPr id="114" name="Group 113"/>
          <p:cNvGrpSpPr/>
          <p:nvPr/>
        </p:nvGrpSpPr>
        <p:grpSpPr>
          <a:xfrm flipH="1">
            <a:off x="4204094" y="6148323"/>
            <a:ext cx="4324644" cy="386329"/>
            <a:chOff x="7791807" y="2564495"/>
            <a:chExt cx="512522" cy="216158"/>
          </a:xfrm>
          <a:solidFill>
            <a:schemeClr val="accent1">
              <a:lumMod val="50000"/>
            </a:schemeClr>
          </a:solidFill>
        </p:grpSpPr>
        <p:sp>
          <p:nvSpPr>
            <p:cNvPr id="115" name="Chevron 114"/>
            <p:cNvSpPr/>
            <p:nvPr/>
          </p:nvSpPr>
          <p:spPr>
            <a:xfrm>
              <a:off x="7791807" y="2564495"/>
              <a:ext cx="512522" cy="205008"/>
            </a:xfrm>
            <a:prstGeom prst="chevron">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16" name="Chevron 4"/>
            <p:cNvSpPr/>
            <p:nvPr/>
          </p:nvSpPr>
          <p:spPr>
            <a:xfrm>
              <a:off x="7860035" y="2575645"/>
              <a:ext cx="201287" cy="20500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en-US" sz="1200" b="1" dirty="0" smtClean="0"/>
                <a:t>VERIFICATION</a:t>
              </a:r>
              <a:endParaRPr lang="en-US" sz="1200" b="1" kern="1200" dirty="0"/>
            </a:p>
          </p:txBody>
        </p:sp>
      </p:grpSp>
      <p:pic>
        <p:nvPicPr>
          <p:cNvPr id="141" name="Picture 140"/>
          <p:cNvPicPr>
            <a:picLocks noChangeAspect="1"/>
          </p:cNvPicPr>
          <p:nvPr/>
        </p:nvPicPr>
        <p:blipFill>
          <a:blip r:embed="rId4"/>
          <a:stretch>
            <a:fillRect/>
          </a:stretch>
        </p:blipFill>
        <p:spPr>
          <a:xfrm>
            <a:off x="5887441" y="2931880"/>
            <a:ext cx="1418314" cy="1055548"/>
          </a:xfrm>
          <a:prstGeom prst="rect">
            <a:avLst/>
          </a:prstGeom>
        </p:spPr>
      </p:pic>
      <p:sp>
        <p:nvSpPr>
          <p:cNvPr id="78" name="U-Turn Arrow 77"/>
          <p:cNvSpPr/>
          <p:nvPr/>
        </p:nvSpPr>
        <p:spPr>
          <a:xfrm rot="5400000">
            <a:off x="8237619" y="5700080"/>
            <a:ext cx="852851" cy="821306"/>
          </a:xfrm>
          <a:prstGeom prst="uturnArrow">
            <a:avLst/>
          </a:prstGeom>
          <a:gradFill>
            <a:gsLst>
              <a:gs pos="0">
                <a:schemeClr val="tx2">
                  <a:lumMod val="75000"/>
                </a:schemeClr>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smtClean="0">
              <a:solidFill>
                <a:schemeClr val="tx1"/>
              </a:solidFill>
            </a:endParaRPr>
          </a:p>
        </p:txBody>
      </p:sp>
      <p:grpSp>
        <p:nvGrpSpPr>
          <p:cNvPr id="111" name="Group 110"/>
          <p:cNvGrpSpPr/>
          <p:nvPr/>
        </p:nvGrpSpPr>
        <p:grpSpPr>
          <a:xfrm>
            <a:off x="7351535" y="5605045"/>
            <a:ext cx="1485863" cy="355338"/>
            <a:chOff x="7791807" y="2564495"/>
            <a:chExt cx="512522" cy="205008"/>
          </a:xfrm>
          <a:solidFill>
            <a:schemeClr val="tx2">
              <a:lumMod val="60000"/>
              <a:lumOff val="40000"/>
            </a:schemeClr>
          </a:solidFill>
        </p:grpSpPr>
        <p:sp>
          <p:nvSpPr>
            <p:cNvPr id="112" name="Chevron 111"/>
            <p:cNvSpPr/>
            <p:nvPr/>
          </p:nvSpPr>
          <p:spPr>
            <a:xfrm>
              <a:off x="7791807" y="2564495"/>
              <a:ext cx="512522" cy="205008"/>
            </a:xfrm>
            <a:prstGeom prst="chevron">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13" name="Chevron 4"/>
            <p:cNvSpPr/>
            <p:nvPr/>
          </p:nvSpPr>
          <p:spPr>
            <a:xfrm>
              <a:off x="7858527" y="2564495"/>
              <a:ext cx="378496" cy="20500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en-US" sz="1600" b="1" dirty="0" smtClean="0"/>
                <a:t>OASIS</a:t>
              </a:r>
              <a:endParaRPr lang="en-US" sz="1200" b="1" kern="1200" dirty="0"/>
            </a:p>
          </p:txBody>
        </p:sp>
      </p:grpSp>
      <p:sp>
        <p:nvSpPr>
          <p:cNvPr id="77" name="U-Turn Arrow 76"/>
          <p:cNvSpPr/>
          <p:nvPr/>
        </p:nvSpPr>
        <p:spPr>
          <a:xfrm rot="5400000">
            <a:off x="5275323" y="5690348"/>
            <a:ext cx="883625" cy="850941"/>
          </a:xfrm>
          <a:prstGeom prst="uturnArrow">
            <a:avLst/>
          </a:prstGeom>
          <a:gradFill>
            <a:gsLst>
              <a:gs pos="0">
                <a:schemeClr val="tx2">
                  <a:lumMod val="75000"/>
                </a:schemeClr>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smtClean="0">
              <a:solidFill>
                <a:schemeClr val="tx1"/>
              </a:solidFill>
            </a:endParaRPr>
          </a:p>
        </p:txBody>
      </p:sp>
      <p:grpSp>
        <p:nvGrpSpPr>
          <p:cNvPr id="96" name="Group 95"/>
          <p:cNvGrpSpPr/>
          <p:nvPr/>
        </p:nvGrpSpPr>
        <p:grpSpPr>
          <a:xfrm>
            <a:off x="4585629" y="5598833"/>
            <a:ext cx="1403359" cy="361549"/>
            <a:chOff x="7791807" y="2564495"/>
            <a:chExt cx="512522" cy="205008"/>
          </a:xfrm>
          <a:solidFill>
            <a:schemeClr val="tx2">
              <a:lumMod val="60000"/>
              <a:lumOff val="40000"/>
            </a:schemeClr>
          </a:solidFill>
        </p:grpSpPr>
        <p:sp>
          <p:nvSpPr>
            <p:cNvPr id="97" name="Chevron 96"/>
            <p:cNvSpPr/>
            <p:nvPr/>
          </p:nvSpPr>
          <p:spPr>
            <a:xfrm>
              <a:off x="7791807" y="2564495"/>
              <a:ext cx="512522" cy="205008"/>
            </a:xfrm>
            <a:prstGeom prst="chevron">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98" name="Chevron 4"/>
            <p:cNvSpPr/>
            <p:nvPr/>
          </p:nvSpPr>
          <p:spPr>
            <a:xfrm>
              <a:off x="7894311" y="2564495"/>
              <a:ext cx="307514" cy="20500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en-US" sz="1600" b="1" dirty="0" smtClean="0"/>
                <a:t>SPICE</a:t>
              </a:r>
              <a:endParaRPr lang="en-US" sz="1200" b="1" kern="1200" dirty="0"/>
            </a:p>
          </p:txBody>
        </p:sp>
      </p:grpSp>
      <p:sp>
        <p:nvSpPr>
          <p:cNvPr id="126" name="Rectangle 125"/>
          <p:cNvSpPr/>
          <p:nvPr/>
        </p:nvSpPr>
        <p:spPr>
          <a:xfrm>
            <a:off x="496689" y="887579"/>
            <a:ext cx="5294946" cy="2790666"/>
          </a:xfrm>
          <a:prstGeom prst="rect">
            <a:avLst/>
          </a:prstGeom>
          <a:solidFill>
            <a:schemeClr val="accent5">
              <a:lumMod val="60000"/>
              <a:lumOff val="4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dirty="0">
                <a:solidFill>
                  <a:schemeClr val="tx1"/>
                </a:solidFill>
                <a:latin typeface="+mj-lt"/>
              </a:rPr>
              <a:t>New Software  Tool</a:t>
            </a:r>
          </a:p>
          <a:p>
            <a:pPr marL="171450" indent="-171450">
              <a:buFont typeface="Arial"/>
              <a:buChar char="•"/>
            </a:pPr>
            <a:r>
              <a:rPr lang="en-US" sz="1400" dirty="0" smtClean="0">
                <a:solidFill>
                  <a:schemeClr val="tx1"/>
                </a:solidFill>
              </a:rPr>
              <a:t>Use </a:t>
            </a:r>
            <a:r>
              <a:rPr lang="en-US" sz="1400" dirty="0">
                <a:solidFill>
                  <a:schemeClr val="tx1"/>
                </a:solidFill>
              </a:rPr>
              <a:t>of modern software engineering methods</a:t>
            </a:r>
          </a:p>
          <a:p>
            <a:pPr marL="171450" indent="-171450">
              <a:buFont typeface="Arial"/>
              <a:buChar char="•"/>
            </a:pPr>
            <a:r>
              <a:rPr lang="en-US" sz="1400" dirty="0">
                <a:solidFill>
                  <a:schemeClr val="tx1"/>
                </a:solidFill>
              </a:rPr>
              <a:t>Automated representation translation</a:t>
            </a:r>
          </a:p>
          <a:p>
            <a:pPr marL="171450" indent="-171450">
              <a:buFont typeface="Arial"/>
              <a:buChar char="•"/>
            </a:pPr>
            <a:r>
              <a:rPr lang="en-US" sz="1400" dirty="0">
                <a:solidFill>
                  <a:schemeClr val="tx1"/>
                </a:solidFill>
              </a:rPr>
              <a:t>Automated </a:t>
            </a:r>
            <a:r>
              <a:rPr lang="en-US" sz="1400" dirty="0" smtClean="0">
                <a:solidFill>
                  <a:schemeClr val="tx1"/>
                </a:solidFill>
              </a:rPr>
              <a:t>verification</a:t>
            </a:r>
          </a:p>
          <a:p>
            <a:pPr marL="171450" indent="-171450">
              <a:buFont typeface="Arial"/>
              <a:buChar char="•"/>
            </a:pPr>
            <a:r>
              <a:rPr lang="en-US" sz="1400" dirty="0" smtClean="0">
                <a:solidFill>
                  <a:schemeClr val="tx1"/>
                </a:solidFill>
              </a:rPr>
              <a:t>Reduces effort required to port design to a 2</a:t>
            </a:r>
            <a:r>
              <a:rPr lang="en-US" sz="1400" baseline="30000" dirty="0" smtClean="0">
                <a:solidFill>
                  <a:schemeClr val="tx1"/>
                </a:solidFill>
              </a:rPr>
              <a:t>nd</a:t>
            </a:r>
            <a:r>
              <a:rPr lang="en-US" sz="1400" dirty="0" smtClean="0">
                <a:solidFill>
                  <a:schemeClr val="tx1"/>
                </a:solidFill>
              </a:rPr>
              <a:t> source foundry</a:t>
            </a:r>
          </a:p>
          <a:p>
            <a:pPr marL="171450" indent="-171450">
              <a:buFont typeface="Arial"/>
              <a:buChar char="•"/>
            </a:pPr>
            <a:r>
              <a:rPr lang="en-US" sz="1400" dirty="0" smtClean="0">
                <a:solidFill>
                  <a:schemeClr val="tx1"/>
                </a:solidFill>
              </a:rPr>
              <a:t>Distributed through a government IP repository</a:t>
            </a:r>
            <a:endParaRPr lang="en-US" sz="1400" dirty="0">
              <a:solidFill>
                <a:schemeClr val="tx1"/>
              </a:solidFill>
            </a:endParaRPr>
          </a:p>
        </p:txBody>
      </p:sp>
      <p:sp>
        <p:nvSpPr>
          <p:cNvPr id="127" name="Rounded Rectangle 126"/>
          <p:cNvSpPr/>
          <p:nvPr/>
        </p:nvSpPr>
        <p:spPr>
          <a:xfrm>
            <a:off x="480672" y="2397746"/>
            <a:ext cx="5326980" cy="2009195"/>
          </a:xfrm>
          <a:prstGeom prst="roundRect">
            <a:avLst>
              <a:gd name="adj" fmla="val 6191"/>
            </a:avLst>
          </a:prstGeom>
          <a:solidFill>
            <a:schemeClr val="accent5">
              <a:lumMod val="20000"/>
              <a:lumOff val="80000"/>
            </a:schemeClr>
          </a:solidFill>
          <a:ln w="3175">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29" name="Rounded Rectangle 128"/>
          <p:cNvSpPr/>
          <p:nvPr/>
        </p:nvSpPr>
        <p:spPr>
          <a:xfrm>
            <a:off x="854569" y="2222117"/>
            <a:ext cx="4888497" cy="903998"/>
          </a:xfrm>
          <a:prstGeom prst="roundRect">
            <a:avLst/>
          </a:prstGeom>
          <a:noFill/>
          <a:ln>
            <a:noFill/>
          </a:ln>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smtClean="0">
                <a:solidFill>
                  <a:schemeClr val="tx1"/>
                </a:solidFill>
              </a:rPr>
              <a:t>Object Oriented Design (OOD</a:t>
            </a:r>
            <a:r>
              <a:rPr lang="en-US" sz="1600" b="1" dirty="0">
                <a:solidFill>
                  <a:schemeClr val="tx1"/>
                </a:solidFill>
              </a:rPr>
              <a:t>)</a:t>
            </a:r>
            <a:r>
              <a:rPr lang="en-US" sz="1600" b="1" dirty="0" smtClean="0">
                <a:solidFill>
                  <a:schemeClr val="tx1"/>
                </a:solidFill>
              </a:rPr>
              <a:t> Flow</a:t>
            </a:r>
          </a:p>
          <a:p>
            <a:pPr algn="ctr"/>
            <a:r>
              <a:rPr lang="en-US" sz="1400" dirty="0" smtClean="0">
                <a:solidFill>
                  <a:schemeClr val="tx1"/>
                </a:solidFill>
              </a:rPr>
              <a:t> High level </a:t>
            </a:r>
            <a:r>
              <a:rPr lang="en-US" sz="1400" dirty="0">
                <a:solidFill>
                  <a:schemeClr val="tx1"/>
                </a:solidFill>
              </a:rPr>
              <a:t>o</a:t>
            </a:r>
            <a:r>
              <a:rPr lang="en-US" sz="1400" dirty="0" smtClean="0">
                <a:solidFill>
                  <a:schemeClr val="tx1"/>
                </a:solidFill>
              </a:rPr>
              <a:t>bject </a:t>
            </a:r>
            <a:r>
              <a:rPr lang="en-US" sz="1400" dirty="0">
                <a:solidFill>
                  <a:schemeClr val="tx1"/>
                </a:solidFill>
              </a:rPr>
              <a:t>o</a:t>
            </a:r>
            <a:r>
              <a:rPr lang="en-US" sz="1400" dirty="0" smtClean="0">
                <a:solidFill>
                  <a:schemeClr val="tx1"/>
                </a:solidFill>
              </a:rPr>
              <a:t>riented language -&gt; Schematic </a:t>
            </a:r>
          </a:p>
        </p:txBody>
      </p:sp>
      <p:grpSp>
        <p:nvGrpSpPr>
          <p:cNvPr id="143" name="Group 142"/>
          <p:cNvGrpSpPr/>
          <p:nvPr/>
        </p:nvGrpSpPr>
        <p:grpSpPr>
          <a:xfrm>
            <a:off x="4576749" y="2932500"/>
            <a:ext cx="1403359" cy="1407532"/>
            <a:chOff x="4861828" y="4511264"/>
            <a:chExt cx="1403359" cy="1407532"/>
          </a:xfrm>
        </p:grpSpPr>
        <p:pic>
          <p:nvPicPr>
            <p:cNvPr id="144" name="Picture 143"/>
            <p:cNvPicPr>
              <a:picLocks noChangeAspect="1"/>
            </p:cNvPicPr>
            <p:nvPr/>
          </p:nvPicPr>
          <p:blipFill rotWithShape="1">
            <a:blip r:embed="rId5">
              <a:duotone>
                <a:schemeClr val="accent5">
                  <a:shade val="45000"/>
                  <a:satMod val="135000"/>
                </a:schemeClr>
                <a:prstClr val="white"/>
              </a:duotone>
            </a:blip>
            <a:srcRect l="26141" t="14301" r="26737" b="19989"/>
            <a:stretch/>
          </p:blipFill>
          <p:spPr>
            <a:xfrm>
              <a:off x="4861828" y="4511264"/>
              <a:ext cx="1139396" cy="1060847"/>
            </a:xfrm>
            <a:prstGeom prst="rect">
              <a:avLst/>
            </a:prstGeom>
            <a:ln>
              <a:solidFill>
                <a:schemeClr val="tx2">
                  <a:lumMod val="60000"/>
                  <a:lumOff val="40000"/>
                </a:schemeClr>
              </a:solidFill>
            </a:ln>
          </p:spPr>
        </p:pic>
        <p:grpSp>
          <p:nvGrpSpPr>
            <p:cNvPr id="145" name="Group 144"/>
            <p:cNvGrpSpPr/>
            <p:nvPr/>
          </p:nvGrpSpPr>
          <p:grpSpPr>
            <a:xfrm>
              <a:off x="4861828" y="5557247"/>
              <a:ext cx="1403359" cy="361549"/>
              <a:chOff x="7791807" y="2564495"/>
              <a:chExt cx="512522" cy="205008"/>
            </a:xfrm>
            <a:solidFill>
              <a:schemeClr val="tx2">
                <a:lumMod val="60000"/>
                <a:lumOff val="40000"/>
              </a:schemeClr>
            </a:solidFill>
          </p:grpSpPr>
          <p:sp>
            <p:nvSpPr>
              <p:cNvPr id="146" name="Chevron 145"/>
              <p:cNvSpPr/>
              <p:nvPr/>
            </p:nvSpPr>
            <p:spPr>
              <a:xfrm>
                <a:off x="7791807" y="2564495"/>
                <a:ext cx="512522" cy="205008"/>
              </a:xfrm>
              <a:prstGeom prst="chevron">
                <a:avLst/>
              </a:prstGeom>
              <a:solidFill>
                <a:schemeClr val="accent5">
                  <a:lumMod val="75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47" name="Chevron 4"/>
              <p:cNvSpPr/>
              <p:nvPr/>
            </p:nvSpPr>
            <p:spPr>
              <a:xfrm>
                <a:off x="7894311" y="2564495"/>
                <a:ext cx="307514" cy="20500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en-US" sz="1600" b="1" dirty="0" smtClean="0"/>
                  <a:t>SPICE</a:t>
                </a:r>
                <a:endParaRPr lang="en-US" sz="1200" b="1" kern="1200" dirty="0"/>
              </a:p>
            </p:txBody>
          </p:sp>
        </p:grpSp>
      </p:grpSp>
      <p:grpSp>
        <p:nvGrpSpPr>
          <p:cNvPr id="148" name="Group 147"/>
          <p:cNvGrpSpPr/>
          <p:nvPr/>
        </p:nvGrpSpPr>
        <p:grpSpPr>
          <a:xfrm>
            <a:off x="832044" y="2929885"/>
            <a:ext cx="1403359" cy="1406721"/>
            <a:chOff x="1272350" y="4663664"/>
            <a:chExt cx="1403359" cy="1406721"/>
          </a:xfrm>
          <a:solidFill>
            <a:schemeClr val="accent5">
              <a:lumMod val="75000"/>
            </a:schemeClr>
          </a:solidFill>
        </p:grpSpPr>
        <p:pic>
          <p:nvPicPr>
            <p:cNvPr id="149" name="Picture 148"/>
            <p:cNvPicPr>
              <a:picLocks noChangeAspect="1"/>
            </p:cNvPicPr>
            <p:nvPr/>
          </p:nvPicPr>
          <p:blipFill rotWithShape="1">
            <a:blip r:embed="rId6">
              <a:duotone>
                <a:schemeClr val="accent5">
                  <a:shade val="45000"/>
                  <a:satMod val="135000"/>
                </a:schemeClr>
                <a:prstClr val="white"/>
              </a:duotone>
            </a:blip>
            <a:srcRect l="1697" t="37355" r="62268" b="22825"/>
            <a:stretch/>
          </p:blipFill>
          <p:spPr>
            <a:xfrm>
              <a:off x="1277113" y="4663664"/>
              <a:ext cx="1139964" cy="1061659"/>
            </a:xfrm>
            <a:prstGeom prst="rect">
              <a:avLst/>
            </a:prstGeom>
            <a:grpFill/>
            <a:ln>
              <a:solidFill>
                <a:schemeClr val="tx2">
                  <a:lumMod val="60000"/>
                  <a:lumOff val="40000"/>
                </a:schemeClr>
              </a:solidFill>
            </a:ln>
          </p:spPr>
        </p:pic>
        <p:grpSp>
          <p:nvGrpSpPr>
            <p:cNvPr id="150" name="Group 149"/>
            <p:cNvGrpSpPr/>
            <p:nvPr/>
          </p:nvGrpSpPr>
          <p:grpSpPr>
            <a:xfrm>
              <a:off x="1272350" y="5709646"/>
              <a:ext cx="1403359" cy="360739"/>
              <a:chOff x="7791807" y="2564495"/>
              <a:chExt cx="512522" cy="205008"/>
            </a:xfrm>
            <a:grpFill/>
          </p:grpSpPr>
          <p:sp>
            <p:nvSpPr>
              <p:cNvPr id="151" name="Chevron 150"/>
              <p:cNvSpPr/>
              <p:nvPr/>
            </p:nvSpPr>
            <p:spPr>
              <a:xfrm>
                <a:off x="7791807" y="2564495"/>
                <a:ext cx="512522" cy="205008"/>
              </a:xfrm>
              <a:prstGeom prst="chevron">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52" name="Chevron 4"/>
              <p:cNvSpPr/>
              <p:nvPr/>
            </p:nvSpPr>
            <p:spPr>
              <a:xfrm>
                <a:off x="7870657" y="2564495"/>
                <a:ext cx="353531" cy="20500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en-US" sz="1600" b="1" dirty="0" smtClean="0"/>
                  <a:t>HL Code</a:t>
                </a:r>
                <a:endParaRPr lang="en-US" sz="1600" b="1" kern="1200" dirty="0"/>
              </a:p>
            </p:txBody>
          </p:sp>
        </p:grpSp>
      </p:grpSp>
      <p:grpSp>
        <p:nvGrpSpPr>
          <p:cNvPr id="153" name="Group 152"/>
          <p:cNvGrpSpPr/>
          <p:nvPr/>
        </p:nvGrpSpPr>
        <p:grpSpPr>
          <a:xfrm>
            <a:off x="2112245" y="3975867"/>
            <a:ext cx="2580066" cy="361550"/>
            <a:chOff x="7779879" y="2564495"/>
            <a:chExt cx="512522" cy="205008"/>
          </a:xfrm>
          <a:solidFill>
            <a:schemeClr val="accent5">
              <a:lumMod val="75000"/>
            </a:schemeClr>
          </a:solidFill>
        </p:grpSpPr>
        <p:sp>
          <p:nvSpPr>
            <p:cNvPr id="154" name="Chevron 153"/>
            <p:cNvSpPr/>
            <p:nvPr/>
          </p:nvSpPr>
          <p:spPr>
            <a:xfrm>
              <a:off x="7779879" y="2564495"/>
              <a:ext cx="512522" cy="205008"/>
            </a:xfrm>
            <a:prstGeom prst="chevron">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55" name="Chevron 4"/>
            <p:cNvSpPr/>
            <p:nvPr/>
          </p:nvSpPr>
          <p:spPr>
            <a:xfrm>
              <a:off x="7804344" y="2564495"/>
              <a:ext cx="483732" cy="20500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en-US" sz="1600" b="1" dirty="0" smtClean="0"/>
                <a:t>OOD FLOW</a:t>
              </a:r>
              <a:endParaRPr lang="en-US" sz="1200" b="1" kern="1200" dirty="0"/>
            </a:p>
          </p:txBody>
        </p:sp>
      </p:grpSp>
      <p:pic>
        <p:nvPicPr>
          <p:cNvPr id="169" name="Picture 168"/>
          <p:cNvPicPr>
            <a:picLocks noChangeAspect="1"/>
          </p:cNvPicPr>
          <p:nvPr/>
        </p:nvPicPr>
        <p:blipFill rotWithShape="1">
          <a:blip r:embed="rId6">
            <a:duotone>
              <a:schemeClr val="accent5">
                <a:shade val="45000"/>
                <a:satMod val="135000"/>
              </a:schemeClr>
              <a:prstClr val="white"/>
            </a:duotone>
          </a:blip>
          <a:srcRect l="1697" t="37355" r="62268" b="22825"/>
          <a:stretch/>
        </p:blipFill>
        <p:spPr>
          <a:xfrm>
            <a:off x="817294" y="4509737"/>
            <a:ext cx="1139964" cy="1061659"/>
          </a:xfrm>
          <a:prstGeom prst="rect">
            <a:avLst/>
          </a:prstGeom>
          <a:ln>
            <a:solidFill>
              <a:schemeClr val="tx2">
                <a:lumMod val="60000"/>
                <a:lumOff val="40000"/>
              </a:schemeClr>
            </a:solidFill>
          </a:ln>
        </p:spPr>
      </p:pic>
      <p:pic>
        <p:nvPicPr>
          <p:cNvPr id="170" name="Picture 169"/>
          <p:cNvPicPr>
            <a:picLocks noChangeAspect="1"/>
          </p:cNvPicPr>
          <p:nvPr/>
        </p:nvPicPr>
        <p:blipFill rotWithShape="1">
          <a:blip r:embed="rId7">
            <a:duotone>
              <a:schemeClr val="accent5">
                <a:shade val="45000"/>
                <a:satMod val="135000"/>
              </a:schemeClr>
              <a:prstClr val="white"/>
            </a:duotone>
          </a:blip>
          <a:srcRect l="8955" t="9145" r="32342" b="18287"/>
          <a:stretch/>
        </p:blipFill>
        <p:spPr>
          <a:xfrm>
            <a:off x="3301063" y="4509737"/>
            <a:ext cx="1136088" cy="1060848"/>
          </a:xfrm>
          <a:prstGeom prst="rect">
            <a:avLst/>
          </a:prstGeom>
          <a:ln>
            <a:solidFill>
              <a:schemeClr val="tx2">
                <a:lumMod val="60000"/>
                <a:lumOff val="40000"/>
              </a:schemeClr>
            </a:solidFill>
          </a:ln>
        </p:spPr>
      </p:pic>
      <p:pic>
        <p:nvPicPr>
          <p:cNvPr id="171" name="Picture 170"/>
          <p:cNvPicPr>
            <a:picLocks noChangeAspect="1"/>
          </p:cNvPicPr>
          <p:nvPr/>
        </p:nvPicPr>
        <p:blipFill rotWithShape="1">
          <a:blip r:embed="rId8">
            <a:duotone>
              <a:schemeClr val="accent5">
                <a:shade val="45000"/>
                <a:satMod val="135000"/>
              </a:schemeClr>
              <a:prstClr val="white"/>
            </a:duotone>
          </a:blip>
          <a:srcRect l="656" t="2086" r="4786" b="36095"/>
          <a:stretch/>
        </p:blipFill>
        <p:spPr>
          <a:xfrm>
            <a:off x="2070958" y="4514499"/>
            <a:ext cx="1116060" cy="1056085"/>
          </a:xfrm>
          <a:prstGeom prst="rect">
            <a:avLst/>
          </a:prstGeom>
          <a:ln>
            <a:solidFill>
              <a:schemeClr val="tx2">
                <a:lumMod val="60000"/>
                <a:lumOff val="40000"/>
              </a:schemeClr>
            </a:solidFill>
          </a:ln>
        </p:spPr>
      </p:pic>
      <p:pic>
        <p:nvPicPr>
          <p:cNvPr id="172" name="Picture 171"/>
          <p:cNvPicPr>
            <a:picLocks noChangeAspect="1"/>
          </p:cNvPicPr>
          <p:nvPr/>
        </p:nvPicPr>
        <p:blipFill rotWithShape="1">
          <a:blip r:embed="rId5">
            <a:duotone>
              <a:schemeClr val="accent5">
                <a:shade val="45000"/>
                <a:satMod val="135000"/>
              </a:schemeClr>
              <a:prstClr val="white"/>
            </a:duotone>
          </a:blip>
          <a:srcRect l="26141" t="14301" r="26737" b="19989"/>
          <a:stretch/>
        </p:blipFill>
        <p:spPr>
          <a:xfrm>
            <a:off x="4554409" y="4509737"/>
            <a:ext cx="1139396" cy="1060847"/>
          </a:xfrm>
          <a:prstGeom prst="rect">
            <a:avLst/>
          </a:prstGeom>
          <a:ln>
            <a:solidFill>
              <a:schemeClr val="tx2">
                <a:lumMod val="60000"/>
                <a:lumOff val="40000"/>
              </a:schemeClr>
            </a:solidFill>
          </a:ln>
        </p:spPr>
      </p:pic>
      <p:pic>
        <p:nvPicPr>
          <p:cNvPr id="173" name="Picture 172"/>
          <p:cNvPicPr>
            <a:picLocks noChangeAspect="1"/>
          </p:cNvPicPr>
          <p:nvPr/>
        </p:nvPicPr>
        <p:blipFill rotWithShape="1">
          <a:blip r:embed="rId9"/>
          <a:srcRect l="9900" t="35426" r="20451" b="14971"/>
          <a:stretch/>
        </p:blipFill>
        <p:spPr>
          <a:xfrm>
            <a:off x="5793250" y="4509736"/>
            <a:ext cx="1496751" cy="1065949"/>
          </a:xfrm>
          <a:prstGeom prst="rect">
            <a:avLst/>
          </a:prstGeom>
        </p:spPr>
      </p:pic>
      <p:pic>
        <p:nvPicPr>
          <p:cNvPr id="174" name="Picture 173"/>
          <p:cNvPicPr>
            <a:picLocks noChangeAspect="1"/>
          </p:cNvPicPr>
          <p:nvPr/>
        </p:nvPicPr>
        <p:blipFill rotWithShape="1">
          <a:blip r:embed="rId3"/>
          <a:srcRect l="1205" t="20401" b="5309"/>
          <a:stretch/>
        </p:blipFill>
        <p:spPr>
          <a:xfrm>
            <a:off x="7366205" y="4509736"/>
            <a:ext cx="1273219" cy="1060848"/>
          </a:xfrm>
          <a:prstGeom prst="rect">
            <a:avLst/>
          </a:prstGeom>
        </p:spPr>
      </p:pic>
      <p:sp>
        <p:nvSpPr>
          <p:cNvPr id="4" name="TextBox 3"/>
          <p:cNvSpPr txBox="1"/>
          <p:nvPr/>
        </p:nvSpPr>
        <p:spPr>
          <a:xfrm>
            <a:off x="62166" y="4680046"/>
            <a:ext cx="795861" cy="738664"/>
          </a:xfrm>
          <a:prstGeom prst="rect">
            <a:avLst/>
          </a:prstGeom>
          <a:noFill/>
        </p:spPr>
        <p:txBody>
          <a:bodyPr wrap="none" rtlCol="0">
            <a:spAutoFit/>
          </a:bodyPr>
          <a:lstStyle/>
          <a:p>
            <a:pPr algn="ctr"/>
            <a:r>
              <a:rPr lang="en-US" sz="1400" dirty="0" smtClean="0"/>
              <a:t>Existing</a:t>
            </a:r>
          </a:p>
          <a:p>
            <a:pPr algn="ctr"/>
            <a:r>
              <a:rPr lang="en-US" sz="1400" dirty="0" smtClean="0"/>
              <a:t>ASIC</a:t>
            </a:r>
          </a:p>
          <a:p>
            <a:pPr algn="ctr"/>
            <a:r>
              <a:rPr lang="en-US" sz="1400" dirty="0" smtClean="0"/>
              <a:t>Flow</a:t>
            </a:r>
            <a:endParaRPr lang="en-US" sz="1400" dirty="0"/>
          </a:p>
        </p:txBody>
      </p:sp>
      <p:sp>
        <p:nvSpPr>
          <p:cNvPr id="71" name="Footer Placeholder 1"/>
          <p:cNvSpPr txBox="1">
            <a:spLocks/>
          </p:cNvSpPr>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900" kern="1200" baseline="0">
                <a:solidFill>
                  <a:srgbClr val="898989"/>
                </a:solidFill>
                <a:latin typeface="Tahom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898989"/>
                </a:solidFill>
                <a:effectLst/>
                <a:uLnTx/>
                <a:uFillTx/>
                <a:latin typeface="Tahoma" charset="0"/>
                <a:ea typeface="+mn-ea"/>
                <a:cs typeface="+mn-cs"/>
              </a:rPr>
              <a:t>Approved for Public Release, Distribution Unlimited</a:t>
            </a:r>
            <a:endParaRPr kumimoji="0" lang="en-US" sz="900" b="0" i="0" u="none" strike="noStrike" kern="1200" cap="none" spc="0" normalizeH="0" baseline="0" noProof="0" dirty="0">
              <a:ln>
                <a:noFill/>
              </a:ln>
              <a:solidFill>
                <a:srgbClr val="898989"/>
              </a:solidFill>
              <a:effectLst/>
              <a:uLnTx/>
              <a:uFillTx/>
              <a:latin typeface="Tahoma" charset="0"/>
              <a:ea typeface="+mn-ea"/>
              <a:cs typeface="+mn-cs"/>
            </a:endParaRPr>
          </a:p>
        </p:txBody>
      </p:sp>
    </p:spTree>
    <p:extLst>
      <p:ext uri="{BB962C8B-B14F-4D97-AF65-F5344CB8AC3E}">
        <p14:creationId xmlns:p14="http://schemas.microsoft.com/office/powerpoint/2010/main" val="21826367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28" grpId="0" animBg="1"/>
      <p:bldP spid="137" grpId="0"/>
      <p:bldP spid="138" grpId="0"/>
      <p:bldP spid="140" grpId="0" animBg="1"/>
      <p:bldP spid="126" grpId="0" animBg="1"/>
      <p:bldP spid="127" grpId="0" animBg="1"/>
      <p:bldP spid="129" grpId="0"/>
    </p:bld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noFill/>
        <a:ln w="22225">
          <a:solidFill>
            <a:schemeClr val="tx1"/>
          </a:solidFill>
          <a:round/>
          <a:headEnd/>
          <a:tailEnd/>
        </a:ln>
        <a:extLst>
          <a:ext uri="{909E8E84-426E-40dd-AFC4-6F175D3DCCD1}">
            <a14:hiddenFill xmlns:a14="http://schemas.microsoft.com/office/drawing/2010/main">
              <a:noFill/>
            </a14:hiddenFill>
          </a:ext>
        </a:extLst>
      </a:spPr>
      <a:bodyPr/>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41346</TotalTime>
  <Words>1724</Words>
  <Application>Microsoft Macintosh PowerPoint</Application>
  <PresentationFormat>On-screen Show (4:3)</PresentationFormat>
  <Paragraphs>355</Paragraphs>
  <Slides>16</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blank</vt:lpstr>
      <vt:lpstr>Worksheet</vt:lpstr>
      <vt:lpstr>A Perspective on Facilitated Access to Custom IC Design in Leading-Edge CMOS Technology</vt:lpstr>
      <vt:lpstr>Performance versus Development Cycle Times</vt:lpstr>
      <vt:lpstr>Performance versus Development Cycle Times</vt:lpstr>
      <vt:lpstr>Commercial and DoD Access to Leading-Edge CMOS Technology</vt:lpstr>
      <vt:lpstr>Why Use Leading Edge CMOS Custom Integrated Circuits?</vt:lpstr>
      <vt:lpstr>Current Design Flow Takes so Long that it is Throttling DoD Access to Advanced Technology </vt:lpstr>
      <vt:lpstr>Current Design Flow Takes so Long that it is Throttling DoD Access to Advanced Technology </vt:lpstr>
      <vt:lpstr>14nm is the Most Fabrication Cost-Effective Node for DoD</vt:lpstr>
      <vt:lpstr>We Need a New Custom IC Design Flow</vt:lpstr>
      <vt:lpstr>Only 4 Companies Provide FinFET CMOS Foundry Services</vt:lpstr>
      <vt:lpstr>DoD Needs a Facilitated Flow to Port/Migrate DoD Custom IC Designs</vt:lpstr>
      <vt:lpstr>Potential Multi-Project Run Schedule</vt:lpstr>
      <vt:lpstr>Potential Shuttle Details</vt:lpstr>
      <vt:lpstr>How Do I Sign Up/Ask Questions?</vt:lpstr>
      <vt:lpstr> DARPA Wants to “Ride the Wave” to Exciting Places!</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Neithamer, Jason (contr-mto)</dc:creator>
  <cp:lastModifiedBy>Salmon, Linton</cp:lastModifiedBy>
  <cp:revision>1421</cp:revision>
  <cp:lastPrinted>2015-05-27T18:52:55Z</cp:lastPrinted>
  <dcterms:created xsi:type="dcterms:W3CDTF">2014-09-17T12:51:38Z</dcterms:created>
  <dcterms:modified xsi:type="dcterms:W3CDTF">2015-06-05T13:15:19Z</dcterms:modified>
</cp:coreProperties>
</file>