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2"/>
  </p:notesMasterIdLst>
  <p:sldIdLst>
    <p:sldId id="278" r:id="rId3"/>
    <p:sldId id="339" r:id="rId4"/>
    <p:sldId id="330" r:id="rId5"/>
    <p:sldId id="331" r:id="rId6"/>
    <p:sldId id="332" r:id="rId7"/>
    <p:sldId id="336" r:id="rId8"/>
    <p:sldId id="334" r:id="rId9"/>
    <p:sldId id="337" r:id="rId10"/>
    <p:sldId id="342" r:id="rId11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6" autoAdjust="0"/>
    <p:restoredTop sz="87006" autoAdjust="0"/>
  </p:normalViewPr>
  <p:slideViewPr>
    <p:cSldViewPr>
      <p:cViewPr>
        <p:scale>
          <a:sx n="71" d="100"/>
          <a:sy n="71" d="100"/>
        </p:scale>
        <p:origin x="-93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74" y="-102"/>
      </p:cViewPr>
      <p:guideLst>
        <p:guide orient="horz" pos="2904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C83984-D28D-4A6D-B7DA-21BB90D7DB2D}" type="doc">
      <dgm:prSet loTypeId="urn:microsoft.com/office/officeart/2005/8/layout/venn1" loCatId="relationship" qsTypeId="urn:microsoft.com/office/officeart/2005/8/quickstyle/simple1" qsCatId="simple" csTypeId="urn:microsoft.com/office/officeart/2005/8/colors/accent4_1" csCatId="accent4" phldr="1"/>
      <dgm:spPr/>
    </dgm:pt>
    <dgm:pt modelId="{E9D05C40-C915-4A6B-B259-8757C97633B7}">
      <dgm:prSet phldrT="[Text]" custT="1"/>
      <dgm:spPr>
        <a:effectLst>
          <a:outerShdw blurRad="63500" dir="5400000" sx="96000" sy="96000" algn="ctr" rotWithShape="0">
            <a:srgbClr val="000000">
              <a:alpha val="0"/>
            </a:srgbClr>
          </a:outerShdw>
        </a:effectLst>
      </dgm:spPr>
      <dgm:t>
        <a:bodyPr/>
        <a:lstStyle/>
        <a:p>
          <a:r>
            <a:rPr lang="en-US" sz="1200" dirty="0" smtClean="0"/>
            <a:t>Modeling, Simulation, and Emulation</a:t>
          </a:r>
          <a:endParaRPr lang="en-US" sz="1200" dirty="0"/>
        </a:p>
      </dgm:t>
    </dgm:pt>
    <dgm:pt modelId="{9BD0FA6E-7DB1-41BD-A635-074CC80E712C}" type="parTrans" cxnId="{FF75F21B-707B-4858-AC86-50C87161D610}">
      <dgm:prSet/>
      <dgm:spPr/>
      <dgm:t>
        <a:bodyPr/>
        <a:lstStyle/>
        <a:p>
          <a:endParaRPr lang="en-US" sz="1200"/>
        </a:p>
      </dgm:t>
    </dgm:pt>
    <dgm:pt modelId="{78236075-9455-4DA5-8C90-DCD3641B395D}" type="sibTrans" cxnId="{FF75F21B-707B-4858-AC86-50C87161D610}">
      <dgm:prSet/>
      <dgm:spPr/>
      <dgm:t>
        <a:bodyPr/>
        <a:lstStyle/>
        <a:p>
          <a:endParaRPr lang="en-US" sz="1200"/>
        </a:p>
      </dgm:t>
    </dgm:pt>
    <dgm:pt modelId="{61DD8840-5D32-4085-A638-40BA0BAEC3F2}">
      <dgm:prSet phldrT="[Text]" custT="1"/>
      <dgm:spPr>
        <a:effectLst>
          <a:outerShdw blurRad="63500" dir="5400000" sx="96000" sy="96000" algn="ctr" rotWithShape="0">
            <a:srgbClr val="000000">
              <a:alpha val="0"/>
            </a:srgbClr>
          </a:outerShdw>
        </a:effectLst>
      </dgm:spPr>
      <dgm:t>
        <a:bodyPr/>
        <a:lstStyle/>
        <a:p>
          <a:r>
            <a:rPr lang="en-US" sz="1200" dirty="0" smtClean="0"/>
            <a:t>Computer Architecture and Engineering</a:t>
          </a:r>
          <a:endParaRPr lang="en-US" sz="1200" dirty="0"/>
        </a:p>
      </dgm:t>
    </dgm:pt>
    <dgm:pt modelId="{8F78EE95-BB1F-4657-9DE5-A9AAD6A403BA}" type="parTrans" cxnId="{4DF8363B-1D2E-4EAB-A5D5-B27C232AA52B}">
      <dgm:prSet/>
      <dgm:spPr/>
      <dgm:t>
        <a:bodyPr/>
        <a:lstStyle/>
        <a:p>
          <a:endParaRPr lang="en-US" sz="1200"/>
        </a:p>
      </dgm:t>
    </dgm:pt>
    <dgm:pt modelId="{C3FC3266-4347-4C22-8247-B26B14CBD21B}" type="sibTrans" cxnId="{4DF8363B-1D2E-4EAB-A5D5-B27C232AA52B}">
      <dgm:prSet/>
      <dgm:spPr/>
      <dgm:t>
        <a:bodyPr/>
        <a:lstStyle/>
        <a:p>
          <a:endParaRPr lang="en-US" sz="1200"/>
        </a:p>
      </dgm:t>
    </dgm:pt>
    <dgm:pt modelId="{3381BD4E-2346-4913-8CEC-5D6F4B6754C6}">
      <dgm:prSet phldrT="[Text]" custT="1"/>
      <dgm:spPr>
        <a:effectLst>
          <a:outerShdw blurRad="63500" dir="5400000" sx="96000" sy="96000" algn="ctr" rotWithShape="0">
            <a:srgbClr val="000000">
              <a:alpha val="0"/>
            </a:srgbClr>
          </a:outerShdw>
        </a:effectLst>
      </dgm:spPr>
      <dgm:t>
        <a:bodyPr/>
        <a:lstStyle/>
        <a:p>
          <a:r>
            <a:rPr lang="en-US" sz="1200" dirty="0" smtClean="0"/>
            <a:t>Mission Proxies</a:t>
          </a:r>
          <a:endParaRPr lang="en-US" sz="1200" dirty="0"/>
        </a:p>
      </dgm:t>
    </dgm:pt>
    <dgm:pt modelId="{531EA01F-D1A4-432D-B233-A3297F424058}" type="parTrans" cxnId="{1C8C7B07-9C7E-4F04-AAB6-1361E9F6462B}">
      <dgm:prSet/>
      <dgm:spPr/>
      <dgm:t>
        <a:bodyPr/>
        <a:lstStyle/>
        <a:p>
          <a:endParaRPr lang="en-US" sz="1200"/>
        </a:p>
      </dgm:t>
    </dgm:pt>
    <dgm:pt modelId="{C9DAE949-451A-4E16-B61D-6A472AF3A937}" type="sibTrans" cxnId="{1C8C7B07-9C7E-4F04-AAB6-1361E9F6462B}">
      <dgm:prSet/>
      <dgm:spPr/>
      <dgm:t>
        <a:bodyPr/>
        <a:lstStyle/>
        <a:p>
          <a:endParaRPr lang="en-US" sz="1200"/>
        </a:p>
      </dgm:t>
    </dgm:pt>
    <dgm:pt modelId="{180FBEFB-EC80-4180-BB0D-8B72ABAD7D63}" type="pres">
      <dgm:prSet presAssocID="{DEC83984-D28D-4A6D-B7DA-21BB90D7DB2D}" presName="compositeShape" presStyleCnt="0">
        <dgm:presLayoutVars>
          <dgm:chMax val="7"/>
          <dgm:dir/>
          <dgm:resizeHandles val="exact"/>
        </dgm:presLayoutVars>
      </dgm:prSet>
      <dgm:spPr/>
    </dgm:pt>
    <dgm:pt modelId="{3C235FF4-B969-4125-9390-BF83E3103B29}" type="pres">
      <dgm:prSet presAssocID="{E9D05C40-C915-4A6B-B259-8757C97633B7}" presName="circ1" presStyleLbl="vennNode1" presStyleIdx="0" presStyleCnt="3" custLinFactNeighborX="1776"/>
      <dgm:spPr/>
      <dgm:t>
        <a:bodyPr/>
        <a:lstStyle/>
        <a:p>
          <a:endParaRPr lang="en-US"/>
        </a:p>
      </dgm:t>
    </dgm:pt>
    <dgm:pt modelId="{1D765A1A-6D97-4922-A0EB-3F55C79BB448}" type="pres">
      <dgm:prSet presAssocID="{E9D05C40-C915-4A6B-B259-8757C97633B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065A7-14B0-4BB9-8735-4D115353626D}" type="pres">
      <dgm:prSet presAssocID="{61DD8840-5D32-4085-A638-40BA0BAEC3F2}" presName="circ2" presStyleLbl="vennNode1" presStyleIdx="1" presStyleCnt="3" custScaleX="110000" custLinFactNeighborX="1776" custLinFactNeighborY="-888"/>
      <dgm:spPr/>
      <dgm:t>
        <a:bodyPr/>
        <a:lstStyle/>
        <a:p>
          <a:endParaRPr lang="en-US"/>
        </a:p>
      </dgm:t>
    </dgm:pt>
    <dgm:pt modelId="{D6F59514-4D7C-4819-9AF0-0E4355F9F419}" type="pres">
      <dgm:prSet presAssocID="{61DD8840-5D32-4085-A638-40BA0BAEC3F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AC1A2-CC2D-4C35-91E6-09CB2A7020E9}" type="pres">
      <dgm:prSet presAssocID="{3381BD4E-2346-4913-8CEC-5D6F4B6754C6}" presName="circ3" presStyleLbl="vennNode1" presStyleIdx="2" presStyleCnt="3" custLinFactNeighborX="-1332" custLinFactNeighborY="-888"/>
      <dgm:spPr/>
      <dgm:t>
        <a:bodyPr/>
        <a:lstStyle/>
        <a:p>
          <a:endParaRPr lang="en-US"/>
        </a:p>
      </dgm:t>
    </dgm:pt>
    <dgm:pt modelId="{E275E99D-ABC4-4293-9B97-6F04B96030C2}" type="pres">
      <dgm:prSet presAssocID="{3381BD4E-2346-4913-8CEC-5D6F4B6754C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8C7B07-9C7E-4F04-AAB6-1361E9F6462B}" srcId="{DEC83984-D28D-4A6D-B7DA-21BB90D7DB2D}" destId="{3381BD4E-2346-4913-8CEC-5D6F4B6754C6}" srcOrd="2" destOrd="0" parTransId="{531EA01F-D1A4-432D-B233-A3297F424058}" sibTransId="{C9DAE949-451A-4E16-B61D-6A472AF3A937}"/>
    <dgm:cxn modelId="{F0A4A261-1002-4B8C-9054-9FFDE98E8164}" type="presOf" srcId="{61DD8840-5D32-4085-A638-40BA0BAEC3F2}" destId="{A94065A7-14B0-4BB9-8735-4D115353626D}" srcOrd="0" destOrd="0" presId="urn:microsoft.com/office/officeart/2005/8/layout/venn1"/>
    <dgm:cxn modelId="{4500C3BD-9C22-458A-BFAB-3EABE6C7DD8B}" type="presOf" srcId="{E9D05C40-C915-4A6B-B259-8757C97633B7}" destId="{1D765A1A-6D97-4922-A0EB-3F55C79BB448}" srcOrd="1" destOrd="0" presId="urn:microsoft.com/office/officeart/2005/8/layout/venn1"/>
    <dgm:cxn modelId="{4DF8363B-1D2E-4EAB-A5D5-B27C232AA52B}" srcId="{DEC83984-D28D-4A6D-B7DA-21BB90D7DB2D}" destId="{61DD8840-5D32-4085-A638-40BA0BAEC3F2}" srcOrd="1" destOrd="0" parTransId="{8F78EE95-BB1F-4657-9DE5-A9AAD6A403BA}" sibTransId="{C3FC3266-4347-4C22-8247-B26B14CBD21B}"/>
    <dgm:cxn modelId="{4E400FEF-EFCF-4C58-B66F-8C1BB5C750E8}" type="presOf" srcId="{61DD8840-5D32-4085-A638-40BA0BAEC3F2}" destId="{D6F59514-4D7C-4819-9AF0-0E4355F9F419}" srcOrd="1" destOrd="0" presId="urn:microsoft.com/office/officeart/2005/8/layout/venn1"/>
    <dgm:cxn modelId="{3DC42CD1-C5C4-4D32-B92E-71E9413C9B65}" type="presOf" srcId="{3381BD4E-2346-4913-8CEC-5D6F4B6754C6}" destId="{E275E99D-ABC4-4293-9B97-6F04B96030C2}" srcOrd="1" destOrd="0" presId="urn:microsoft.com/office/officeart/2005/8/layout/venn1"/>
    <dgm:cxn modelId="{53DD171F-1B64-40C1-8152-23F0BCA6473C}" type="presOf" srcId="{3381BD4E-2346-4913-8CEC-5D6F4B6754C6}" destId="{CF8AC1A2-CC2D-4C35-91E6-09CB2A7020E9}" srcOrd="0" destOrd="0" presId="urn:microsoft.com/office/officeart/2005/8/layout/venn1"/>
    <dgm:cxn modelId="{8C68F9C0-8D86-4C97-A9C1-4178787E7A61}" type="presOf" srcId="{DEC83984-D28D-4A6D-B7DA-21BB90D7DB2D}" destId="{180FBEFB-EC80-4180-BB0D-8B72ABAD7D63}" srcOrd="0" destOrd="0" presId="urn:microsoft.com/office/officeart/2005/8/layout/venn1"/>
    <dgm:cxn modelId="{F63E7EBD-7550-4FE4-85B8-FD84EA5FD28C}" type="presOf" srcId="{E9D05C40-C915-4A6B-B259-8757C97633B7}" destId="{3C235FF4-B969-4125-9390-BF83E3103B29}" srcOrd="0" destOrd="0" presId="urn:microsoft.com/office/officeart/2005/8/layout/venn1"/>
    <dgm:cxn modelId="{FF75F21B-707B-4858-AC86-50C87161D610}" srcId="{DEC83984-D28D-4A6D-B7DA-21BB90D7DB2D}" destId="{E9D05C40-C915-4A6B-B259-8757C97633B7}" srcOrd="0" destOrd="0" parTransId="{9BD0FA6E-7DB1-41BD-A635-074CC80E712C}" sibTransId="{78236075-9455-4DA5-8C90-DCD3641B395D}"/>
    <dgm:cxn modelId="{DC023C79-4074-4C6B-A22E-EA5209EF3C4D}" type="presParOf" srcId="{180FBEFB-EC80-4180-BB0D-8B72ABAD7D63}" destId="{3C235FF4-B969-4125-9390-BF83E3103B29}" srcOrd="0" destOrd="0" presId="urn:microsoft.com/office/officeart/2005/8/layout/venn1"/>
    <dgm:cxn modelId="{4875EB17-7B6E-47EA-8109-62F7309190FF}" type="presParOf" srcId="{180FBEFB-EC80-4180-BB0D-8B72ABAD7D63}" destId="{1D765A1A-6D97-4922-A0EB-3F55C79BB448}" srcOrd="1" destOrd="0" presId="urn:microsoft.com/office/officeart/2005/8/layout/venn1"/>
    <dgm:cxn modelId="{A846905F-E8A5-4266-98AC-25E7E472F69B}" type="presParOf" srcId="{180FBEFB-EC80-4180-BB0D-8B72ABAD7D63}" destId="{A94065A7-14B0-4BB9-8735-4D115353626D}" srcOrd="2" destOrd="0" presId="urn:microsoft.com/office/officeart/2005/8/layout/venn1"/>
    <dgm:cxn modelId="{4B89BEBB-4425-4DD7-99FC-DF508C2E4AB6}" type="presParOf" srcId="{180FBEFB-EC80-4180-BB0D-8B72ABAD7D63}" destId="{D6F59514-4D7C-4819-9AF0-0E4355F9F419}" srcOrd="3" destOrd="0" presId="urn:microsoft.com/office/officeart/2005/8/layout/venn1"/>
    <dgm:cxn modelId="{90222E4E-523F-4936-B1EB-1030F703BCFF}" type="presParOf" srcId="{180FBEFB-EC80-4180-BB0D-8B72ABAD7D63}" destId="{CF8AC1A2-CC2D-4C35-91E6-09CB2A7020E9}" srcOrd="4" destOrd="0" presId="urn:microsoft.com/office/officeart/2005/8/layout/venn1"/>
    <dgm:cxn modelId="{53364390-DE8C-4CEE-8818-A098469A9686}" type="presParOf" srcId="{180FBEFB-EC80-4180-BB0D-8B72ABAD7D63}" destId="{E275E99D-ABC4-4293-9B97-6F04B96030C2}" srcOrd="5" destOrd="0" presId="urn:microsoft.com/office/officeart/2005/8/layout/venn1"/>
  </dgm:cxnLst>
  <dgm:bg>
    <a:effectLst>
      <a:innerShdw blurRad="114300">
        <a:prstClr val="black"/>
      </a:inn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35FF4-B969-4125-9390-BF83E3103B29}">
      <dsp:nvSpPr>
        <dsp:cNvPr id="0" name=""/>
        <dsp:cNvSpPr/>
      </dsp:nvSpPr>
      <dsp:spPr>
        <a:xfrm>
          <a:off x="862507" y="39687"/>
          <a:ext cx="1905000" cy="190500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r="5400000" sx="96000" sy="96000" algn="ctr" rotWithShape="0">
            <a:srgbClr val="000000">
              <a:alpha val="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Modeling, Simulation, and Emulation</a:t>
          </a:r>
          <a:endParaRPr lang="en-US" sz="1200" kern="1200" dirty="0"/>
        </a:p>
      </dsp:txBody>
      <dsp:txXfrm>
        <a:off x="1116507" y="373062"/>
        <a:ext cx="1397000" cy="857250"/>
      </dsp:txXfrm>
    </dsp:sp>
    <dsp:sp modelId="{A94065A7-14B0-4BB9-8735-4D115353626D}">
      <dsp:nvSpPr>
        <dsp:cNvPr id="0" name=""/>
        <dsp:cNvSpPr/>
      </dsp:nvSpPr>
      <dsp:spPr>
        <a:xfrm>
          <a:off x="1454645" y="1213396"/>
          <a:ext cx="2095500" cy="190500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r="5400000" sx="96000" sy="96000" algn="ctr" rotWithShape="0">
            <a:srgbClr val="000000">
              <a:alpha val="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Computer Architecture and Engineering</a:t>
          </a:r>
          <a:endParaRPr lang="en-US" sz="1200" kern="1200" dirty="0"/>
        </a:p>
      </dsp:txBody>
      <dsp:txXfrm>
        <a:off x="2095519" y="1705521"/>
        <a:ext cx="1257300" cy="1047750"/>
      </dsp:txXfrm>
    </dsp:sp>
    <dsp:sp modelId="{CF8AC1A2-CC2D-4C35-91E6-09CB2A7020E9}">
      <dsp:nvSpPr>
        <dsp:cNvPr id="0" name=""/>
        <dsp:cNvSpPr/>
      </dsp:nvSpPr>
      <dsp:spPr>
        <a:xfrm>
          <a:off x="115912" y="1213396"/>
          <a:ext cx="1905000" cy="190500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r="5400000" sx="96000" sy="96000" algn="ctr" rotWithShape="0">
            <a:srgbClr val="000000">
              <a:alpha val="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Mission Proxies</a:t>
          </a:r>
          <a:endParaRPr lang="en-US" sz="1200" kern="1200" dirty="0"/>
        </a:p>
      </dsp:txBody>
      <dsp:txXfrm>
        <a:off x="295300" y="1705521"/>
        <a:ext cx="1143000" cy="1047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76" tIns="46188" rIns="92376" bIns="461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70" y="0"/>
            <a:ext cx="3010323" cy="461010"/>
          </a:xfrm>
          <a:prstGeom prst="rect">
            <a:avLst/>
          </a:prstGeom>
        </p:spPr>
        <p:txBody>
          <a:bodyPr vert="horz" lIns="92376" tIns="46188" rIns="92376" bIns="46188" rtlCol="0"/>
          <a:lstStyle>
            <a:lvl1pPr algn="r">
              <a:defRPr sz="1200"/>
            </a:lvl1pPr>
          </a:lstStyle>
          <a:p>
            <a:fld id="{801E50CF-D167-4A8A-8E15-32E7820A69AD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6" tIns="46188" rIns="92376" bIns="461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5"/>
            <a:ext cx="5557520" cy="4149090"/>
          </a:xfrm>
          <a:prstGeom prst="rect">
            <a:avLst/>
          </a:prstGeom>
        </p:spPr>
        <p:txBody>
          <a:bodyPr vert="horz" lIns="92376" tIns="46188" rIns="92376" bIns="461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76" tIns="46188" rIns="92376" bIns="461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70" y="8757590"/>
            <a:ext cx="3010323" cy="461010"/>
          </a:xfrm>
          <a:prstGeom prst="rect">
            <a:avLst/>
          </a:prstGeom>
        </p:spPr>
        <p:txBody>
          <a:bodyPr vert="horz" lIns="92376" tIns="46188" rIns="92376" bIns="46188" rtlCol="0" anchor="b"/>
          <a:lstStyle>
            <a:lvl1pPr algn="r">
              <a:defRPr sz="1200"/>
            </a:lvl1pPr>
          </a:lstStyle>
          <a:p>
            <a:fld id="{71997D56-6745-4967-BF68-D2DC404ED2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3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C3D20F-177C-4BAB-8A3B-B5596FB7CB4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617" y="4380231"/>
            <a:ext cx="5095666" cy="414877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 smtClean="0"/>
            </a:lvl1pPr>
          </a:lstStyle>
          <a:p>
            <a:r>
              <a:rPr lang="en-US" dirty="0" smtClean="0"/>
              <a:t>Title of Briefing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smtClean="0"/>
            </a:lvl1pPr>
          </a:lstStyle>
          <a:p>
            <a:r>
              <a:rPr lang="en-US" dirty="0" smtClean="0"/>
              <a:t>Briefers</a:t>
            </a:r>
          </a:p>
          <a:p>
            <a:r>
              <a:rPr lang="en-US" dirty="0" smtClean="0"/>
              <a:t>Date</a:t>
            </a:r>
          </a:p>
          <a:p>
            <a:r>
              <a:rPr lang="en-US" sz="2800" dirty="0" smtClean="0"/>
              <a:t>Overall Briefing Classification: </a:t>
            </a:r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6FF06755-FA4B-4C59-B8DD-4BC82A1F6F02}" type="datetime3">
              <a:rPr lang="en-US" smtClean="0"/>
              <a:pPr>
                <a:defRPr/>
              </a:pPr>
              <a:t>30 June 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42764C82-024C-458C-B8F5-025EF294A1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2962F-C9AA-4C31-A74E-9C47AB748FC4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41478-11D3-4119-B85E-EEE05F0E2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E61F7-5B2E-4269-8915-10B9636020E7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E218A-425C-4D34-8EA9-784B08B4A4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D3B11-9549-4BD7-9C74-1F441F552D55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F1FC9-D3D2-49E2-8712-AC4DA8130B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DE5CE-2E11-4AB8-BAC6-555FBC49643E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01609-5161-4505-8573-F67F5BFA34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Follow-up (non-title) slides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9DD63-4168-4CD8-99AC-0953C1BE2153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44FB3-FDF1-4E95-B137-929DD9942B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6A0D9-F95C-4963-89BC-E9A22BFDE9AF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36FED-507D-44B0-BE2C-638C15D74B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20BB9-C5D4-4D96-8867-B435567E2078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08CFA-0488-4576-9FCB-44E3AB80D4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D20E7-4CD3-452F-9D58-93A9EFE77C03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943FD-2DF5-439B-A692-1B1A6A95DC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86260-CC6D-475F-8FF5-F1555C45550D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6E3E6-AE92-480A-B416-05A6C2BF97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423BA-4BD8-4845-B696-EB85E65E9288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9845-97F1-48E1-9DEA-34A88FF4C9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F169C-4A3D-4623-AB65-D7D43CB10D6C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4E38D-5A35-45AB-8C19-D2E8213211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FD715-CA8F-4524-90E5-D1304F7F94D5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9EAB4-5DE2-493A-B694-23512F388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0"/>
            <a:ext cx="9144000" cy="2819400"/>
            <a:chOff x="0" y="0"/>
            <a:chExt cx="9144000" cy="2819400"/>
          </a:xfrm>
        </p:grpSpPr>
        <p:pic>
          <p:nvPicPr>
            <p:cNvPr id="7" name="Picture 4" descr="PP_cover slide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b="58889"/>
            <a:stretch>
              <a:fillRect/>
            </a:stretch>
          </p:blipFill>
          <p:spPr bwMode="auto">
            <a:xfrm>
              <a:off x="0" y="0"/>
              <a:ext cx="9144000" cy="281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NEWResearch-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 l="9180" t="10352" r="12695" b="11328"/>
            <a:stretch>
              <a:fillRect/>
            </a:stretch>
          </p:blipFill>
          <p:spPr bwMode="auto">
            <a:xfrm>
              <a:off x="1104896" y="228600"/>
              <a:ext cx="912119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 descr="16inches-NSA-[Converted]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50037" y="761387"/>
              <a:ext cx="914399" cy="915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0668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38400"/>
            <a:ext cx="822960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3A3313A-D77B-4C11-84DF-A0FE482BE7B4}" type="datetimeFigureOut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70CE20D-20DA-4DA9-AAB3-85F4592B90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Follow-up Slides (non-title slides)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FE3A4-016E-4392-8D68-E5D7792C79D9}" type="datetimeFigureOut">
              <a:rPr lang="en-US" smtClean="0"/>
              <a:pPr/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C3FC2-F259-44C0-95AB-0A4EB9BEDE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4" descr="NEWResearch-logo"/>
          <p:cNvPicPr>
            <a:picLocks noChangeAspect="1" noChangeArrowheads="1"/>
          </p:cNvPicPr>
          <p:nvPr/>
        </p:nvPicPr>
        <p:blipFill>
          <a:blip r:embed="rId13" cstate="print"/>
          <a:srcRect l="9375" t="10177" r="12420" b="11618"/>
          <a:stretch>
            <a:fillRect/>
          </a:stretch>
        </p:blipFill>
        <p:spPr bwMode="auto">
          <a:xfrm>
            <a:off x="8138160" y="91179"/>
            <a:ext cx="777240" cy="77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PP1a_red-bar-no-DS"/>
          <p:cNvPicPr>
            <a:picLocks noChangeAspect="1" noChangeArrowheads="1"/>
          </p:cNvPicPr>
          <p:nvPr/>
        </p:nvPicPr>
        <p:blipFill>
          <a:blip r:embed="rId14" cstate="print"/>
          <a:srcRect l="11667" t="8889" r="12000" b="86000"/>
          <a:stretch>
            <a:fillRect/>
          </a:stretch>
        </p:blipFill>
        <p:spPr bwMode="auto">
          <a:xfrm>
            <a:off x="1082040" y="304539"/>
            <a:ext cx="697992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16inches-NSA-[Converted]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8600" y="90919"/>
            <a:ext cx="777240" cy="77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wheeler@lps.umd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884237" y="1828800"/>
            <a:ext cx="7299325" cy="2438400"/>
          </a:xfrm>
        </p:spPr>
        <p:txBody>
          <a:bodyPr anchor="t"/>
          <a:lstStyle/>
          <a:p>
            <a:r>
              <a:rPr lang="en-US" sz="3600" b="1" dirty="0"/>
              <a:t>System On Chip Devices for High Performance </a:t>
            </a:r>
            <a:r>
              <a:rPr lang="en-US" sz="3600" b="1" dirty="0" smtClean="0"/>
              <a:t>Computing</a:t>
            </a:r>
            <a:br>
              <a:rPr lang="en-US" sz="3600" b="1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/>
              <a:t>Design </a:t>
            </a:r>
            <a:r>
              <a:rPr lang="en-US" sz="2400" dirty="0" smtClean="0"/>
              <a:t>Automation Conference 2015</a:t>
            </a:r>
            <a:br>
              <a:rPr lang="en-US" sz="2400" dirty="0" smtClean="0"/>
            </a:br>
            <a:r>
              <a:rPr lang="en-US" sz="2400" dirty="0" smtClean="0"/>
              <a:t>System On Chip Workshop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3200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066800" y="5029200"/>
            <a:ext cx="69342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dirty="0" smtClean="0">
                <a:latin typeface="+mj-lt"/>
                <a:cs typeface="Times New Roman" pitchFamily="18" charset="0"/>
              </a:rPr>
              <a:t>Noel Wheeler (</a:t>
            </a:r>
            <a:r>
              <a:rPr lang="en-US" sz="1200" dirty="0" smtClean="0">
                <a:latin typeface="+mj-lt"/>
                <a:cs typeface="Times New Roman" pitchFamily="18" charset="0"/>
                <a:hlinkClick r:id="rId3"/>
              </a:rPr>
              <a:t>nwheeler@lps.umd.edu</a:t>
            </a:r>
            <a:r>
              <a:rPr lang="en-US" sz="1200" dirty="0" smtClean="0">
                <a:latin typeface="+mj-lt"/>
                <a:cs typeface="Times New Roman" pitchFamily="18" charset="0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dirty="0" smtClean="0">
                <a:latin typeface="+mj-lt"/>
                <a:cs typeface="Times New Roman" pitchFamily="18" charset="0"/>
              </a:rPr>
              <a:t>Advanced Computer Systems Research Program (ACS)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dirty="0" smtClean="0">
                <a:latin typeface="+mj-lt"/>
                <a:cs typeface="Times New Roman" pitchFamily="18" charset="0"/>
              </a:rPr>
              <a:t>Laboratory for Physical Sciences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Times New Roman" pitchFamily="18" charset="0"/>
              </a:rPr>
              <a:t>University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Times New Roman" pitchFamily="18" charset="0"/>
              </a:rPr>
              <a:t> of Maryland, Catonsville MD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979" y="685800"/>
            <a:ext cx="4247104" cy="1143000"/>
          </a:xfrm>
        </p:spPr>
        <p:txBody>
          <a:bodyPr/>
          <a:lstStyle/>
          <a:p>
            <a:r>
              <a:rPr lang="en-US" dirty="0" smtClean="0"/>
              <a:t>Research Metrics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33600" y="1905000"/>
            <a:ext cx="5031828" cy="4035966"/>
            <a:chOff x="1981200" y="1729834"/>
            <a:chExt cx="5031828" cy="4035966"/>
          </a:xfrm>
        </p:grpSpPr>
        <p:grpSp>
          <p:nvGrpSpPr>
            <p:cNvPr id="5" name="Group 4"/>
            <p:cNvGrpSpPr/>
            <p:nvPr/>
          </p:nvGrpSpPr>
          <p:grpSpPr>
            <a:xfrm>
              <a:off x="1981200" y="1828800"/>
              <a:ext cx="5031828" cy="3937000"/>
              <a:chOff x="2971800" y="1828800"/>
              <a:chExt cx="5031828" cy="3937000"/>
            </a:xfrm>
          </p:grpSpPr>
          <p:sp>
            <p:nvSpPr>
              <p:cNvPr id="7" name="Isosceles Triangle 6"/>
              <p:cNvSpPr/>
              <p:nvPr/>
            </p:nvSpPr>
            <p:spPr>
              <a:xfrm>
                <a:off x="2971800" y="1828800"/>
                <a:ext cx="5031828" cy="3886200"/>
              </a:xfrm>
              <a:prstGeom prst="triangle">
                <a:avLst/>
              </a:prstGeom>
              <a:scene3d>
                <a:camera prst="orthographicFront"/>
                <a:lightRig rig="threePt" dir="t"/>
              </a:scene3d>
              <a:sp3d extrusionH="76200">
                <a:bevelT w="317500" h="101600" prst="coolSlant"/>
                <a:bevelB w="304800" h="127000" prst="coolSlant"/>
                <a:extrusionClr>
                  <a:schemeClr val="accent4">
                    <a:lumMod val="50000"/>
                  </a:schemeClr>
                </a:extrusionClr>
              </a:sp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aphicFrame>
            <p:nvGraphicFramePr>
              <p:cNvPr id="8" name="Diagram 7"/>
              <p:cNvGraphicFramePr/>
              <p:nvPr>
                <p:extLst>
                  <p:ext uri="{D42A27DB-BD31-4B8C-83A1-F6EECF244321}">
                    <p14:modId xmlns:p14="http://schemas.microsoft.com/office/powerpoint/2010/main" val="3918419327"/>
                  </p:ext>
                </p:extLst>
              </p:nvPr>
            </p:nvGraphicFramePr>
            <p:xfrm>
              <a:off x="3657600" y="2590800"/>
              <a:ext cx="3657600" cy="3175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p:grpSp>
        <p:sp>
          <p:nvSpPr>
            <p:cNvPr id="6" name="Rectangle 5"/>
            <p:cNvSpPr/>
            <p:nvPr/>
          </p:nvSpPr>
          <p:spPr>
            <a:xfrm rot="18142235">
              <a:off x="1935229" y="2788617"/>
              <a:ext cx="276389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unset" dir="t">
                  <a:rot lat="0" lon="0" rev="1200000"/>
                </a:lightRig>
              </a:scene3d>
              <a:sp3d extrusionH="38100" contourW="12700" prstMaterial="legacyWireframe">
                <a:bevelB w="0" h="0"/>
                <a:extrusionClr>
                  <a:schemeClr val="accent4">
                    <a:lumMod val="60000"/>
                    <a:lumOff val="40000"/>
                  </a:schemeClr>
                </a:extrusionClr>
                <a:contourClr>
                  <a:schemeClr val="accent4">
                    <a:lumMod val="75000"/>
                  </a:schemeClr>
                </a:contourClr>
              </a:sp3d>
            </a:bodyPr>
            <a:lstStyle/>
            <a:p>
              <a:pPr algn="ctr"/>
              <a:r>
                <a:rPr lang="en-US" sz="3600" b="1" dirty="0" smtClean="0">
                  <a:ln w="11430">
                    <a:solidFill>
                      <a:schemeClr val="accent4">
                        <a:lumMod val="40000"/>
                        <a:lumOff val="60000"/>
                      </a:schemeClr>
                    </a:solidFill>
                  </a:ln>
                  <a:solidFill>
                    <a:schemeClr val="accent4">
                      <a:lumMod val="75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+mj-lt"/>
                </a:rPr>
                <a:t>Energy</a:t>
              </a:r>
              <a:endParaRPr lang="en-US" sz="3600" b="1" dirty="0">
                <a:ln w="11430"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 rot="3396856">
            <a:off x="4697635" y="3507968"/>
            <a:ext cx="27638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unset" dir="t">
                <a:rot lat="0" lon="0" rev="1200000"/>
              </a:lightRig>
            </a:scene3d>
            <a:sp3d extrusionH="38100" contourW="12700" prstMaterial="legacyWireframe">
              <a:bevelB w="0" h="0"/>
              <a:extrusionClr>
                <a:schemeClr val="accent4">
                  <a:lumMod val="60000"/>
                  <a:lumOff val="40000"/>
                </a:schemeClr>
              </a:extrusionClr>
              <a:contourClr>
                <a:schemeClr val="accent4">
                  <a:lumMod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Productivity</a:t>
            </a:r>
            <a:endParaRPr lang="en-US" sz="3600" b="1" dirty="0">
              <a:ln w="11430">
                <a:solidFill>
                  <a:schemeClr val="accent4">
                    <a:lumMod val="40000"/>
                    <a:lumOff val="6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98254" y="5047828"/>
            <a:ext cx="27638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unset" dir="t">
                <a:rot lat="0" lon="0" rev="1200000"/>
              </a:lightRig>
            </a:scene3d>
            <a:sp3d extrusionH="38100" contourW="12700" prstMaterial="legacyWireframe">
              <a:bevelB w="0" h="0"/>
              <a:extrusionClr>
                <a:schemeClr val="accent4">
                  <a:lumMod val="60000"/>
                  <a:lumOff val="40000"/>
                </a:schemeClr>
              </a:extrusionClr>
              <a:contourClr>
                <a:schemeClr val="accent4">
                  <a:lumMod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Resilience</a:t>
            </a:r>
            <a:endParaRPr lang="en-US" sz="3600" b="1" dirty="0">
              <a:ln w="11430">
                <a:solidFill>
                  <a:schemeClr val="accent4">
                    <a:lumMod val="40000"/>
                    <a:lumOff val="6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06614" y="359321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00B050">
                    <a:alpha val="25000"/>
                  </a:srgbClr>
                </a:solidFill>
                <a:latin typeface="+mj-lt"/>
              </a:rPr>
              <a:t>$</a:t>
            </a:r>
            <a:endParaRPr lang="en-US" sz="9600" dirty="0">
              <a:solidFill>
                <a:srgbClr val="00B050">
                  <a:alpha val="25000"/>
                </a:srgb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342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7086600" cy="1143000"/>
          </a:xfrm>
        </p:spPr>
        <p:txBody>
          <a:bodyPr/>
          <a:lstStyle/>
          <a:p>
            <a:r>
              <a:rPr lang="en-US" dirty="0" smtClean="0"/>
              <a:t>HPC Community Challenges?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687763"/>
          </a:xfrm>
        </p:spPr>
        <p:txBody>
          <a:bodyPr/>
          <a:lstStyle/>
          <a:p>
            <a:r>
              <a:rPr lang="en-US" dirty="0" smtClean="0"/>
              <a:t>Just a few of the problems</a:t>
            </a:r>
          </a:p>
          <a:p>
            <a:pPr lvl="1"/>
            <a:r>
              <a:rPr lang="en-US" sz="2400" dirty="0" smtClean="0"/>
              <a:t>Conventional Technology, for example CMOS</a:t>
            </a:r>
            <a:endParaRPr lang="en-US" sz="2000" dirty="0" smtClean="0"/>
          </a:p>
          <a:p>
            <a:pPr lvl="1"/>
            <a:r>
              <a:rPr lang="en-US" sz="2400" dirty="0" smtClean="0"/>
              <a:t>Architectural obstacles, such as “Memory  Walls”</a:t>
            </a:r>
          </a:p>
          <a:p>
            <a:pPr lvl="1"/>
            <a:r>
              <a:rPr lang="en-US" sz="2400" dirty="0" smtClean="0"/>
              <a:t>And of course, Moore’s Law</a:t>
            </a:r>
          </a:p>
          <a:p>
            <a:r>
              <a:rPr lang="en-US" dirty="0" smtClean="0"/>
              <a:t>Computation problems are evolving</a:t>
            </a:r>
          </a:p>
          <a:p>
            <a:pPr lvl="1"/>
            <a:r>
              <a:rPr lang="en-US" sz="2400" dirty="0" smtClean="0"/>
              <a:t>Data is becoming “bigger” and increasingly complex</a:t>
            </a:r>
          </a:p>
          <a:p>
            <a:pPr lvl="1"/>
            <a:endParaRPr lang="en-US" sz="24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141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467600" cy="1143000"/>
          </a:xfrm>
        </p:spPr>
        <p:txBody>
          <a:bodyPr/>
          <a:lstStyle/>
          <a:p>
            <a:r>
              <a:rPr lang="en-US" dirty="0" smtClean="0"/>
              <a:t>HPC 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capable processors</a:t>
            </a:r>
            <a:endParaRPr lang="en-US" dirty="0"/>
          </a:p>
          <a:p>
            <a:pPr lvl="1"/>
            <a:r>
              <a:rPr lang="en-US" dirty="0" smtClean="0"/>
              <a:t>Many/Multicore processors</a:t>
            </a:r>
          </a:p>
          <a:p>
            <a:r>
              <a:rPr lang="en-US" dirty="0" smtClean="0"/>
              <a:t>Clustered computer systems</a:t>
            </a:r>
          </a:p>
          <a:p>
            <a:r>
              <a:rPr lang="en-US" dirty="0" smtClean="0"/>
              <a:t>Specialized Processors/Logic</a:t>
            </a:r>
          </a:p>
          <a:p>
            <a:pPr lvl="1"/>
            <a:r>
              <a:rPr lang="en-US" dirty="0" smtClean="0"/>
              <a:t>ASIC/FPGA devices</a:t>
            </a:r>
          </a:p>
          <a:p>
            <a:r>
              <a:rPr lang="en-US" dirty="0" smtClean="0"/>
              <a:t>Exotic technologies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9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903" y="838200"/>
            <a:ext cx="7467600" cy="1143000"/>
          </a:xfrm>
        </p:spPr>
        <p:txBody>
          <a:bodyPr/>
          <a:lstStyle/>
          <a:p>
            <a:r>
              <a:rPr lang="en-US" dirty="0" smtClean="0"/>
              <a:t>SOC’s </a:t>
            </a:r>
            <a:r>
              <a:rPr lang="en-US" smtClean="0"/>
              <a:t>are interesting!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4800600" cy="3200400"/>
          </a:xfrm>
        </p:spPr>
        <p:txBody>
          <a:bodyPr/>
          <a:lstStyle/>
          <a:p>
            <a:r>
              <a:rPr lang="en-US" sz="2800" dirty="0" smtClean="0"/>
              <a:t>SOC’s are not a new idea</a:t>
            </a:r>
          </a:p>
          <a:p>
            <a:pPr lvl="1"/>
            <a:r>
              <a:rPr lang="en-US" sz="2400" dirty="0" smtClean="0"/>
              <a:t>Chipsets, </a:t>
            </a:r>
          </a:p>
          <a:p>
            <a:pPr lvl="1"/>
            <a:r>
              <a:rPr lang="en-US" sz="2400" dirty="0" smtClean="0"/>
              <a:t>Embedded systems </a:t>
            </a:r>
            <a:endParaRPr lang="en-US" sz="2000" dirty="0" smtClean="0"/>
          </a:p>
          <a:p>
            <a:pPr lvl="1"/>
            <a:r>
              <a:rPr lang="en-US" sz="2400" dirty="0" smtClean="0"/>
              <a:t>Hybrid Memory Cube</a:t>
            </a:r>
          </a:p>
          <a:p>
            <a:endParaRPr lang="en-US" dirty="0"/>
          </a:p>
        </p:txBody>
      </p:sp>
      <p:pic>
        <p:nvPicPr>
          <p:cNvPr id="1026" name="Picture 2" descr="http://www.willegal.net/appleii/images/replica-fro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97718"/>
            <a:ext cx="300424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pplerescueofdenver.com/wp-content/uploads/a2-mb-1984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63242">
            <a:off x="5181600" y="4038600"/>
            <a:ext cx="2456567" cy="186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pjrc.com/teensy/teensy31_front_small_gree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9916">
            <a:off x="6685666" y="2513540"/>
            <a:ext cx="1905000" cy="91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75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838200"/>
            <a:ext cx="5105400" cy="1143000"/>
          </a:xfrm>
        </p:spPr>
        <p:txBody>
          <a:bodyPr/>
          <a:lstStyle/>
          <a:p>
            <a:r>
              <a:rPr lang="en-US" dirty="0" smtClean="0"/>
              <a:t>SOC’s of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surrounded by SOC devices</a:t>
            </a:r>
          </a:p>
          <a:p>
            <a:r>
              <a:rPr lang="en-US" dirty="0" smtClean="0"/>
              <a:t>Consider </a:t>
            </a:r>
            <a:r>
              <a:rPr lang="en-US" dirty="0"/>
              <a:t>the cell phone industry… </a:t>
            </a:r>
          </a:p>
          <a:p>
            <a:pPr lvl="1"/>
            <a:r>
              <a:rPr lang="en-US" dirty="0"/>
              <a:t>Recall our </a:t>
            </a:r>
            <a:r>
              <a:rPr lang="en-US" dirty="0" smtClean="0"/>
              <a:t>“four metrics”</a:t>
            </a:r>
            <a:endParaRPr lang="en-US" dirty="0"/>
          </a:p>
          <a:p>
            <a:r>
              <a:rPr lang="en-US" dirty="0" smtClean="0"/>
              <a:t>Consumers area always demanding more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ndustry that is motivated to deliver! </a:t>
            </a:r>
          </a:p>
        </p:txBody>
      </p:sp>
    </p:spTree>
    <p:extLst>
      <p:ext uri="{BB962C8B-B14F-4D97-AF65-F5344CB8AC3E}">
        <p14:creationId xmlns:p14="http://schemas.microsoft.com/office/powerpoint/2010/main" val="10371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914400"/>
            <a:ext cx="5715000" cy="1143000"/>
          </a:xfrm>
        </p:spPr>
        <p:txBody>
          <a:bodyPr/>
          <a:lstStyle/>
          <a:p>
            <a:r>
              <a:rPr lang="en-US" dirty="0" smtClean="0"/>
              <a:t>Moving Toward a </a:t>
            </a:r>
            <a:br>
              <a:rPr lang="en-US" dirty="0" smtClean="0"/>
            </a:br>
            <a:r>
              <a:rPr lang="en-US" dirty="0" smtClean="0"/>
              <a:t>HPC-SOC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3687763"/>
          </a:xfrm>
        </p:spPr>
        <p:txBody>
          <a:bodyPr/>
          <a:lstStyle/>
          <a:p>
            <a:r>
              <a:rPr lang="en-US" sz="2800" dirty="0" smtClean="0"/>
              <a:t>Most of the technology exists to do this already </a:t>
            </a:r>
          </a:p>
          <a:p>
            <a:r>
              <a:rPr lang="en-US" sz="2800" dirty="0" smtClean="0"/>
              <a:t>Understanding the recipe for an SOC to best serve the HPC community</a:t>
            </a:r>
          </a:p>
          <a:p>
            <a:r>
              <a:rPr lang="en-US" sz="2800" dirty="0" smtClean="0"/>
              <a:t>Modeling/Simulation tools</a:t>
            </a:r>
          </a:p>
          <a:p>
            <a:pPr lvl="1"/>
            <a:r>
              <a:rPr lang="en-US" sz="2400" dirty="0" smtClean="0"/>
              <a:t>SOC’s S/N 1-1000 will be expensive</a:t>
            </a:r>
          </a:p>
          <a:p>
            <a:pPr lvl="1"/>
            <a:r>
              <a:rPr lang="en-US" sz="2400" dirty="0" smtClean="0"/>
              <a:t>SOC’s S/N 1000+ are probably going to be a lot cheaper!</a:t>
            </a:r>
          </a:p>
          <a:p>
            <a:pPr lvl="1"/>
            <a:r>
              <a:rPr lang="en-US" sz="2400" dirty="0" smtClean="0"/>
              <a:t>Getting the design as right as possible is a good idea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562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14400"/>
            <a:ext cx="7467600" cy="1143000"/>
          </a:xfrm>
        </p:spPr>
        <p:txBody>
          <a:bodyPr/>
          <a:lstStyle/>
          <a:p>
            <a:r>
              <a:rPr lang="en-US" dirty="0" smtClean="0"/>
              <a:t>Other challenges…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3687763"/>
          </a:xfrm>
        </p:spPr>
        <p:txBody>
          <a:bodyPr/>
          <a:lstStyle/>
          <a:p>
            <a:r>
              <a:rPr lang="en-US" dirty="0" smtClean="0"/>
              <a:t>Algorithms</a:t>
            </a:r>
          </a:p>
          <a:p>
            <a:r>
              <a:rPr lang="en-US" dirty="0" smtClean="0"/>
              <a:t>Development tools</a:t>
            </a:r>
          </a:p>
          <a:p>
            <a:pPr lvl="1"/>
            <a:r>
              <a:rPr lang="en-US" dirty="0" smtClean="0"/>
              <a:t>Software models </a:t>
            </a:r>
          </a:p>
          <a:p>
            <a:pPr lvl="1"/>
            <a:r>
              <a:rPr lang="en-US" dirty="0" smtClean="0"/>
              <a:t>Compilers</a:t>
            </a:r>
          </a:p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PACT Workshop – </a:t>
            </a:r>
            <a:r>
              <a:rPr lang="en-US" dirty="0" smtClean="0">
                <a:solidFill>
                  <a:srgbClr val="FF0000"/>
                </a:solidFill>
              </a:rPr>
              <a:t>October18-21 2015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5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533400"/>
            <a:ext cx="6400800" cy="1143000"/>
          </a:xfrm>
        </p:spPr>
        <p:txBody>
          <a:bodyPr/>
          <a:lstStyle/>
          <a:p>
            <a:r>
              <a:rPr lang="en-US" dirty="0" smtClean="0"/>
              <a:t>Some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OpenHPC</a:t>
            </a:r>
            <a:endParaRPr lang="en-US" dirty="0" smtClean="0"/>
          </a:p>
          <a:p>
            <a:pPr lvl="1"/>
            <a:r>
              <a:rPr lang="en-US" dirty="0" smtClean="0"/>
              <a:t>Open source technologies</a:t>
            </a:r>
          </a:p>
          <a:p>
            <a:r>
              <a:rPr lang="en-US" dirty="0" smtClean="0"/>
              <a:t>Research funding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64336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_Mandatory briefing template -- 2011-01-0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D Template - 2011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D Template - 2011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R_Mandatory briefing template -- 2011-01-03.potx</Template>
  <TotalTime>5955</TotalTime>
  <Words>244</Words>
  <Application>Microsoft Office PowerPoint</Application>
  <PresentationFormat>On-screen Show (4:3)</PresentationFormat>
  <Paragraphs>57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R_Mandatory briefing template -- 2011-01-03</vt:lpstr>
      <vt:lpstr>Custom Design</vt:lpstr>
      <vt:lpstr>System On Chip Devices for High Performance Computing  Design Automation Conference 2015 System On Chip Workshop  </vt:lpstr>
      <vt:lpstr>Research Metrics</vt:lpstr>
      <vt:lpstr>HPC Community Challenges?</vt:lpstr>
      <vt:lpstr>HPC State of the Art</vt:lpstr>
      <vt:lpstr>SOC’s are interesting!</vt:lpstr>
      <vt:lpstr>SOC’s of Today</vt:lpstr>
      <vt:lpstr>Moving Toward a  HPC-SOC</vt:lpstr>
      <vt:lpstr>Other challenges…</vt:lpstr>
      <vt:lpstr>Some thoughts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nwheeler</cp:lastModifiedBy>
  <cp:revision>427</cp:revision>
  <dcterms:created xsi:type="dcterms:W3CDTF">2010-11-03T12:57:25Z</dcterms:created>
  <dcterms:modified xsi:type="dcterms:W3CDTF">2015-06-30T11:10:01Z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