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0" r:id="rId3"/>
    <p:sldId id="271" r:id="rId4"/>
    <p:sldId id="272" r:id="rId5"/>
    <p:sldId id="273" r:id="rId6"/>
    <p:sldId id="275" r:id="rId7"/>
    <p:sldId id="266" r:id="rId8"/>
    <p:sldId id="274" r:id="rId9"/>
    <p:sldId id="258" r:id="rId10"/>
    <p:sldId id="259" r:id="rId11"/>
    <p:sldId id="263" r:id="rId12"/>
    <p:sldId id="276" r:id="rId13"/>
    <p:sldId id="277" r:id="rId14"/>
    <p:sldId id="262" r:id="rId15"/>
    <p:sldId id="261" r:id="rId16"/>
    <p:sldId id="278" r:id="rId17"/>
    <p:sldId id="267" r:id="rId18"/>
    <p:sldId id="268" r:id="rId19"/>
    <p:sldId id="269" r:id="rId20"/>
    <p:sldId id="260" r:id="rId21"/>
    <p:sldId id="257"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7" d="100"/>
          <a:sy n="97" d="100"/>
        </p:scale>
        <p:origin x="582" y="90"/>
      </p:cViewPr>
      <p:guideLst/>
    </p:cSldViewPr>
  </p:slideViewPr>
  <p:notesTextViewPr>
    <p:cViewPr>
      <p:scale>
        <a:sx n="1" d="1"/>
        <a:sy n="1" d="1"/>
      </p:scale>
      <p:origin x="0" y="0"/>
    </p:cViewPr>
  </p:notesTextViewPr>
  <p:sorterViewPr>
    <p:cViewPr>
      <p:scale>
        <a:sx n="100" d="100"/>
        <a:sy n="100" d="100"/>
      </p:scale>
      <p:origin x="0" y="-27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Freq</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Sheet1!$A$2:$A$18</c:f>
              <c:numCache>
                <c:formatCode>General</c:formatCode>
                <c:ptCount val="17"/>
                <c:pt idx="0">
                  <c:v>1986</c:v>
                </c:pt>
                <c:pt idx="1">
                  <c:v>1988</c:v>
                </c:pt>
                <c:pt idx="2">
                  <c:v>1990</c:v>
                </c:pt>
                <c:pt idx="3">
                  <c:v>1992</c:v>
                </c:pt>
                <c:pt idx="4">
                  <c:v>1994</c:v>
                </c:pt>
                <c:pt idx="5">
                  <c:v>1996</c:v>
                </c:pt>
                <c:pt idx="6">
                  <c:v>1998</c:v>
                </c:pt>
                <c:pt idx="7">
                  <c:v>2000</c:v>
                </c:pt>
                <c:pt idx="8">
                  <c:v>2002</c:v>
                </c:pt>
                <c:pt idx="9">
                  <c:v>2004</c:v>
                </c:pt>
                <c:pt idx="10">
                  <c:v>2006</c:v>
                </c:pt>
                <c:pt idx="11">
                  <c:v>2008</c:v>
                </c:pt>
                <c:pt idx="12">
                  <c:v>2010</c:v>
                </c:pt>
                <c:pt idx="13">
                  <c:v>2012</c:v>
                </c:pt>
                <c:pt idx="14">
                  <c:v>2014</c:v>
                </c:pt>
                <c:pt idx="15">
                  <c:v>2016</c:v>
                </c:pt>
                <c:pt idx="16">
                  <c:v>2018</c:v>
                </c:pt>
              </c:numCache>
            </c:numRef>
          </c:xVal>
          <c:yVal>
            <c:numRef>
              <c:f>Sheet1!$B$2:$B$18</c:f>
              <c:numCache>
                <c:formatCode>0.0</c:formatCode>
                <c:ptCount val="17"/>
                <c:pt idx="0">
                  <c:v>1</c:v>
                </c:pt>
                <c:pt idx="1">
                  <c:v>1.3333333333333333</c:v>
                </c:pt>
                <c:pt idx="2">
                  <c:v>2.75</c:v>
                </c:pt>
                <c:pt idx="3">
                  <c:v>5.5</c:v>
                </c:pt>
                <c:pt idx="4">
                  <c:v>16.666666666666668</c:v>
                </c:pt>
                <c:pt idx="5">
                  <c:v>27.75</c:v>
                </c:pt>
                <c:pt idx="6">
                  <c:v>50</c:v>
                </c:pt>
                <c:pt idx="7">
                  <c:v>83.333333333333329</c:v>
                </c:pt>
                <c:pt idx="8">
                  <c:v>166.66666666666666</c:v>
                </c:pt>
                <c:pt idx="9">
                  <c:v>191.66666666666666</c:v>
                </c:pt>
                <c:pt idx="10">
                  <c:v>216.66666666666666</c:v>
                </c:pt>
                <c:pt idx="11">
                  <c:v>250</c:v>
                </c:pt>
                <c:pt idx="12">
                  <c:v>275.00000000000006</c:v>
                </c:pt>
                <c:pt idx="13">
                  <c:v>302.50000000000006</c:v>
                </c:pt>
                <c:pt idx="14">
                  <c:v>332.75000000000011</c:v>
                </c:pt>
              </c:numCache>
            </c:numRef>
          </c:yVal>
          <c:smooth val="0"/>
        </c:ser>
        <c:dLbls>
          <c:showLegendKey val="0"/>
          <c:showVal val="0"/>
          <c:showCatName val="0"/>
          <c:showSerName val="0"/>
          <c:showPercent val="0"/>
          <c:showBubbleSize val="0"/>
        </c:dLbls>
        <c:axId val="624559920"/>
        <c:axId val="495739408"/>
      </c:scatterChart>
      <c:valAx>
        <c:axId val="624559920"/>
        <c:scaling>
          <c:orientation val="minMax"/>
          <c:max val="2022"/>
          <c:min val="1986"/>
        </c:scaling>
        <c:delete val="0"/>
        <c:axPos val="b"/>
        <c:numFmt formatCode="General" sourceLinked="1"/>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5739408"/>
        <c:crosses val="autoZero"/>
        <c:crossBetween val="midCat"/>
      </c:valAx>
      <c:valAx>
        <c:axId val="49573940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Relative Transistor Perf</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4559920"/>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Comp (Rel)</c:v>
                </c:pt>
              </c:strCache>
            </c:strRef>
          </c:tx>
          <c:spPr>
            <a:ln>
              <a:solidFill>
                <a:srgbClr val="008000"/>
              </a:solidFill>
            </a:ln>
          </c:spPr>
          <c:marker>
            <c:spPr>
              <a:solidFill>
                <a:srgbClr val="008000"/>
              </a:solidFill>
              <a:ln>
                <a:solidFill>
                  <a:srgbClr val="008000"/>
                </a:solidFill>
              </a:ln>
            </c:spPr>
          </c:marker>
          <c:cat>
            <c:numRef>
              <c:f>Sheet1!$A$2:$A$9</c:f>
              <c:numCache>
                <c:formatCode>General</c:formatCode>
                <c:ptCount val="8"/>
                <c:pt idx="0">
                  <c:v>90</c:v>
                </c:pt>
                <c:pt idx="1">
                  <c:v>65</c:v>
                </c:pt>
                <c:pt idx="2">
                  <c:v>45</c:v>
                </c:pt>
                <c:pt idx="3">
                  <c:v>32</c:v>
                </c:pt>
                <c:pt idx="4">
                  <c:v>22</c:v>
                </c:pt>
                <c:pt idx="5">
                  <c:v>14</c:v>
                </c:pt>
                <c:pt idx="6">
                  <c:v>10</c:v>
                </c:pt>
                <c:pt idx="7">
                  <c:v>7</c:v>
                </c:pt>
              </c:numCache>
            </c:numRef>
          </c:cat>
          <c:val>
            <c:numRef>
              <c:f>Sheet1!$B$2:$B$9</c:f>
              <c:numCache>
                <c:formatCode>General</c:formatCode>
                <c:ptCount val="8"/>
                <c:pt idx="0">
                  <c:v>1</c:v>
                </c:pt>
                <c:pt idx="1">
                  <c:v>0.56710775047259043</c:v>
                </c:pt>
                <c:pt idx="2">
                  <c:v>0.34451795841209826</c:v>
                </c:pt>
                <c:pt idx="3">
                  <c:v>0.22108363362476369</c:v>
                </c:pt>
                <c:pt idx="4">
                  <c:v>0.14964598450976219</c:v>
                </c:pt>
                <c:pt idx="5">
                  <c:v>0.10669291051844441</c:v>
                </c:pt>
                <c:pt idx="6">
                  <c:v>7.7637096830818375E-2</c:v>
                </c:pt>
                <c:pt idx="7">
                  <c:v>5.7069088952913807E-2</c:v>
                </c:pt>
              </c:numCache>
            </c:numRef>
          </c:val>
          <c:smooth val="0"/>
        </c:ser>
        <c:ser>
          <c:idx val="1"/>
          <c:order val="1"/>
          <c:tx>
            <c:strRef>
              <c:f>Sheet1!$C$1</c:f>
              <c:strCache>
                <c:ptCount val="1"/>
                <c:pt idx="0">
                  <c:v>IC (Rel)</c:v>
                </c:pt>
              </c:strCache>
            </c:strRef>
          </c:tx>
          <c:spPr>
            <a:ln>
              <a:solidFill>
                <a:schemeClr val="tx1"/>
              </a:solidFill>
            </a:ln>
          </c:spPr>
          <c:marker>
            <c:spPr>
              <a:solidFill>
                <a:schemeClr val="tx1"/>
              </a:solidFill>
              <a:ln>
                <a:solidFill>
                  <a:schemeClr val="tx1"/>
                </a:solidFill>
              </a:ln>
            </c:spPr>
          </c:marker>
          <c:cat>
            <c:numRef>
              <c:f>Sheet1!$A$2:$A$9</c:f>
              <c:numCache>
                <c:formatCode>General</c:formatCode>
                <c:ptCount val="8"/>
                <c:pt idx="0">
                  <c:v>90</c:v>
                </c:pt>
                <c:pt idx="1">
                  <c:v>65</c:v>
                </c:pt>
                <c:pt idx="2">
                  <c:v>45</c:v>
                </c:pt>
                <c:pt idx="3">
                  <c:v>32</c:v>
                </c:pt>
                <c:pt idx="4">
                  <c:v>22</c:v>
                </c:pt>
                <c:pt idx="5">
                  <c:v>14</c:v>
                </c:pt>
                <c:pt idx="6">
                  <c:v>10</c:v>
                </c:pt>
                <c:pt idx="7">
                  <c:v>7</c:v>
                </c:pt>
              </c:numCache>
            </c:numRef>
          </c:cat>
          <c:val>
            <c:numRef>
              <c:f>Sheet1!$C$2:$C$9</c:f>
              <c:numCache>
                <c:formatCode>General</c:formatCode>
                <c:ptCount val="8"/>
                <c:pt idx="0">
                  <c:v>1</c:v>
                </c:pt>
                <c:pt idx="1">
                  <c:v>0.74287798892315871</c:v>
                </c:pt>
                <c:pt idx="2">
                  <c:v>0.59098597154512011</c:v>
                </c:pt>
                <c:pt idx="3">
                  <c:v>0.49646851059596114</c:v>
                </c:pt>
                <c:pt idx="4">
                  <c:v>0.43976537098298724</c:v>
                </c:pt>
                <c:pt idx="5">
                  <c:v>0.4101641830399344</c:v>
                </c:pt>
                <c:pt idx="6">
                  <c:v>0.39029863017280653</c:v>
                </c:pt>
                <c:pt idx="7">
                  <c:v>0.3750310661101639</c:v>
                </c:pt>
              </c:numCache>
            </c:numRef>
          </c:val>
          <c:smooth val="0"/>
        </c:ser>
        <c:dLbls>
          <c:showLegendKey val="0"/>
          <c:showVal val="0"/>
          <c:showCatName val="0"/>
          <c:showSerName val="0"/>
          <c:showPercent val="0"/>
          <c:showBubbleSize val="0"/>
        </c:dLbls>
        <c:marker val="1"/>
        <c:smooth val="0"/>
        <c:axId val="696446160"/>
        <c:axId val="696438320"/>
      </c:lineChart>
      <c:catAx>
        <c:axId val="696446160"/>
        <c:scaling>
          <c:orientation val="minMax"/>
        </c:scaling>
        <c:delete val="0"/>
        <c:axPos val="b"/>
        <c:title>
          <c:tx>
            <c:rich>
              <a:bodyPr/>
              <a:lstStyle/>
              <a:p>
                <a:pPr>
                  <a:defRPr/>
                </a:pPr>
                <a:r>
                  <a:rPr lang="en-US" dirty="0" smtClean="0"/>
                  <a:t>Technology</a:t>
                </a:r>
                <a:r>
                  <a:rPr lang="en-US" baseline="0" dirty="0" smtClean="0"/>
                  <a:t> (nm)</a:t>
                </a:r>
                <a:endParaRPr lang="en-US" dirty="0"/>
              </a:p>
            </c:rich>
          </c:tx>
          <c:layout/>
          <c:overlay val="0"/>
        </c:title>
        <c:numFmt formatCode="General" sourceLinked="1"/>
        <c:majorTickMark val="out"/>
        <c:minorTickMark val="none"/>
        <c:tickLblPos val="nextTo"/>
        <c:spPr>
          <a:ln w="28575">
            <a:solidFill>
              <a:schemeClr val="tx1"/>
            </a:solidFill>
          </a:ln>
        </c:spPr>
        <c:crossAx val="696438320"/>
        <c:crosses val="autoZero"/>
        <c:auto val="1"/>
        <c:lblAlgn val="ctr"/>
        <c:lblOffset val="100"/>
        <c:noMultiLvlLbl val="0"/>
      </c:catAx>
      <c:valAx>
        <c:axId val="696438320"/>
        <c:scaling>
          <c:orientation val="minMax"/>
        </c:scaling>
        <c:delete val="0"/>
        <c:axPos val="l"/>
        <c:numFmt formatCode="General" sourceLinked="1"/>
        <c:majorTickMark val="out"/>
        <c:minorTickMark val="none"/>
        <c:tickLblPos val="nextTo"/>
        <c:spPr>
          <a:ln w="28575">
            <a:solidFill>
              <a:schemeClr val="tx1"/>
            </a:solidFill>
          </a:ln>
        </c:spPr>
        <c:crossAx val="6964461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57142857142856"/>
          <c:y val="7.6738609112709827E-2"/>
          <c:w val="0.59682539682539681"/>
          <c:h val="0.65467625899280579"/>
        </c:manualLayout>
      </c:layout>
      <c:scatterChart>
        <c:scatterStyle val="lineMarker"/>
        <c:varyColors val="0"/>
        <c:ser>
          <c:idx val="0"/>
          <c:order val="0"/>
          <c:tx>
            <c:strRef>
              <c:f>Sheet1!$B$1</c:f>
              <c:strCache>
                <c:ptCount val="1"/>
                <c:pt idx="0">
                  <c:v>ps</c:v>
                </c:pt>
              </c:strCache>
            </c:strRef>
          </c:tx>
          <c:spPr>
            <a:ln w="34289">
              <a:solidFill>
                <a:srgbClr val="00B050"/>
              </a:solidFill>
              <a:prstDash val="solid"/>
            </a:ln>
          </c:spPr>
          <c:marker>
            <c:symbol val="diamond"/>
            <c:size val="6"/>
            <c:spPr>
              <a:noFill/>
              <a:ln>
                <a:solidFill>
                  <a:srgbClr val="00B050"/>
                </a:solidFill>
                <a:prstDash val="solid"/>
              </a:ln>
            </c:spPr>
          </c:marker>
          <c:xVal>
            <c:numRef>
              <c:f>Sheet1!$A$2:$A$6</c:f>
              <c:numCache>
                <c:formatCode>General</c:formatCode>
                <c:ptCount val="5"/>
                <c:pt idx="0">
                  <c:v>1</c:v>
                </c:pt>
                <c:pt idx="1">
                  <c:v>5</c:v>
                </c:pt>
                <c:pt idx="2">
                  <c:v>10</c:v>
                </c:pt>
                <c:pt idx="3">
                  <c:v>15</c:v>
                </c:pt>
                <c:pt idx="4">
                  <c:v>20</c:v>
                </c:pt>
              </c:numCache>
            </c:numRef>
          </c:xVal>
          <c:yVal>
            <c:numRef>
              <c:f>Sheet1!$B$2:$B$6</c:f>
              <c:numCache>
                <c:formatCode>General</c:formatCode>
                <c:ptCount val="5"/>
                <c:pt idx="0">
                  <c:v>300</c:v>
                </c:pt>
                <c:pt idx="1">
                  <c:v>1500</c:v>
                </c:pt>
                <c:pt idx="2">
                  <c:v>3000</c:v>
                </c:pt>
                <c:pt idx="3">
                  <c:v>4500</c:v>
                </c:pt>
                <c:pt idx="4">
                  <c:v>6000</c:v>
                </c:pt>
              </c:numCache>
            </c:numRef>
          </c:yVal>
          <c:smooth val="1"/>
        </c:ser>
        <c:dLbls>
          <c:showLegendKey val="0"/>
          <c:showVal val="0"/>
          <c:showCatName val="0"/>
          <c:showSerName val="0"/>
          <c:showPercent val="0"/>
          <c:showBubbleSize val="0"/>
        </c:dLbls>
        <c:axId val="836030144"/>
        <c:axId val="836031712"/>
      </c:scatterChart>
      <c:scatterChart>
        <c:scatterStyle val="lineMarker"/>
        <c:varyColors val="0"/>
        <c:ser>
          <c:idx val="1"/>
          <c:order val="1"/>
          <c:tx>
            <c:strRef>
              <c:f>Sheet1!$C$1</c:f>
              <c:strCache>
                <c:ptCount val="1"/>
                <c:pt idx="0">
                  <c:v>pJ/bit</c:v>
                </c:pt>
              </c:strCache>
            </c:strRef>
          </c:tx>
          <c:spPr>
            <a:ln w="34289">
              <a:solidFill>
                <a:srgbClr val="FF0000"/>
              </a:solidFill>
              <a:prstDash val="solid"/>
            </a:ln>
          </c:spPr>
          <c:marker>
            <c:symbol val="square"/>
            <c:size val="6"/>
            <c:spPr>
              <a:noFill/>
              <a:ln w="9525">
                <a:solidFill>
                  <a:srgbClr val="FF0000"/>
                </a:solidFill>
              </a:ln>
            </c:spPr>
          </c:marker>
          <c:xVal>
            <c:numRef>
              <c:f>Sheet1!$A$2:$A$6</c:f>
              <c:numCache>
                <c:formatCode>General</c:formatCode>
                <c:ptCount val="5"/>
                <c:pt idx="0">
                  <c:v>1</c:v>
                </c:pt>
                <c:pt idx="1">
                  <c:v>5</c:v>
                </c:pt>
                <c:pt idx="2">
                  <c:v>10</c:v>
                </c:pt>
                <c:pt idx="3">
                  <c:v>15</c:v>
                </c:pt>
                <c:pt idx="4">
                  <c:v>20</c:v>
                </c:pt>
              </c:numCache>
            </c:numRef>
          </c:xVal>
          <c:yVal>
            <c:numRef>
              <c:f>Sheet1!$C$2:$C$6</c:f>
              <c:numCache>
                <c:formatCode>General</c:formatCode>
                <c:ptCount val="5"/>
                <c:pt idx="0">
                  <c:v>0.04</c:v>
                </c:pt>
                <c:pt idx="1">
                  <c:v>0.2</c:v>
                </c:pt>
                <c:pt idx="2">
                  <c:v>0.4</c:v>
                </c:pt>
                <c:pt idx="3">
                  <c:v>0.6</c:v>
                </c:pt>
                <c:pt idx="4">
                  <c:v>0.8</c:v>
                </c:pt>
              </c:numCache>
            </c:numRef>
          </c:yVal>
          <c:smooth val="1"/>
        </c:ser>
        <c:dLbls>
          <c:showLegendKey val="0"/>
          <c:showVal val="0"/>
          <c:showCatName val="0"/>
          <c:showSerName val="0"/>
          <c:showPercent val="0"/>
          <c:showBubbleSize val="0"/>
        </c:dLbls>
        <c:axId val="836032888"/>
        <c:axId val="836034848"/>
      </c:scatterChart>
      <c:valAx>
        <c:axId val="836030144"/>
        <c:scaling>
          <c:orientation val="minMax"/>
          <c:max val="25"/>
          <c:min val="0"/>
        </c:scaling>
        <c:delete val="0"/>
        <c:axPos val="b"/>
        <c:title>
          <c:tx>
            <c:rich>
              <a:bodyPr/>
              <a:lstStyle/>
              <a:p>
                <a:pPr>
                  <a:defRPr/>
                </a:pPr>
                <a:r>
                  <a:rPr lang="en-US"/>
                  <a:t>On-die interconnect length (mm)</a:t>
                </a:r>
              </a:p>
            </c:rich>
          </c:tx>
          <c:layout>
            <c:manualLayout>
              <c:xMode val="edge"/>
              <c:yMode val="edge"/>
              <c:x val="0.2925595472440945"/>
              <c:y val="0.82510678509556346"/>
            </c:manualLayout>
          </c:layout>
          <c:overlay val="0"/>
          <c:spPr>
            <a:noFill/>
            <a:ln w="34289">
              <a:noFill/>
            </a:ln>
          </c:spPr>
        </c:title>
        <c:numFmt formatCode="General" sourceLinked="1"/>
        <c:majorTickMark val="in"/>
        <c:minorTickMark val="none"/>
        <c:tickLblPos val="nextTo"/>
        <c:spPr>
          <a:ln w="34289">
            <a:solidFill>
              <a:schemeClr val="tx1"/>
            </a:solidFill>
            <a:prstDash val="solid"/>
          </a:ln>
        </c:spPr>
        <c:txPr>
          <a:bodyPr rot="0" vert="horz"/>
          <a:lstStyle/>
          <a:p>
            <a:pPr>
              <a:defRPr/>
            </a:pPr>
            <a:endParaRPr lang="en-US"/>
          </a:p>
        </c:txPr>
        <c:crossAx val="836031712"/>
        <c:crosses val="autoZero"/>
        <c:crossBetween val="midCat"/>
        <c:majorUnit val="5"/>
      </c:valAx>
      <c:valAx>
        <c:axId val="836031712"/>
        <c:scaling>
          <c:logBase val="10"/>
          <c:orientation val="minMax"/>
          <c:min val="100"/>
        </c:scaling>
        <c:delete val="0"/>
        <c:axPos val="l"/>
        <c:title>
          <c:tx>
            <c:rich>
              <a:bodyPr rot="0" vert="horz"/>
              <a:lstStyle/>
              <a:p>
                <a:pPr>
                  <a:defRPr/>
                </a:pPr>
                <a:r>
                  <a:rPr lang="en-US"/>
                  <a:t>Delay (ps)</a:t>
                </a:r>
              </a:p>
            </c:rich>
          </c:tx>
          <c:layout>
            <c:manualLayout>
              <c:xMode val="edge"/>
              <c:yMode val="edge"/>
              <c:x val="1.3467273622047247E-2"/>
              <c:y val="0.28524668883172904"/>
            </c:manualLayout>
          </c:layout>
          <c:overlay val="0"/>
          <c:spPr>
            <a:noFill/>
            <a:ln w="34289">
              <a:noFill/>
            </a:ln>
          </c:spPr>
        </c:title>
        <c:numFmt formatCode="General" sourceLinked="1"/>
        <c:majorTickMark val="in"/>
        <c:minorTickMark val="in"/>
        <c:tickLblPos val="nextTo"/>
        <c:spPr>
          <a:ln w="34289">
            <a:solidFill>
              <a:schemeClr val="tx1"/>
            </a:solidFill>
            <a:prstDash val="solid"/>
          </a:ln>
        </c:spPr>
        <c:txPr>
          <a:bodyPr rot="0" vert="horz"/>
          <a:lstStyle/>
          <a:p>
            <a:pPr>
              <a:defRPr/>
            </a:pPr>
            <a:endParaRPr lang="en-US"/>
          </a:p>
        </c:txPr>
        <c:crossAx val="836030144"/>
        <c:crosses val="autoZero"/>
        <c:crossBetween val="midCat"/>
        <c:minorUnit val="10"/>
      </c:valAx>
      <c:valAx>
        <c:axId val="836032888"/>
        <c:scaling>
          <c:orientation val="minMax"/>
        </c:scaling>
        <c:delete val="1"/>
        <c:axPos val="b"/>
        <c:numFmt formatCode="General" sourceLinked="1"/>
        <c:majorTickMark val="out"/>
        <c:minorTickMark val="none"/>
        <c:tickLblPos val="nextTo"/>
        <c:crossAx val="836034848"/>
        <c:crosses val="autoZero"/>
        <c:crossBetween val="midCat"/>
      </c:valAx>
      <c:valAx>
        <c:axId val="836034848"/>
        <c:scaling>
          <c:orientation val="minMax"/>
          <c:max val="1"/>
        </c:scaling>
        <c:delete val="0"/>
        <c:axPos val="r"/>
        <c:title>
          <c:tx>
            <c:rich>
              <a:bodyPr rot="0" vert="horz"/>
              <a:lstStyle/>
              <a:p>
                <a:pPr>
                  <a:defRPr/>
                </a:pPr>
                <a:r>
                  <a:rPr lang="en-US"/>
                  <a:t>pJ/Bit</a:t>
                </a:r>
              </a:p>
            </c:rich>
          </c:tx>
          <c:layout>
            <c:manualLayout>
              <c:xMode val="edge"/>
              <c:yMode val="edge"/>
              <c:x val="0.91676587106299201"/>
              <c:y val="0.30703769489288835"/>
            </c:manualLayout>
          </c:layout>
          <c:overlay val="0"/>
          <c:spPr>
            <a:noFill/>
            <a:ln w="34289">
              <a:noFill/>
            </a:ln>
          </c:spPr>
        </c:title>
        <c:numFmt formatCode="General" sourceLinked="1"/>
        <c:majorTickMark val="cross"/>
        <c:minorTickMark val="none"/>
        <c:tickLblPos val="nextTo"/>
        <c:spPr>
          <a:ln w="34289">
            <a:solidFill>
              <a:schemeClr val="tx1"/>
            </a:solidFill>
            <a:prstDash val="solid"/>
          </a:ln>
        </c:spPr>
        <c:txPr>
          <a:bodyPr rot="0" vert="horz"/>
          <a:lstStyle/>
          <a:p>
            <a:pPr>
              <a:defRPr/>
            </a:pPr>
            <a:endParaRPr lang="en-US"/>
          </a:p>
        </c:txPr>
        <c:crossAx val="836032888"/>
        <c:crosses val="max"/>
        <c:crossBetween val="midCat"/>
        <c:majorUnit val="0.25"/>
      </c:valAx>
      <c:spPr>
        <a:noFill/>
        <a:ln w="34289">
          <a:solidFill>
            <a:schemeClr val="tx1"/>
          </a:solidFill>
          <a:prstDash val="solid"/>
        </a:ln>
      </c:spPr>
    </c:plotArea>
    <c:plotVisOnly val="1"/>
    <c:dispBlanksAs val="gap"/>
    <c:showDLblsOverMax val="0"/>
  </c:chart>
  <c:spPr>
    <a:noFill/>
    <a:ln>
      <a:noFill/>
    </a:ln>
  </c:spPr>
  <c:txPr>
    <a:bodyPr/>
    <a:lstStyle/>
    <a:p>
      <a:pPr>
        <a:defRPr sz="200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B/Flop</c:v>
                </c:pt>
              </c:strCache>
            </c:strRef>
          </c:tx>
          <c:spPr>
            <a:ln w="31750">
              <a:solidFill>
                <a:schemeClr val="tx1"/>
              </a:solidFill>
              <a:prstDash val="sysDot"/>
            </a:ln>
          </c:spPr>
          <c:marker>
            <c:symbol val="diamond"/>
            <c:size val="10"/>
            <c:spPr>
              <a:solidFill>
                <a:schemeClr val="tx1">
                  <a:lumMod val="65000"/>
                  <a:lumOff val="35000"/>
                </a:schemeClr>
              </a:solidFill>
              <a:ln>
                <a:solidFill>
                  <a:schemeClr val="tx1"/>
                </a:solidFill>
              </a:ln>
            </c:spPr>
          </c:marker>
          <c:cat>
            <c:strRef>
              <c:f>Sheet1!$A$2:$A$9</c:f>
              <c:strCache>
                <c:ptCount val="8"/>
                <c:pt idx="0">
                  <c:v>Core</c:v>
                </c:pt>
                <c:pt idx="1">
                  <c:v>L1</c:v>
                </c:pt>
                <c:pt idx="2">
                  <c:v>L2</c:v>
                </c:pt>
                <c:pt idx="3">
                  <c:v>Chip</c:v>
                </c:pt>
                <c:pt idx="4">
                  <c:v>Board</c:v>
                </c:pt>
                <c:pt idx="5">
                  <c:v>Cab</c:v>
                </c:pt>
                <c:pt idx="6">
                  <c:v>L1Sys</c:v>
                </c:pt>
                <c:pt idx="7">
                  <c:v>L2Sys</c:v>
                </c:pt>
              </c:strCache>
            </c:strRef>
          </c:cat>
          <c:val>
            <c:numRef>
              <c:f>Sheet1!$B$2:$B$9</c:f>
              <c:numCache>
                <c:formatCode>0.000</c:formatCode>
                <c:ptCount val="8"/>
                <c:pt idx="0">
                  <c:v>24</c:v>
                </c:pt>
                <c:pt idx="1">
                  <c:v>6</c:v>
                </c:pt>
                <c:pt idx="2">
                  <c:v>1.5</c:v>
                </c:pt>
                <c:pt idx="3">
                  <c:v>0.37500000000000017</c:v>
                </c:pt>
                <c:pt idx="4">
                  <c:v>9.3750000000000069E-2</c:v>
                </c:pt>
                <c:pt idx="5">
                  <c:v>2.343750000000001E-2</c:v>
                </c:pt>
                <c:pt idx="6">
                  <c:v>5.8593750000000026E-3</c:v>
                </c:pt>
                <c:pt idx="7">
                  <c:v>1.46484375E-3</c:v>
                </c:pt>
              </c:numCache>
            </c:numRef>
          </c:val>
          <c:smooth val="0"/>
        </c:ser>
        <c:ser>
          <c:idx val="1"/>
          <c:order val="1"/>
          <c:tx>
            <c:strRef>
              <c:f>Sheet1!$C$1</c:f>
              <c:strCache>
                <c:ptCount val="1"/>
                <c:pt idx="0">
                  <c:v>B/Flop Tapered</c:v>
                </c:pt>
              </c:strCache>
            </c:strRef>
          </c:tx>
          <c:spPr>
            <a:ln>
              <a:solidFill>
                <a:schemeClr val="tx1"/>
              </a:solidFill>
            </a:ln>
          </c:spPr>
          <c:marker>
            <c:symbol val="square"/>
            <c:size val="10"/>
            <c:spPr>
              <a:solidFill>
                <a:schemeClr val="tx1"/>
              </a:solidFill>
              <a:ln>
                <a:solidFill>
                  <a:schemeClr val="tx1"/>
                </a:solidFill>
              </a:ln>
            </c:spPr>
          </c:marker>
          <c:dLbls>
            <c:dLbl>
              <c:idx val="0"/>
              <c:layout>
                <c:manualLayout>
                  <c:x val="-5.2083333333333398E-2"/>
                  <c:y val="6.56250000000000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583333333333423E-2"/>
                  <c:y val="6.87500000000000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6249999999999974E-2"/>
                  <c:y val="6.56250000000000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5416666666666724E-2"/>
                  <c:y val="6.56250000000000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1666666666666757E-2"/>
                  <c:y val="5.31249999999999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3333333333333341"/>
                  <c:y val="0.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16041666666666671"/>
                  <c:y val="3.1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9583333333333348E-2"/>
                  <c:y val="9.375000000000008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Core</c:v>
                </c:pt>
                <c:pt idx="1">
                  <c:v>L1</c:v>
                </c:pt>
                <c:pt idx="2">
                  <c:v>L2</c:v>
                </c:pt>
                <c:pt idx="3">
                  <c:v>Chip</c:v>
                </c:pt>
                <c:pt idx="4">
                  <c:v>Board</c:v>
                </c:pt>
                <c:pt idx="5">
                  <c:v>Cab</c:v>
                </c:pt>
                <c:pt idx="6">
                  <c:v>L1Sys</c:v>
                </c:pt>
                <c:pt idx="7">
                  <c:v>L2Sys</c:v>
                </c:pt>
              </c:strCache>
            </c:strRef>
          </c:cat>
          <c:val>
            <c:numRef>
              <c:f>Sheet1!$C$2:$C$9</c:f>
              <c:numCache>
                <c:formatCode>0.00</c:formatCode>
                <c:ptCount val="8"/>
                <c:pt idx="0" formatCode="General">
                  <c:v>24</c:v>
                </c:pt>
                <c:pt idx="1">
                  <c:v>6.6523945131142375</c:v>
                </c:pt>
                <c:pt idx="2">
                  <c:v>1.1256611106800898</c:v>
                </c:pt>
                <c:pt idx="3">
                  <c:v>0.19047471306754318</c:v>
                </c:pt>
                <c:pt idx="4">
                  <c:v>2.6473249666233323E-2</c:v>
                </c:pt>
                <c:pt idx="5" formatCode="0.0000">
                  <c:v>4.4795761231324026E-3</c:v>
                </c:pt>
                <c:pt idx="6" formatCode="0.0000">
                  <c:v>4.6795321259275336E-4</c:v>
                </c:pt>
                <c:pt idx="7" formatCode="0.00000">
                  <c:v>4.8884136167498394E-5</c:v>
                </c:pt>
              </c:numCache>
            </c:numRef>
          </c:val>
          <c:smooth val="0"/>
        </c:ser>
        <c:dLbls>
          <c:showLegendKey val="0"/>
          <c:showVal val="0"/>
          <c:showCatName val="0"/>
          <c:showSerName val="0"/>
          <c:showPercent val="0"/>
          <c:showBubbleSize val="0"/>
        </c:dLbls>
        <c:marker val="1"/>
        <c:smooth val="0"/>
        <c:axId val="728352096"/>
        <c:axId val="728347784"/>
      </c:lineChart>
      <c:catAx>
        <c:axId val="728352096"/>
        <c:scaling>
          <c:orientation val="minMax"/>
        </c:scaling>
        <c:delete val="0"/>
        <c:axPos val="b"/>
        <c:numFmt formatCode="General" sourceLinked="0"/>
        <c:majorTickMark val="out"/>
        <c:minorTickMark val="none"/>
        <c:tickLblPos val="nextTo"/>
        <c:spPr>
          <a:ln w="28575">
            <a:solidFill>
              <a:schemeClr val="tx1"/>
            </a:solidFill>
          </a:ln>
        </c:spPr>
        <c:txPr>
          <a:bodyPr/>
          <a:lstStyle/>
          <a:p>
            <a:pPr>
              <a:defRPr sz="1600"/>
            </a:pPr>
            <a:endParaRPr lang="en-US"/>
          </a:p>
        </c:txPr>
        <c:crossAx val="728347784"/>
        <c:crossesAt val="1.0000000000000011E-5"/>
        <c:auto val="1"/>
        <c:lblAlgn val="ctr"/>
        <c:lblOffset val="100"/>
        <c:noMultiLvlLbl val="0"/>
      </c:catAx>
      <c:valAx>
        <c:axId val="728347784"/>
        <c:scaling>
          <c:logBase val="10"/>
          <c:orientation val="minMax"/>
        </c:scaling>
        <c:delete val="0"/>
        <c:axPos val="l"/>
        <c:majorGridlines/>
        <c:title>
          <c:tx>
            <c:rich>
              <a:bodyPr rot="-5400000" vert="horz"/>
              <a:lstStyle/>
              <a:p>
                <a:pPr>
                  <a:defRPr/>
                </a:pPr>
                <a:r>
                  <a:rPr lang="en-US"/>
                  <a:t>Byte/FLOP</a:t>
                </a:r>
              </a:p>
            </c:rich>
          </c:tx>
          <c:layout/>
          <c:overlay val="0"/>
        </c:title>
        <c:numFmt formatCode="0.E+00" sourceLinked="0"/>
        <c:majorTickMark val="out"/>
        <c:minorTickMark val="out"/>
        <c:tickLblPos val="nextTo"/>
        <c:spPr>
          <a:ln w="28575">
            <a:solidFill>
              <a:schemeClr val="tx1"/>
            </a:solidFill>
          </a:ln>
        </c:spPr>
        <c:crossAx val="728352096"/>
        <c:crosses val="autoZero"/>
        <c:crossBetween val="between"/>
      </c:valAx>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Freq (Relative)</c:v>
                </c:pt>
              </c:strCache>
            </c:strRef>
          </c:tx>
          <c:spPr>
            <a:solidFill>
              <a:schemeClr val="accent1"/>
            </a:solidFill>
            <a:ln>
              <a:noFill/>
            </a:ln>
            <a:effectLst/>
          </c:spPr>
          <c:invertIfNegative val="0"/>
          <c:cat>
            <c:strRef>
              <c:f>Sheet1!$A$2:$A$5</c:f>
              <c:strCache>
                <c:ptCount val="4"/>
                <c:pt idx="0">
                  <c:v>HP</c:v>
                </c:pt>
                <c:pt idx="1">
                  <c:v>Std</c:v>
                </c:pt>
                <c:pt idx="2">
                  <c:v>LP</c:v>
                </c:pt>
                <c:pt idx="3">
                  <c:v>ULP</c:v>
                </c:pt>
              </c:strCache>
            </c:strRef>
          </c:cat>
          <c:val>
            <c:numRef>
              <c:f>Sheet1!$B$2:$B$5</c:f>
              <c:numCache>
                <c:formatCode>0.00</c:formatCode>
                <c:ptCount val="4"/>
                <c:pt idx="0">
                  <c:v>1</c:v>
                </c:pt>
                <c:pt idx="1">
                  <c:v>0.65740740740740733</c:v>
                </c:pt>
                <c:pt idx="2">
                  <c:v>0.37962962962962959</c:v>
                </c:pt>
                <c:pt idx="3">
                  <c:v>0.32407407407407401</c:v>
                </c:pt>
              </c:numCache>
            </c:numRef>
          </c:val>
        </c:ser>
        <c:dLbls>
          <c:showLegendKey val="0"/>
          <c:showVal val="0"/>
          <c:showCatName val="0"/>
          <c:showSerName val="0"/>
          <c:showPercent val="0"/>
          <c:showBubbleSize val="0"/>
        </c:dLbls>
        <c:gapWidth val="219"/>
        <c:overlap val="-27"/>
        <c:axId val="610967224"/>
        <c:axId val="610966832"/>
      </c:barChart>
      <c:catAx>
        <c:axId val="61096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10966832"/>
        <c:crosses val="autoZero"/>
        <c:auto val="1"/>
        <c:lblAlgn val="ctr"/>
        <c:lblOffset val="100"/>
        <c:noMultiLvlLbl val="0"/>
      </c:catAx>
      <c:valAx>
        <c:axId val="6109668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0967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SD Leakage </a:t>
            </a:r>
            <a:r>
              <a:rPr lang="en-US" sz="1200" dirty="0"/>
              <a:t>Power (Relative)</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Lkg Power (Relative)</c:v>
                </c:pt>
              </c:strCache>
            </c:strRef>
          </c:tx>
          <c:spPr>
            <a:solidFill>
              <a:schemeClr val="accent1"/>
            </a:solidFill>
            <a:ln>
              <a:noFill/>
            </a:ln>
            <a:effectLst/>
          </c:spPr>
          <c:invertIfNegative val="0"/>
          <c:cat>
            <c:strRef>
              <c:f>Sheet1!$A$2:$A$5</c:f>
              <c:strCache>
                <c:ptCount val="4"/>
                <c:pt idx="0">
                  <c:v>HP</c:v>
                </c:pt>
                <c:pt idx="1">
                  <c:v>Std</c:v>
                </c:pt>
                <c:pt idx="2">
                  <c:v>LP</c:v>
                </c:pt>
                <c:pt idx="3">
                  <c:v>ULP</c:v>
                </c:pt>
              </c:strCache>
            </c:strRef>
          </c:cat>
          <c:val>
            <c:numRef>
              <c:f>Sheet1!$B$2:$B$5</c:f>
              <c:numCache>
                <c:formatCode>0.00000</c:formatCode>
                <c:ptCount val="4"/>
                <c:pt idx="0">
                  <c:v>1</c:v>
                </c:pt>
                <c:pt idx="1">
                  <c:v>0.01</c:v>
                </c:pt>
                <c:pt idx="2">
                  <c:v>2.9999999999999997E-4</c:v>
                </c:pt>
                <c:pt idx="3">
                  <c:v>1.4999999999999999E-4</c:v>
                </c:pt>
              </c:numCache>
            </c:numRef>
          </c:val>
        </c:ser>
        <c:dLbls>
          <c:showLegendKey val="0"/>
          <c:showVal val="0"/>
          <c:showCatName val="0"/>
          <c:showSerName val="0"/>
          <c:showPercent val="0"/>
          <c:showBubbleSize val="0"/>
        </c:dLbls>
        <c:gapWidth val="219"/>
        <c:overlap val="-27"/>
        <c:axId val="500151880"/>
        <c:axId val="500154232"/>
      </c:barChart>
      <c:catAx>
        <c:axId val="50015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00154232"/>
        <c:crossesAt val="1.0000000000000003E-4"/>
        <c:auto val="1"/>
        <c:lblAlgn val="ctr"/>
        <c:lblOffset val="100"/>
        <c:noMultiLvlLbl val="0"/>
      </c:catAx>
      <c:valAx>
        <c:axId val="500154232"/>
        <c:scaling>
          <c:logBase val="10"/>
          <c:orientation val="minMax"/>
          <c:max val="10"/>
        </c:scaling>
        <c:delete val="0"/>
        <c:axPos val="l"/>
        <c:majorGridlines>
          <c:spPr>
            <a:ln w="9525" cap="flat" cmpd="sng" algn="ctr">
              <a:solidFill>
                <a:schemeClr val="tx1">
                  <a:lumMod val="15000"/>
                  <a:lumOff val="85000"/>
                </a:schemeClr>
              </a:solidFill>
              <a:round/>
            </a:ln>
            <a:effectLst/>
          </c:spPr>
        </c:majorGridlines>
        <c:numFmt formatCode="#,##0.0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00151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0.00725</cdr:x>
      <cdr:y>0.88835</cdr:y>
    </cdr:from>
    <cdr:to>
      <cdr:x>0.2421</cdr:x>
      <cdr:y>0.98096</cdr:y>
    </cdr:to>
    <cdr:sp macro="" textlink="">
      <cdr:nvSpPr>
        <cdr:cNvPr id="2" name="TextBox 9"/>
        <cdr:cNvSpPr txBox="1"/>
      </cdr:nvSpPr>
      <cdr:spPr>
        <a:xfrm xmlns:a="http://schemas.openxmlformats.org/drawingml/2006/main">
          <a:off x="29497" y="2418736"/>
          <a:ext cx="956000" cy="252136"/>
        </a:xfrm>
        <a:prstGeom xmlns:a="http://schemas.openxmlformats.org/drawingml/2006/main" prst="rect">
          <a:avLst/>
        </a:prstGeom>
        <a:noFill xmlns:a="http://schemas.openxmlformats.org/drawingml/2006/main"/>
      </cdr:spPr>
      <cdr:txBody>
        <a:bodyPr xmlns:a="http://schemas.openxmlformats.org/drawingml/2006/main" wrap="none" lIns="82058" tIns="41029" rIns="82058" bIns="41029" rtlCol="0">
          <a:spAutoFit/>
        </a:bodyPr>
        <a:lstStyle xmlns:a="http://schemas.openxmlformats.org/drawingml/2006/main">
          <a:defPPr>
            <a:defRPr lang="en-US"/>
          </a:defPPr>
          <a:lvl1pPr algn="l" rtl="0" eaLnBrk="0" fontAlgn="base" hangingPunct="0">
            <a:spcBef>
              <a:spcPct val="0"/>
            </a:spcBef>
            <a:spcAft>
              <a:spcPct val="0"/>
            </a:spcAft>
            <a:defRPr sz="2400" kern="1200">
              <a:solidFill>
                <a:srgbClr val="FFFFFF"/>
              </a:solidFill>
              <a:latin typeface="Verdana" pitchFamily="34" charset="0"/>
            </a:defRPr>
          </a:lvl1pPr>
          <a:lvl2pPr marL="457200" algn="l" rtl="0" eaLnBrk="0" fontAlgn="base" hangingPunct="0">
            <a:spcBef>
              <a:spcPct val="0"/>
            </a:spcBef>
            <a:spcAft>
              <a:spcPct val="0"/>
            </a:spcAft>
            <a:defRPr sz="2400" kern="1200">
              <a:solidFill>
                <a:srgbClr val="FFFFFF"/>
              </a:solidFill>
              <a:latin typeface="Verdana" pitchFamily="34" charset="0"/>
            </a:defRPr>
          </a:lvl2pPr>
          <a:lvl3pPr marL="914400" algn="l" rtl="0" eaLnBrk="0" fontAlgn="base" hangingPunct="0">
            <a:spcBef>
              <a:spcPct val="0"/>
            </a:spcBef>
            <a:spcAft>
              <a:spcPct val="0"/>
            </a:spcAft>
            <a:defRPr sz="2400" kern="1200">
              <a:solidFill>
                <a:srgbClr val="FFFFFF"/>
              </a:solidFill>
              <a:latin typeface="Verdana" pitchFamily="34" charset="0"/>
            </a:defRPr>
          </a:lvl3pPr>
          <a:lvl4pPr marL="1371600" algn="l" rtl="0" eaLnBrk="0" fontAlgn="base" hangingPunct="0">
            <a:spcBef>
              <a:spcPct val="0"/>
            </a:spcBef>
            <a:spcAft>
              <a:spcPct val="0"/>
            </a:spcAft>
            <a:defRPr sz="2400" kern="1200">
              <a:solidFill>
                <a:srgbClr val="FFFFFF"/>
              </a:solidFill>
              <a:latin typeface="Verdana" pitchFamily="34" charset="0"/>
            </a:defRPr>
          </a:lvl4pPr>
          <a:lvl5pPr marL="1828800" algn="l" rtl="0" eaLnBrk="0" fontAlgn="base" hangingPunct="0">
            <a:spcBef>
              <a:spcPct val="0"/>
            </a:spcBef>
            <a:spcAft>
              <a:spcPct val="0"/>
            </a:spcAft>
            <a:defRPr sz="2400" kern="1200">
              <a:solidFill>
                <a:srgbClr val="FFFFFF"/>
              </a:solidFill>
              <a:latin typeface="Verdana" pitchFamily="34" charset="0"/>
            </a:defRPr>
          </a:lvl5pPr>
          <a:lvl6pPr marL="2286000" algn="l" defTabSz="914400" rtl="0" eaLnBrk="1" latinLnBrk="0" hangingPunct="1">
            <a:defRPr sz="2400" kern="1200">
              <a:solidFill>
                <a:srgbClr val="FFFFFF"/>
              </a:solidFill>
              <a:latin typeface="Verdana" pitchFamily="34" charset="0"/>
            </a:defRPr>
          </a:lvl6pPr>
          <a:lvl7pPr marL="2743200" algn="l" defTabSz="914400" rtl="0" eaLnBrk="1" latinLnBrk="0" hangingPunct="1">
            <a:defRPr sz="2400" kern="1200">
              <a:solidFill>
                <a:srgbClr val="FFFFFF"/>
              </a:solidFill>
              <a:latin typeface="Verdana" pitchFamily="34" charset="0"/>
            </a:defRPr>
          </a:lvl7pPr>
          <a:lvl8pPr marL="3200400" algn="l" defTabSz="914400" rtl="0" eaLnBrk="1" latinLnBrk="0" hangingPunct="1">
            <a:defRPr sz="2400" kern="1200">
              <a:solidFill>
                <a:srgbClr val="FFFFFF"/>
              </a:solidFill>
              <a:latin typeface="Verdana" pitchFamily="34" charset="0"/>
            </a:defRPr>
          </a:lvl8pPr>
          <a:lvl9pPr marL="3657600" algn="l" defTabSz="914400" rtl="0" eaLnBrk="1" latinLnBrk="0" hangingPunct="1">
            <a:defRPr sz="2400" kern="1200">
              <a:solidFill>
                <a:srgbClr val="FFFFFF"/>
              </a:solidFill>
              <a:latin typeface="Verdana" pitchFamily="34" charset="0"/>
            </a:defRPr>
          </a:lvl9pPr>
        </a:lstStyle>
        <a:p xmlns:a="http://schemas.openxmlformats.org/drawingml/2006/main">
          <a:r>
            <a:rPr lang="en-US" sz="1100" dirty="0" smtClean="0">
              <a:latin typeface="Arial"/>
            </a:rPr>
            <a:t>Source: Intel</a:t>
          </a:r>
          <a:endParaRPr lang="en-US" sz="1100" dirty="0">
            <a:latin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0.43077</cdr:x>
      <cdr:y>0.05577</cdr:y>
    </cdr:from>
    <cdr:to>
      <cdr:x>0.77051</cdr:x>
      <cdr:y>0.16394</cdr:y>
    </cdr:to>
    <cdr:sp macro="" textlink="">
      <cdr:nvSpPr>
        <cdr:cNvPr id="2" name="TextBox 1"/>
        <cdr:cNvSpPr txBox="1"/>
      </cdr:nvSpPr>
      <cdr:spPr>
        <a:xfrm xmlns:a="http://schemas.openxmlformats.org/drawingml/2006/main">
          <a:off x="2625969" y="226646"/>
          <a:ext cx="2071078" cy="4396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000" dirty="0" smtClean="0">
              <a:solidFill>
                <a:schemeClr val="tx1"/>
              </a:solidFill>
            </a:rPr>
            <a:t>8 Byte/Flop total</a:t>
          </a:r>
          <a:endParaRPr lang="en-US" sz="20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10FD5-BD18-4A52-941D-366CA4EEFC9D}" type="datetimeFigureOut">
              <a:rPr lang="en-US" smtClean="0"/>
              <a:t>6/6/2015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759E4-3E8E-4AAE-8369-C55F2E4D3E4D}" type="slidenum">
              <a:rPr lang="en-US" smtClean="0"/>
              <a:t>‹#›</a:t>
            </a:fld>
            <a:endParaRPr lang="en-US"/>
          </a:p>
        </p:txBody>
      </p:sp>
    </p:spTree>
    <p:extLst>
      <p:ext uri="{BB962C8B-B14F-4D97-AF65-F5344CB8AC3E}">
        <p14:creationId xmlns:p14="http://schemas.microsoft.com/office/powerpoint/2010/main" val="380889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looked at energy efficiency of the compute, let’s now focus on the communication aspects.</a:t>
            </a:r>
          </a:p>
          <a:p>
            <a:endParaRPr lang="en-US" baseline="0" dirty="0" smtClean="0"/>
          </a:p>
          <a:p>
            <a:r>
              <a:rPr lang="en-US" baseline="0" dirty="0" smtClean="0"/>
              <a:t>The graph to the left compares energy per operation of a compute operation over successive generation of technologies, and compares against energy of moving a bit over on-die interconnect by say one mm.</a:t>
            </a:r>
          </a:p>
          <a:p>
            <a:r>
              <a:rPr lang="en-US" baseline="0" dirty="0" smtClean="0"/>
              <a:t>Notice that the interconnect energy reduces much slower than the compute energy. Therefore, interconnect related energy will start dominating in the future designs, necessitating restricting data movement.</a:t>
            </a:r>
          </a:p>
          <a:p>
            <a:endParaRPr lang="en-US" baseline="0" dirty="0" smtClean="0"/>
          </a:p>
          <a:p>
            <a:r>
              <a:rPr lang="en-US" baseline="0" dirty="0" smtClean="0"/>
              <a:t>Off-die interconnect energy and bandwidth is shown to the right. The energy is reducing, and the bandwidth is increasing, but probably not at the rate desired to support compute.</a:t>
            </a:r>
          </a:p>
          <a:p>
            <a:r>
              <a:rPr lang="en-US" baseline="0" dirty="0" smtClean="0"/>
              <a:t>Also notice that there is a big gap between what is reported in the research papers in terms of energy efficiency and bandwidth, </a:t>
            </a:r>
            <a:r>
              <a:rPr lang="en-US" baseline="0" dirty="0" err="1" smtClean="0"/>
              <a:t>vs</a:t>
            </a:r>
            <a:r>
              <a:rPr lang="en-US" baseline="0" dirty="0" smtClean="0"/>
              <a:t> what is actually realized in production.</a:t>
            </a:r>
          </a:p>
          <a:p>
            <a:endParaRPr lang="en-US" baseline="0" dirty="0" smtClean="0"/>
          </a:p>
          <a:p>
            <a:r>
              <a:rPr lang="en-US" baseline="0" dirty="0" smtClean="0"/>
              <a:t>We need to pay attention to both on-die as well as off-die communication much more than in the past.</a:t>
            </a:r>
          </a:p>
          <a:p>
            <a:endParaRPr lang="en-US" dirty="0"/>
          </a:p>
        </p:txBody>
      </p:sp>
    </p:spTree>
    <p:extLst>
      <p:ext uri="{BB962C8B-B14F-4D97-AF65-F5344CB8AC3E}">
        <p14:creationId xmlns:p14="http://schemas.microsoft.com/office/powerpoint/2010/main" val="8380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7"/>
          <p:cNvSpPr>
            <a:spLocks noChangeArrowheads="1"/>
          </p:cNvSpPr>
          <p:nvPr/>
        </p:nvSpPr>
        <p:spPr bwMode="auto">
          <a:xfrm>
            <a:off x="2" y="6553200"/>
            <a:ext cx="415925" cy="304800"/>
          </a:xfrm>
          <a:prstGeom prst="rect">
            <a:avLst/>
          </a:prstGeom>
          <a:noFill/>
          <a:ln w="9525">
            <a:noFill/>
            <a:miter lim="800000"/>
            <a:headEnd/>
            <a:tailEnd/>
          </a:ln>
          <a:effectLst/>
        </p:spPr>
        <p:txBody>
          <a:bodyPr lIns="0" tIns="0" rIns="0" bIns="0" anchor="ctr" anchorCtr="1"/>
          <a:lstStyle/>
          <a:p>
            <a:pPr eaLnBrk="0" fontAlgn="base" hangingPunct="0">
              <a:spcBef>
                <a:spcPct val="0"/>
              </a:spcBef>
              <a:spcAft>
                <a:spcPct val="0"/>
              </a:spcAft>
              <a:defRPr/>
            </a:pPr>
            <a:fld id="{823B7D6C-6DA9-41A8-8522-9B2ADD4A1FA4}" type="slidenum">
              <a:rPr lang="zh-CN" altLang="en-US" sz="900" b="1">
                <a:solidFill>
                  <a:srgbClr val="FFFFFF"/>
                </a:solidFill>
                <a:ea typeface="宋体" pitchFamily="2" charset="-122"/>
              </a:rPr>
              <a:pPr eaLnBrk="0" fontAlgn="base" hangingPunct="0">
                <a:spcBef>
                  <a:spcPct val="0"/>
                </a:spcBef>
                <a:spcAft>
                  <a:spcPct val="0"/>
                </a:spcAft>
                <a:defRPr/>
              </a:pPr>
              <a:t>‹#›</a:t>
            </a:fld>
            <a:endParaRPr lang="en-US" altLang="zh-CN" sz="900" b="1" dirty="0">
              <a:solidFill>
                <a:srgbClr val="FFFFFF"/>
              </a:solidFill>
              <a:ea typeface="宋体" pitchFamily="2" charset="-122"/>
            </a:endParaRPr>
          </a:p>
        </p:txBody>
      </p:sp>
      <p:sp>
        <p:nvSpPr>
          <p:cNvPr id="17412" name="Rectangle 4"/>
          <p:cNvSpPr>
            <a:spLocks noGrp="1" noChangeArrowheads="1"/>
          </p:cNvSpPr>
          <p:nvPr>
            <p:ph type="subTitle" sz="quarter" idx="1"/>
          </p:nvPr>
        </p:nvSpPr>
        <p:spPr>
          <a:xfrm>
            <a:off x="889000" y="3619500"/>
            <a:ext cx="7810500" cy="1587500"/>
          </a:xfrm>
        </p:spPr>
        <p:txBody>
          <a:bodyPr lIns="92035" tIns="46019" rIns="92035" bIns="46019"/>
          <a:lstStyle>
            <a:lvl1pPr marL="0" indent="0" algn="ctr">
              <a:lnSpc>
                <a:spcPct val="100000"/>
              </a:lnSpc>
              <a:spcBef>
                <a:spcPct val="0"/>
              </a:spcBef>
              <a:buFont typeface="Wingdings" pitchFamily="2" charset="2"/>
              <a:buNone/>
              <a:defRPr sz="2400"/>
            </a:lvl1pPr>
          </a:lstStyle>
          <a:p>
            <a:r>
              <a:rPr lang="en-US" altLang="zh-CN" smtClean="0"/>
              <a:t>Click to edit Master subtitle style</a:t>
            </a:r>
            <a:endParaRPr lang="en-US" altLang="zh-CN"/>
          </a:p>
        </p:txBody>
      </p:sp>
      <p:sp>
        <p:nvSpPr>
          <p:cNvPr id="17413" name="Rectangle 5"/>
          <p:cNvSpPr>
            <a:spLocks noGrp="1" noChangeArrowheads="1"/>
          </p:cNvSpPr>
          <p:nvPr>
            <p:ph type="ctrTitle" sz="quarter"/>
          </p:nvPr>
        </p:nvSpPr>
        <p:spPr>
          <a:xfrm>
            <a:off x="928688" y="1957388"/>
            <a:ext cx="7754937" cy="1471612"/>
          </a:xfrm>
        </p:spPr>
        <p:txBody>
          <a:bodyPr lIns="64264" tIns="32131" rIns="64264" bIns="32131"/>
          <a:lstStyle>
            <a:lvl1pPr algn="ctr">
              <a:defRPr/>
            </a:lvl1pPr>
          </a:lstStyle>
          <a:p>
            <a:r>
              <a:rPr lang="en-US" altLang="zh-CN" smtClean="0"/>
              <a:t>Click to edit Master title style</a:t>
            </a:r>
            <a:endParaRPr lang="en-US" altLang="zh-CN"/>
          </a:p>
        </p:txBody>
      </p:sp>
    </p:spTree>
    <p:extLst>
      <p:ext uri="{BB962C8B-B14F-4D97-AF65-F5344CB8AC3E}">
        <p14:creationId xmlns:p14="http://schemas.microsoft.com/office/powerpoint/2010/main" val="220782932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5613" y="1371600"/>
            <a:ext cx="8237537" cy="4343400"/>
          </a:xfrm>
        </p:spPr>
        <p:txBody>
          <a:bodyPr/>
          <a:lstStyle/>
          <a:p>
            <a:endParaRPr lang="en-US"/>
          </a:p>
        </p:txBody>
      </p:sp>
      <p:sp>
        <p:nvSpPr>
          <p:cNvPr id="4" name="Date Placeholder 3"/>
          <p:cNvSpPr>
            <a:spLocks noGrp="1"/>
          </p:cNvSpPr>
          <p:nvPr>
            <p:ph type="dt" sz="half" idx="10"/>
          </p:nvPr>
        </p:nvSpPr>
        <p:spPr>
          <a:xfrm>
            <a:off x="7934325" y="6477000"/>
            <a:ext cx="752475" cy="3048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8600602" y="6415662"/>
            <a:ext cx="415925" cy="304800"/>
          </a:xfrm>
          <a:prstGeom prst="rect">
            <a:avLst/>
          </a:prstGeom>
        </p:spPr>
        <p:txBody>
          <a:bodyPr/>
          <a:lstStyle>
            <a:lvl1pPr>
              <a:defRPr/>
            </a:lvl1pPr>
          </a:lstStyle>
          <a:p>
            <a:fld id="{4C9EF6DD-2F0E-4DA3-86B3-A83FC60F563C}" type="slidenum">
              <a:rPr lang="en-US"/>
              <a:pPr/>
              <a:t>‹#›</a:t>
            </a:fld>
            <a:endParaRPr lang="en-US"/>
          </a:p>
        </p:txBody>
      </p:sp>
    </p:spTree>
    <p:extLst>
      <p:ext uri="{BB962C8B-B14F-4D97-AF65-F5344CB8AC3E}">
        <p14:creationId xmlns:p14="http://schemas.microsoft.com/office/powerpoint/2010/main" val="326891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595138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308181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137322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77514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5126" y="157163"/>
            <a:ext cx="841057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6715" y="1371600"/>
            <a:ext cx="8407400" cy="4618038"/>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59546435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6" y="157163"/>
            <a:ext cx="8410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6714" y="1371600"/>
            <a:ext cx="4127500" cy="4618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71600"/>
            <a:ext cx="4127500" cy="4618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246481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3420351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17784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366715" y="1019413"/>
            <a:ext cx="8407400" cy="4970227"/>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p:txBody>
      </p:sp>
      <p:sp>
        <p:nvSpPr>
          <p:cNvPr id="2052" name="Rectangle 4"/>
          <p:cNvSpPr>
            <a:spLocks noGrp="1" noChangeArrowheads="1"/>
          </p:cNvSpPr>
          <p:nvPr>
            <p:ph type="title"/>
          </p:nvPr>
        </p:nvSpPr>
        <p:spPr bwMode="auto">
          <a:xfrm>
            <a:off x="365126" y="157166"/>
            <a:ext cx="8410575" cy="782872"/>
          </a:xfrm>
          <a:prstGeom prst="rect">
            <a:avLst/>
          </a:prstGeom>
          <a:noFill/>
          <a:ln w="9525">
            <a:noFill/>
            <a:miter lim="800000"/>
            <a:headEnd/>
            <a:tailEnd/>
          </a:ln>
        </p:spPr>
        <p:txBody>
          <a:bodyPr vert="horz" wrap="square" lIns="92035" tIns="46019" rIns="92035" bIns="46019" numCol="1" anchor="ctr" anchorCtr="0" compatLnSpc="1">
            <a:prstTxWarp prst="textNoShape">
              <a:avLst/>
            </a:prstTxWarp>
            <a:normAutofit/>
          </a:bodyPr>
          <a:lstStyle/>
          <a:p>
            <a:pPr lvl="0"/>
            <a:r>
              <a:rPr lang="en-US" altLang="zh-CN" dirty="0" smtClean="0"/>
              <a:t>Slide Title</a:t>
            </a:r>
          </a:p>
        </p:txBody>
      </p:sp>
      <p:sp>
        <p:nvSpPr>
          <p:cNvPr id="16391" name="Rectangle 7"/>
          <p:cNvSpPr>
            <a:spLocks noChangeArrowheads="1"/>
          </p:cNvSpPr>
          <p:nvPr/>
        </p:nvSpPr>
        <p:spPr bwMode="auto">
          <a:xfrm>
            <a:off x="2" y="6553200"/>
            <a:ext cx="415925" cy="304800"/>
          </a:xfrm>
          <a:prstGeom prst="rect">
            <a:avLst/>
          </a:prstGeom>
          <a:noFill/>
          <a:ln w="9525">
            <a:noFill/>
            <a:miter lim="800000"/>
            <a:headEnd/>
            <a:tailEnd/>
          </a:ln>
          <a:effectLst/>
        </p:spPr>
        <p:txBody>
          <a:bodyPr lIns="0" tIns="0" rIns="0" bIns="0" anchor="ctr" anchorCtr="1"/>
          <a:lstStyle/>
          <a:p>
            <a:pPr eaLnBrk="0" fontAlgn="base" hangingPunct="0">
              <a:spcBef>
                <a:spcPct val="0"/>
              </a:spcBef>
              <a:spcAft>
                <a:spcPct val="0"/>
              </a:spcAft>
              <a:defRPr/>
            </a:pPr>
            <a:fld id="{C5F43A82-543C-4CF3-B4EA-7993B1E5450B}" type="slidenum">
              <a:rPr lang="zh-CN" altLang="en-US" sz="900" b="1">
                <a:solidFill>
                  <a:srgbClr val="FFFFFF"/>
                </a:solidFill>
                <a:ea typeface="宋体" pitchFamily="2" charset="-122"/>
              </a:rPr>
              <a:pPr eaLnBrk="0" fontAlgn="base" hangingPunct="0">
                <a:spcBef>
                  <a:spcPct val="0"/>
                </a:spcBef>
                <a:spcAft>
                  <a:spcPct val="0"/>
                </a:spcAft>
                <a:defRPr/>
              </a:pPr>
              <a:t>‹#›</a:t>
            </a:fld>
            <a:endParaRPr lang="en-US" altLang="zh-CN" sz="900" b="1" dirty="0">
              <a:solidFill>
                <a:srgbClr val="FFFFFF"/>
              </a:solidFill>
              <a:ea typeface="宋体" pitchFamily="2" charset="-122"/>
            </a:endParaRPr>
          </a:p>
        </p:txBody>
      </p:sp>
      <p:sp>
        <p:nvSpPr>
          <p:cNvPr id="2" name="TextBox 1"/>
          <p:cNvSpPr txBox="1"/>
          <p:nvPr/>
        </p:nvSpPr>
        <p:spPr>
          <a:xfrm>
            <a:off x="8632417" y="6532567"/>
            <a:ext cx="428322" cy="261610"/>
          </a:xfrm>
          <a:prstGeom prst="rect">
            <a:avLst/>
          </a:prstGeom>
          <a:noFill/>
        </p:spPr>
        <p:txBody>
          <a:bodyPr wrap="none" rtlCol="0">
            <a:spAutoFit/>
          </a:bodyPr>
          <a:lstStyle/>
          <a:p>
            <a:fld id="{B2F270A3-F625-4FAD-8610-C8CCB2003C3E}" type="slidenum">
              <a:rPr lang="en-US" sz="1100" smtClean="0"/>
              <a:t>‹#›</a:t>
            </a:fld>
            <a:endParaRPr lang="en-US" sz="1100" dirty="0"/>
          </a:p>
        </p:txBody>
      </p:sp>
    </p:spTree>
    <p:extLst>
      <p:ext uri="{BB962C8B-B14F-4D97-AF65-F5344CB8AC3E}">
        <p14:creationId xmlns:p14="http://schemas.microsoft.com/office/powerpoint/2010/main" val="40891137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fade/>
  </p:transition>
  <p:timing>
    <p:tnLst>
      <p:par>
        <p:cTn id="1" dur="indefinite" restart="never" nodeType="tmRoot"/>
      </p:par>
    </p:tnLst>
  </p:timing>
  <p:txStyles>
    <p:titleStyle>
      <a:lvl1pPr algn="ctr" rtl="0" eaLnBrk="1" fontAlgn="base" hangingPunct="1">
        <a:lnSpc>
          <a:spcPct val="90000"/>
        </a:lnSpc>
        <a:spcBef>
          <a:spcPct val="0"/>
        </a:spcBef>
        <a:spcAft>
          <a:spcPct val="0"/>
        </a:spcAft>
        <a:defRPr lang="en-US" altLang="zh-CN" sz="3200" b="1" smtClean="0">
          <a:solidFill>
            <a:schemeClr val="tx2"/>
          </a:solidFill>
          <a:effectLst>
            <a:outerShdw blurRad="38100" dist="38100" dir="2700000" algn="tl">
              <a:srgbClr val="000000">
                <a:alpha val="43137"/>
              </a:srgbClr>
            </a:outerShdw>
          </a:effectLst>
          <a:latin typeface="+mn-lt"/>
          <a:ea typeface="+mj-ea"/>
          <a:cs typeface="+mj-cs"/>
        </a:defRPr>
      </a:lvl1pPr>
      <a:lvl2pPr algn="ctr" rtl="0" eaLnBrk="1" fontAlgn="base" hangingPunct="1">
        <a:lnSpc>
          <a:spcPct val="90000"/>
        </a:lnSpc>
        <a:spcBef>
          <a:spcPct val="0"/>
        </a:spcBef>
        <a:spcAft>
          <a:spcPct val="0"/>
        </a:spcAft>
        <a:defRPr sz="3200" b="1">
          <a:solidFill>
            <a:schemeClr val="tx2"/>
          </a:solidFill>
          <a:latin typeface="Verdana" pitchFamily="34" charset="0"/>
          <a:cs typeface="Arial" charset="0"/>
        </a:defRPr>
      </a:lvl2pPr>
      <a:lvl3pPr algn="ctr" rtl="0" eaLnBrk="1" fontAlgn="base" hangingPunct="1">
        <a:lnSpc>
          <a:spcPct val="90000"/>
        </a:lnSpc>
        <a:spcBef>
          <a:spcPct val="0"/>
        </a:spcBef>
        <a:spcAft>
          <a:spcPct val="0"/>
        </a:spcAft>
        <a:defRPr sz="3200" b="1">
          <a:solidFill>
            <a:schemeClr val="tx2"/>
          </a:solidFill>
          <a:latin typeface="Verdana" pitchFamily="34" charset="0"/>
          <a:cs typeface="Arial" charset="0"/>
        </a:defRPr>
      </a:lvl3pPr>
      <a:lvl4pPr algn="ctr" rtl="0" eaLnBrk="1" fontAlgn="base" hangingPunct="1">
        <a:lnSpc>
          <a:spcPct val="90000"/>
        </a:lnSpc>
        <a:spcBef>
          <a:spcPct val="0"/>
        </a:spcBef>
        <a:spcAft>
          <a:spcPct val="0"/>
        </a:spcAft>
        <a:defRPr sz="3200" b="1">
          <a:solidFill>
            <a:schemeClr val="tx2"/>
          </a:solidFill>
          <a:latin typeface="Verdana" pitchFamily="34" charset="0"/>
          <a:cs typeface="Arial" charset="0"/>
        </a:defRPr>
      </a:lvl4pPr>
      <a:lvl5pPr algn="ctr" rtl="0" eaLnBrk="1" fontAlgn="base" hangingPunct="1">
        <a:lnSpc>
          <a:spcPct val="90000"/>
        </a:lnSpc>
        <a:spcBef>
          <a:spcPct val="0"/>
        </a:spcBef>
        <a:spcAft>
          <a:spcPct val="0"/>
        </a:spcAft>
        <a:defRPr sz="3200" b="1">
          <a:solidFill>
            <a:schemeClr val="tx2"/>
          </a:solidFill>
          <a:latin typeface="Verdana" pitchFamily="34" charset="0"/>
          <a:cs typeface="Arial" charset="0"/>
        </a:defRPr>
      </a:lvl5pPr>
      <a:lvl6pPr marL="457200" algn="ctr" rtl="0" eaLnBrk="1" fontAlgn="base" hangingPunct="1">
        <a:lnSpc>
          <a:spcPct val="90000"/>
        </a:lnSpc>
        <a:spcBef>
          <a:spcPct val="0"/>
        </a:spcBef>
        <a:spcAft>
          <a:spcPct val="0"/>
        </a:spcAft>
        <a:defRPr sz="3200" b="1">
          <a:solidFill>
            <a:schemeClr val="tx2"/>
          </a:solidFill>
          <a:latin typeface="Verdana" pitchFamily="34" charset="0"/>
          <a:cs typeface="Arial" charset="0"/>
        </a:defRPr>
      </a:lvl6pPr>
      <a:lvl7pPr marL="914400" algn="ctr" rtl="0" eaLnBrk="1" fontAlgn="base" hangingPunct="1">
        <a:lnSpc>
          <a:spcPct val="90000"/>
        </a:lnSpc>
        <a:spcBef>
          <a:spcPct val="0"/>
        </a:spcBef>
        <a:spcAft>
          <a:spcPct val="0"/>
        </a:spcAft>
        <a:defRPr sz="3200" b="1">
          <a:solidFill>
            <a:schemeClr val="tx2"/>
          </a:solidFill>
          <a:latin typeface="Verdana" pitchFamily="34" charset="0"/>
          <a:cs typeface="Arial" charset="0"/>
        </a:defRPr>
      </a:lvl7pPr>
      <a:lvl8pPr marL="1371600" algn="ctr" rtl="0" eaLnBrk="1" fontAlgn="base" hangingPunct="1">
        <a:lnSpc>
          <a:spcPct val="90000"/>
        </a:lnSpc>
        <a:spcBef>
          <a:spcPct val="0"/>
        </a:spcBef>
        <a:spcAft>
          <a:spcPct val="0"/>
        </a:spcAft>
        <a:defRPr sz="3200" b="1">
          <a:solidFill>
            <a:schemeClr val="tx2"/>
          </a:solidFill>
          <a:latin typeface="Verdana" pitchFamily="34" charset="0"/>
          <a:cs typeface="Arial" charset="0"/>
        </a:defRPr>
      </a:lvl8pPr>
      <a:lvl9pPr marL="1828800" algn="ctr" rtl="0" eaLnBrk="1" fontAlgn="base" hangingPunct="1">
        <a:lnSpc>
          <a:spcPct val="90000"/>
        </a:lnSpc>
        <a:spcBef>
          <a:spcPct val="0"/>
        </a:spcBef>
        <a:spcAft>
          <a:spcPct val="0"/>
        </a:spcAft>
        <a:defRPr sz="3200" b="1">
          <a:solidFill>
            <a:schemeClr val="tx2"/>
          </a:solidFill>
          <a:latin typeface="Verdana" pitchFamily="34" charset="0"/>
          <a:cs typeface="Arial" charset="0"/>
        </a:defRPr>
      </a:lvl9pPr>
    </p:titleStyle>
    <p:bodyStyle>
      <a:lvl1pPr marL="225425" indent="-225425" algn="l" rtl="0" eaLnBrk="1" fontAlgn="base" hangingPunct="1">
        <a:lnSpc>
          <a:spcPct val="95000"/>
        </a:lnSpc>
        <a:spcBef>
          <a:spcPct val="30000"/>
        </a:spcBef>
        <a:spcAft>
          <a:spcPct val="0"/>
        </a:spcAft>
        <a:buClr>
          <a:schemeClr val="tx2"/>
        </a:buClr>
        <a:buFont typeface="Wingdings" pitchFamily="2" charset="2"/>
        <a:buChar char=""/>
        <a:defRPr sz="2400" b="1">
          <a:solidFill>
            <a:schemeClr val="tx1"/>
          </a:solidFill>
          <a:latin typeface="+mn-lt"/>
          <a:ea typeface="+mn-ea"/>
          <a:cs typeface="+mn-cs"/>
        </a:defRPr>
      </a:lvl1pPr>
      <a:lvl2pPr marL="569913" indent="-225425" algn="l" rtl="0" eaLnBrk="1" fontAlgn="base" hangingPunct="1">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eaLnBrk="1" fontAlgn="base" hangingPunct="1">
        <a:lnSpc>
          <a:spcPct val="95000"/>
        </a:lnSpc>
        <a:spcBef>
          <a:spcPct val="30000"/>
        </a:spcBef>
        <a:spcAft>
          <a:spcPct val="0"/>
        </a:spcAft>
        <a:buClr>
          <a:schemeClr val="tx2"/>
        </a:buClr>
        <a:buChar char="–"/>
        <a:defRPr sz="2000">
          <a:solidFill>
            <a:schemeClr val="tx1"/>
          </a:solidFill>
          <a:latin typeface="+mn-lt"/>
          <a:cs typeface="+mn-cs"/>
        </a:defRPr>
      </a:lvl3pPr>
      <a:lvl4pPr marL="1382713" indent="-239713"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chart" Target="../charts/chart4.xml"/><Relationship Id="rId1" Type="http://schemas.openxmlformats.org/officeDocument/2006/relationships/slideLayout" Target="../slideLayouts/slideLayout9.xml"/><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1.emf"/><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9.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image" Target="../media/image16.w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emf"/><Relationship Id="rId9"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508000" y="4526085"/>
            <a:ext cx="7810500" cy="1587500"/>
          </a:xfrm>
        </p:spPr>
        <p:txBody>
          <a:bodyPr/>
          <a:lstStyle/>
          <a:p>
            <a:r>
              <a:rPr lang="en-US" dirty="0" smtClean="0"/>
              <a:t>Shekhar Borkar</a:t>
            </a:r>
          </a:p>
          <a:p>
            <a:r>
              <a:rPr lang="en-US" dirty="0" smtClean="0"/>
              <a:t>Intel Corp.</a:t>
            </a:r>
          </a:p>
          <a:p>
            <a:r>
              <a:rPr lang="en-US" dirty="0" smtClean="0"/>
              <a:t>June 7, 2015</a:t>
            </a:r>
            <a:endParaRPr lang="en-US" dirty="0"/>
          </a:p>
        </p:txBody>
      </p:sp>
      <p:sp>
        <p:nvSpPr>
          <p:cNvPr id="3" name="Title 2"/>
          <p:cNvSpPr>
            <a:spLocks noGrp="1"/>
          </p:cNvSpPr>
          <p:nvPr>
            <p:ph type="ctrTitle" sz="quarter"/>
          </p:nvPr>
        </p:nvSpPr>
        <p:spPr>
          <a:xfrm>
            <a:off x="508000" y="1957388"/>
            <a:ext cx="8175625" cy="1471612"/>
          </a:xfrm>
        </p:spPr>
        <p:txBody>
          <a:bodyPr>
            <a:normAutofit fontScale="90000"/>
          </a:bodyPr>
          <a:lstStyle/>
          <a:p>
            <a:pPr>
              <a:lnSpc>
                <a:spcPct val="150000"/>
              </a:lnSpc>
              <a:spcBef>
                <a:spcPts val="3600"/>
              </a:spcBef>
            </a:pPr>
            <a:r>
              <a:rPr lang="en-US" sz="4400" dirty="0" err="1" smtClean="0"/>
              <a:t>SoC</a:t>
            </a:r>
            <a:r>
              <a:rPr lang="en-US" sz="4400" dirty="0" smtClean="0"/>
              <a:t> Design Methodology </a:t>
            </a:r>
            <a:br>
              <a:rPr lang="en-US" sz="4400" dirty="0" smtClean="0"/>
            </a:br>
            <a:r>
              <a:rPr lang="en-US" sz="4400" dirty="0" smtClean="0"/>
              <a:t>for </a:t>
            </a:r>
            <a:br>
              <a:rPr lang="en-US" sz="4400" dirty="0" smtClean="0"/>
            </a:br>
            <a:r>
              <a:rPr lang="en-US" sz="4400" dirty="0" smtClean="0"/>
              <a:t>Exascale Computing</a:t>
            </a:r>
            <a:endParaRPr lang="en-US" sz="4400" dirty="0"/>
          </a:p>
        </p:txBody>
      </p:sp>
      <p:sp>
        <p:nvSpPr>
          <p:cNvPr id="4" name="Rectangle 3"/>
          <p:cNvSpPr/>
          <p:nvPr/>
        </p:nvSpPr>
        <p:spPr>
          <a:xfrm>
            <a:off x="1740314" y="6161649"/>
            <a:ext cx="5663381" cy="461665"/>
          </a:xfrm>
          <a:prstGeom prst="rect">
            <a:avLst/>
          </a:prstGeom>
        </p:spPr>
        <p:txBody>
          <a:bodyPr wrap="square">
            <a:spAutoFit/>
          </a:bodyPr>
          <a:lstStyle/>
          <a:p>
            <a:pPr algn="ctr"/>
            <a:r>
              <a:rPr lang="en-US" sz="800" i="1" kern="1200" dirty="0" smtClean="0">
                <a:solidFill>
                  <a:schemeClr val="tx1"/>
                </a:solidFill>
                <a:latin typeface="Verdana" pitchFamily="34" charset="0"/>
                <a:ea typeface="+mn-ea"/>
                <a:cs typeface="+mn-cs"/>
              </a:rPr>
              <a:t>This research was, in part, funded by the U.S. Government, DOE and DARPA. The views and conclusions contained in this document are those of the authors and should not be interpreted as representing the official policies, either expressed or implied, of the U.S. Government.</a:t>
            </a:r>
            <a:endParaRPr lang="en-US" sz="800" dirty="0"/>
          </a:p>
        </p:txBody>
      </p:sp>
    </p:spTree>
    <p:extLst>
      <p:ext uri="{BB962C8B-B14F-4D97-AF65-F5344CB8AC3E}">
        <p14:creationId xmlns:p14="http://schemas.microsoft.com/office/powerpoint/2010/main" val="242609871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a:t>
            </a:r>
            <a:endParaRPr lang="en-US" dirty="0"/>
          </a:p>
        </p:txBody>
      </p:sp>
      <p:sp>
        <p:nvSpPr>
          <p:cNvPr id="3" name="Rounded Rectangle 2"/>
          <p:cNvSpPr/>
          <p:nvPr/>
        </p:nvSpPr>
        <p:spPr>
          <a:xfrm>
            <a:off x="2337419" y="3593745"/>
            <a:ext cx="2441864" cy="1101437"/>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SoC</a:t>
            </a:r>
            <a:endParaRPr lang="en-US" sz="2400" b="1" dirty="0">
              <a:solidFill>
                <a:schemeClr val="tx1"/>
              </a:solidFill>
            </a:endParaRPr>
          </a:p>
        </p:txBody>
      </p:sp>
      <p:grpSp>
        <p:nvGrpSpPr>
          <p:cNvPr id="42" name="Group 41"/>
          <p:cNvGrpSpPr/>
          <p:nvPr/>
        </p:nvGrpSpPr>
        <p:grpSpPr>
          <a:xfrm>
            <a:off x="2078715" y="1565515"/>
            <a:ext cx="3545904" cy="2055208"/>
            <a:chOff x="2078715" y="1565515"/>
            <a:chExt cx="3545904" cy="2055208"/>
          </a:xfrm>
        </p:grpSpPr>
        <p:sp>
          <p:nvSpPr>
            <p:cNvPr id="10" name="TextBox 9"/>
            <p:cNvSpPr txBox="1"/>
            <p:nvPr/>
          </p:nvSpPr>
          <p:spPr>
            <a:xfrm>
              <a:off x="3302268" y="2356957"/>
              <a:ext cx="675185" cy="461665"/>
            </a:xfrm>
            <a:prstGeom prst="rect">
              <a:avLst/>
            </a:prstGeom>
            <a:noFill/>
          </p:spPr>
          <p:txBody>
            <a:bodyPr wrap="none" rtlCol="0">
              <a:spAutoFit/>
            </a:bodyPr>
            <a:lstStyle/>
            <a:p>
              <a:r>
                <a:rPr lang="en-US" sz="2400" b="1" dirty="0" smtClean="0"/>
                <a:t>......</a:t>
              </a:r>
              <a:endParaRPr lang="en-US" sz="2400" b="1" dirty="0"/>
            </a:p>
          </p:txBody>
        </p:sp>
        <p:sp>
          <p:nvSpPr>
            <p:cNvPr id="4" name="Rounded Rectangle 3"/>
            <p:cNvSpPr/>
            <p:nvPr/>
          </p:nvSpPr>
          <p:spPr>
            <a:xfrm>
              <a:off x="2486358" y="2249855"/>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LPDDR</a:t>
              </a:r>
              <a:endParaRPr lang="en-US" b="1" dirty="0">
                <a:solidFill>
                  <a:schemeClr val="tx1"/>
                </a:solidFill>
              </a:endParaRPr>
            </a:p>
          </p:txBody>
        </p:sp>
        <p:sp>
          <p:nvSpPr>
            <p:cNvPr id="5" name="Rounded Rectangle 4"/>
            <p:cNvSpPr/>
            <p:nvPr/>
          </p:nvSpPr>
          <p:spPr>
            <a:xfrm>
              <a:off x="2399767" y="2322591"/>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LPDDR</a:t>
              </a:r>
              <a:endParaRPr lang="en-US" b="1" dirty="0">
                <a:solidFill>
                  <a:schemeClr val="tx1"/>
                </a:solidFill>
              </a:endParaRPr>
            </a:p>
          </p:txBody>
        </p:sp>
        <p:sp>
          <p:nvSpPr>
            <p:cNvPr id="6" name="Rounded Rectangle 5"/>
            <p:cNvSpPr/>
            <p:nvPr/>
          </p:nvSpPr>
          <p:spPr>
            <a:xfrm>
              <a:off x="2337419" y="2402255"/>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3D</a:t>
              </a:r>
              <a:endParaRPr lang="en-US" b="1" dirty="0">
                <a:solidFill>
                  <a:schemeClr val="tx1"/>
                </a:solidFill>
              </a:endParaRPr>
            </a:p>
          </p:txBody>
        </p:sp>
        <p:sp>
          <p:nvSpPr>
            <p:cNvPr id="7" name="Rounded Rectangle 6"/>
            <p:cNvSpPr/>
            <p:nvPr/>
          </p:nvSpPr>
          <p:spPr>
            <a:xfrm>
              <a:off x="4020749" y="2249855"/>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LPDDR</a:t>
              </a:r>
              <a:endParaRPr lang="en-US" b="1" dirty="0">
                <a:solidFill>
                  <a:schemeClr val="tx1"/>
                </a:solidFill>
              </a:endParaRPr>
            </a:p>
          </p:txBody>
        </p:sp>
        <p:sp>
          <p:nvSpPr>
            <p:cNvPr id="8" name="Rounded Rectangle 7"/>
            <p:cNvSpPr/>
            <p:nvPr/>
          </p:nvSpPr>
          <p:spPr>
            <a:xfrm>
              <a:off x="3934158" y="2322591"/>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LPDDR</a:t>
              </a:r>
              <a:endParaRPr lang="en-US" b="1" dirty="0">
                <a:solidFill>
                  <a:schemeClr val="tx1"/>
                </a:solidFill>
              </a:endParaRPr>
            </a:p>
          </p:txBody>
        </p:sp>
        <p:sp>
          <p:nvSpPr>
            <p:cNvPr id="9" name="Rounded Rectangle 8"/>
            <p:cNvSpPr/>
            <p:nvPr/>
          </p:nvSpPr>
          <p:spPr>
            <a:xfrm>
              <a:off x="3871810" y="2402255"/>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3D</a:t>
              </a:r>
              <a:endParaRPr lang="en-US" b="1" dirty="0">
                <a:solidFill>
                  <a:schemeClr val="tx1"/>
                </a:solidFill>
              </a:endParaRPr>
            </a:p>
          </p:txBody>
        </p:sp>
        <p:sp>
          <p:nvSpPr>
            <p:cNvPr id="11" name="Up-Down Arrow 10"/>
            <p:cNvSpPr/>
            <p:nvPr/>
          </p:nvSpPr>
          <p:spPr>
            <a:xfrm>
              <a:off x="2697639" y="2925264"/>
              <a:ext cx="311728" cy="6684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Down Arrow 11"/>
            <p:cNvSpPr/>
            <p:nvPr/>
          </p:nvSpPr>
          <p:spPr>
            <a:xfrm>
              <a:off x="4169682" y="2952242"/>
              <a:ext cx="311728" cy="6684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23249" y="2818162"/>
              <a:ext cx="963725" cy="523220"/>
            </a:xfrm>
            <a:prstGeom prst="rect">
              <a:avLst/>
            </a:prstGeom>
            <a:noFill/>
          </p:spPr>
          <p:txBody>
            <a:bodyPr wrap="none" rtlCol="0">
              <a:spAutoFit/>
            </a:bodyPr>
            <a:lstStyle/>
            <a:p>
              <a:pPr algn="ctr"/>
              <a:r>
                <a:rPr lang="en-US" sz="2800" b="1" dirty="0" smtClean="0"/>
                <a:t>......</a:t>
              </a:r>
              <a:endParaRPr lang="en-US" sz="2800" b="1" dirty="0" smtClean="0"/>
            </a:p>
          </p:txBody>
        </p:sp>
        <p:sp>
          <p:nvSpPr>
            <p:cNvPr id="27" name="TextBox 26"/>
            <p:cNvSpPr txBox="1"/>
            <p:nvPr/>
          </p:nvSpPr>
          <p:spPr>
            <a:xfrm>
              <a:off x="3121163" y="1874737"/>
              <a:ext cx="904415" cy="369332"/>
            </a:xfrm>
            <a:prstGeom prst="rect">
              <a:avLst/>
            </a:prstGeom>
            <a:noFill/>
          </p:spPr>
          <p:txBody>
            <a:bodyPr wrap="none" rtlCol="0">
              <a:spAutoFit/>
            </a:bodyPr>
            <a:lstStyle/>
            <a:p>
              <a:r>
                <a:rPr lang="en-US" dirty="0" smtClean="0"/>
                <a:t>~1 TB</a:t>
              </a:r>
              <a:endParaRPr lang="en-US" dirty="0"/>
            </a:p>
          </p:txBody>
        </p:sp>
        <p:sp>
          <p:nvSpPr>
            <p:cNvPr id="28" name="TextBox 27"/>
            <p:cNvSpPr txBox="1"/>
            <p:nvPr/>
          </p:nvSpPr>
          <p:spPr>
            <a:xfrm>
              <a:off x="4533871" y="2963316"/>
              <a:ext cx="1090748" cy="584775"/>
            </a:xfrm>
            <a:prstGeom prst="rect">
              <a:avLst/>
            </a:prstGeom>
            <a:noFill/>
          </p:spPr>
          <p:txBody>
            <a:bodyPr wrap="none" rtlCol="0">
              <a:spAutoFit/>
            </a:bodyPr>
            <a:lstStyle/>
            <a:p>
              <a:r>
                <a:rPr lang="en-US" sz="1600" dirty="0" smtClean="0"/>
                <a:t>1 </a:t>
              </a:r>
              <a:r>
                <a:rPr lang="en-US" sz="1600" dirty="0" smtClean="0"/>
                <a:t>TB/s</a:t>
              </a:r>
            </a:p>
            <a:p>
              <a:r>
                <a:rPr lang="en-US" sz="1600" dirty="0" smtClean="0"/>
                <a:t>Total BW</a:t>
              </a:r>
              <a:endParaRPr lang="en-US" sz="1600" dirty="0"/>
            </a:p>
          </p:txBody>
        </p:sp>
        <p:sp>
          <p:nvSpPr>
            <p:cNvPr id="31" name="TextBox 30"/>
            <p:cNvSpPr txBox="1"/>
            <p:nvPr/>
          </p:nvSpPr>
          <p:spPr>
            <a:xfrm>
              <a:off x="2078715" y="1565515"/>
              <a:ext cx="3231975" cy="338554"/>
            </a:xfrm>
            <a:prstGeom prst="rect">
              <a:avLst/>
            </a:prstGeom>
            <a:solidFill>
              <a:schemeClr val="bg1">
                <a:lumMod val="85000"/>
              </a:schemeClr>
            </a:solidFill>
            <a:ln>
              <a:solidFill>
                <a:schemeClr val="tx1"/>
              </a:solidFill>
            </a:ln>
          </p:spPr>
          <p:txBody>
            <a:bodyPr wrap="none" rtlCol="0">
              <a:spAutoFit/>
            </a:bodyPr>
            <a:lstStyle/>
            <a:p>
              <a:r>
                <a:rPr lang="en-US" sz="1600" i="1" dirty="0" smtClean="0"/>
                <a:t>High performance, low power</a:t>
              </a:r>
              <a:endParaRPr lang="en-US" sz="1600" i="1" dirty="0"/>
            </a:p>
          </p:txBody>
        </p:sp>
      </p:grpSp>
      <p:grpSp>
        <p:nvGrpSpPr>
          <p:cNvPr id="40" name="Group 39"/>
          <p:cNvGrpSpPr/>
          <p:nvPr/>
        </p:nvGrpSpPr>
        <p:grpSpPr>
          <a:xfrm>
            <a:off x="207260" y="2335991"/>
            <a:ext cx="2092060" cy="3090017"/>
            <a:chOff x="387014" y="2335991"/>
            <a:chExt cx="2092060" cy="3090017"/>
          </a:xfrm>
        </p:grpSpPr>
        <p:sp>
          <p:nvSpPr>
            <p:cNvPr id="14" name="Rounded Rectangle 13"/>
            <p:cNvSpPr/>
            <p:nvPr/>
          </p:nvSpPr>
          <p:spPr>
            <a:xfrm>
              <a:off x="847700" y="2845600"/>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DDRx</a:t>
              </a:r>
              <a:endParaRPr lang="en-US" sz="1600" b="1" dirty="0">
                <a:solidFill>
                  <a:schemeClr val="tx1"/>
                </a:solidFill>
              </a:endParaRPr>
            </a:p>
          </p:txBody>
        </p:sp>
        <p:sp>
          <p:nvSpPr>
            <p:cNvPr id="15" name="Rounded Rectangle 14"/>
            <p:cNvSpPr/>
            <p:nvPr/>
          </p:nvSpPr>
          <p:spPr>
            <a:xfrm>
              <a:off x="847699" y="3430954"/>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DDRx</a:t>
              </a:r>
              <a:endParaRPr lang="en-US" sz="1600" b="1" dirty="0">
                <a:solidFill>
                  <a:schemeClr val="tx1"/>
                </a:solidFill>
              </a:endParaRPr>
            </a:p>
          </p:txBody>
        </p:sp>
        <p:sp>
          <p:nvSpPr>
            <p:cNvPr id="16" name="Rounded Rectangle 15"/>
            <p:cNvSpPr/>
            <p:nvPr/>
          </p:nvSpPr>
          <p:spPr>
            <a:xfrm>
              <a:off x="847700" y="4317645"/>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DDRx</a:t>
              </a:r>
              <a:endParaRPr lang="en-US" sz="1600" b="1" dirty="0">
                <a:solidFill>
                  <a:schemeClr val="tx1"/>
                </a:solidFill>
              </a:endParaRPr>
            </a:p>
          </p:txBody>
        </p:sp>
        <p:sp>
          <p:nvSpPr>
            <p:cNvPr id="17" name="Rounded Rectangle 16"/>
            <p:cNvSpPr/>
            <p:nvPr/>
          </p:nvSpPr>
          <p:spPr>
            <a:xfrm>
              <a:off x="847699" y="4902999"/>
              <a:ext cx="907473" cy="523009"/>
            </a:xfrm>
            <a:prstGeom prst="roundRect">
              <a:avLst/>
            </a:prstGeom>
            <a:solidFill>
              <a:schemeClr val="accent6">
                <a:lumMod val="40000"/>
                <a:lumOff val="60000"/>
              </a:schemeClr>
            </a:solidFill>
            <a:ln>
              <a:solidFill>
                <a:schemeClr val="accent6">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DDRx</a:t>
              </a:r>
              <a:endParaRPr lang="en-US" sz="1600" b="1" dirty="0">
                <a:solidFill>
                  <a:schemeClr val="tx1"/>
                </a:solidFill>
              </a:endParaRPr>
            </a:p>
          </p:txBody>
        </p:sp>
        <p:sp>
          <p:nvSpPr>
            <p:cNvPr id="18" name="TextBox 17"/>
            <p:cNvSpPr txBox="1"/>
            <p:nvPr/>
          </p:nvSpPr>
          <p:spPr>
            <a:xfrm rot="5400000">
              <a:off x="1041121" y="3955798"/>
              <a:ext cx="742511" cy="400110"/>
            </a:xfrm>
            <a:prstGeom prst="rect">
              <a:avLst/>
            </a:prstGeom>
            <a:noFill/>
          </p:spPr>
          <p:txBody>
            <a:bodyPr wrap="none" rtlCol="0">
              <a:spAutoFit/>
            </a:bodyPr>
            <a:lstStyle/>
            <a:p>
              <a:r>
                <a:rPr lang="en-US" sz="2000" b="1" dirty="0" smtClean="0"/>
                <a:t>......</a:t>
              </a:r>
              <a:endParaRPr lang="en-US" sz="2000" b="1" dirty="0"/>
            </a:p>
          </p:txBody>
        </p:sp>
        <p:sp>
          <p:nvSpPr>
            <p:cNvPr id="19" name="Left-Right Arrow 18"/>
            <p:cNvSpPr/>
            <p:nvPr/>
          </p:nvSpPr>
          <p:spPr>
            <a:xfrm>
              <a:off x="1639139" y="3988600"/>
              <a:ext cx="839935" cy="3844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52350" y="2335991"/>
              <a:ext cx="797013" cy="369332"/>
            </a:xfrm>
            <a:prstGeom prst="rect">
              <a:avLst/>
            </a:prstGeom>
            <a:noFill/>
          </p:spPr>
          <p:txBody>
            <a:bodyPr wrap="none" rtlCol="0">
              <a:spAutoFit/>
            </a:bodyPr>
            <a:lstStyle/>
            <a:p>
              <a:r>
                <a:rPr lang="en-US" dirty="0" smtClean="0"/>
                <a:t> 4 TB</a:t>
              </a:r>
              <a:endParaRPr lang="en-US" dirty="0"/>
            </a:p>
          </p:txBody>
        </p:sp>
        <p:sp>
          <p:nvSpPr>
            <p:cNvPr id="32" name="TextBox 31"/>
            <p:cNvSpPr txBox="1"/>
            <p:nvPr/>
          </p:nvSpPr>
          <p:spPr>
            <a:xfrm rot="16200000">
              <a:off x="-724669" y="3912874"/>
              <a:ext cx="2561920" cy="338554"/>
            </a:xfrm>
            <a:prstGeom prst="rect">
              <a:avLst/>
            </a:prstGeom>
            <a:solidFill>
              <a:schemeClr val="bg1">
                <a:lumMod val="85000"/>
              </a:schemeClr>
            </a:solidFill>
            <a:ln>
              <a:solidFill>
                <a:schemeClr val="tx1"/>
              </a:solidFill>
            </a:ln>
          </p:spPr>
          <p:txBody>
            <a:bodyPr wrap="none" rtlCol="0">
              <a:spAutoFit/>
            </a:bodyPr>
            <a:lstStyle/>
            <a:p>
              <a:r>
                <a:rPr lang="en-US" sz="1600" i="1" dirty="0" smtClean="0"/>
                <a:t>High capacity, low cost</a:t>
              </a:r>
              <a:endParaRPr lang="en-US" sz="1600" i="1" dirty="0"/>
            </a:p>
          </p:txBody>
        </p:sp>
      </p:grpSp>
      <p:grpSp>
        <p:nvGrpSpPr>
          <p:cNvPr id="39" name="Group 38"/>
          <p:cNvGrpSpPr/>
          <p:nvPr/>
        </p:nvGrpSpPr>
        <p:grpSpPr>
          <a:xfrm>
            <a:off x="1739773" y="1422045"/>
            <a:ext cx="3821613" cy="4897991"/>
            <a:chOff x="1919527" y="1422045"/>
            <a:chExt cx="3821613" cy="4897991"/>
          </a:xfrm>
        </p:grpSpPr>
        <p:sp>
          <p:nvSpPr>
            <p:cNvPr id="33" name="Rounded Rectangle 32"/>
            <p:cNvSpPr/>
            <p:nvPr/>
          </p:nvSpPr>
          <p:spPr>
            <a:xfrm>
              <a:off x="1919527" y="1422045"/>
              <a:ext cx="3821613" cy="4509654"/>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746351" y="5858371"/>
              <a:ext cx="2119170" cy="461665"/>
            </a:xfrm>
            <a:prstGeom prst="rect">
              <a:avLst/>
            </a:prstGeom>
            <a:noFill/>
            <a:ln>
              <a:noFill/>
            </a:ln>
          </p:spPr>
          <p:txBody>
            <a:bodyPr wrap="none" rtlCol="0">
              <a:spAutoFit/>
            </a:bodyPr>
            <a:lstStyle/>
            <a:p>
              <a:r>
                <a:rPr lang="en-US" sz="2400" i="1" dirty="0" smtClean="0"/>
                <a:t>Processor Node</a:t>
              </a:r>
              <a:endParaRPr lang="en-US" sz="2400" i="1" dirty="0"/>
            </a:p>
          </p:txBody>
        </p:sp>
      </p:grpSp>
      <p:grpSp>
        <p:nvGrpSpPr>
          <p:cNvPr id="37" name="Group 36"/>
          <p:cNvGrpSpPr/>
          <p:nvPr/>
        </p:nvGrpSpPr>
        <p:grpSpPr>
          <a:xfrm>
            <a:off x="2486358" y="4688252"/>
            <a:ext cx="2199409" cy="1216678"/>
            <a:chOff x="2666112" y="4688252"/>
            <a:chExt cx="2199409" cy="1216678"/>
          </a:xfrm>
        </p:grpSpPr>
        <p:sp>
          <p:nvSpPr>
            <p:cNvPr id="20" name="Up-Down Arrow 19"/>
            <p:cNvSpPr/>
            <p:nvPr/>
          </p:nvSpPr>
          <p:spPr>
            <a:xfrm>
              <a:off x="2666112" y="4695182"/>
              <a:ext cx="211281" cy="8208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Down Arrow 20"/>
            <p:cNvSpPr/>
            <p:nvPr/>
          </p:nvSpPr>
          <p:spPr>
            <a:xfrm>
              <a:off x="2912031" y="4691717"/>
              <a:ext cx="211281" cy="8208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a:off x="3189121" y="4691717"/>
              <a:ext cx="211281" cy="8208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3435040" y="4688252"/>
              <a:ext cx="211281" cy="8208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a:off x="4408321" y="4698647"/>
              <a:ext cx="211281" cy="8208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a:off x="4654240" y="4695182"/>
              <a:ext cx="211281" cy="8208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63856" y="4702838"/>
              <a:ext cx="675185" cy="461665"/>
            </a:xfrm>
            <a:prstGeom prst="rect">
              <a:avLst/>
            </a:prstGeom>
            <a:noFill/>
          </p:spPr>
          <p:txBody>
            <a:bodyPr wrap="none" rtlCol="0">
              <a:spAutoFit/>
            </a:bodyPr>
            <a:lstStyle/>
            <a:p>
              <a:r>
                <a:rPr lang="en-US" sz="2400" b="1" dirty="0" smtClean="0"/>
                <a:t>......</a:t>
              </a:r>
              <a:endParaRPr lang="en-US" sz="2400" b="1" dirty="0"/>
            </a:p>
          </p:txBody>
        </p:sp>
        <p:sp>
          <p:nvSpPr>
            <p:cNvPr id="35" name="TextBox 34"/>
            <p:cNvSpPr txBox="1"/>
            <p:nvPr/>
          </p:nvSpPr>
          <p:spPr>
            <a:xfrm>
              <a:off x="3143876" y="5535598"/>
              <a:ext cx="1212127" cy="369332"/>
            </a:xfrm>
            <a:prstGeom prst="rect">
              <a:avLst/>
            </a:prstGeom>
            <a:noFill/>
          </p:spPr>
          <p:txBody>
            <a:bodyPr wrap="none" rtlCol="0">
              <a:spAutoFit/>
            </a:bodyPr>
            <a:lstStyle/>
            <a:p>
              <a:r>
                <a:rPr lang="en-US" dirty="0" smtClean="0"/>
                <a:t>IC </a:t>
              </a:r>
              <a:r>
                <a:rPr lang="en-US" dirty="0" smtClean="0"/>
                <a:t>Fabric</a:t>
              </a:r>
              <a:endParaRPr lang="en-US" dirty="0"/>
            </a:p>
          </p:txBody>
        </p:sp>
      </p:grpSp>
      <p:pic>
        <p:nvPicPr>
          <p:cNvPr id="41" name="Picture 40"/>
          <p:cNvPicPr>
            <a:picLocks noChangeAspect="1"/>
          </p:cNvPicPr>
          <p:nvPr/>
        </p:nvPicPr>
        <p:blipFill>
          <a:blip r:embed="rId2"/>
          <a:stretch>
            <a:fillRect/>
          </a:stretch>
        </p:blipFill>
        <p:spPr>
          <a:xfrm>
            <a:off x="5716746" y="2492774"/>
            <a:ext cx="3372542" cy="2210063"/>
          </a:xfrm>
          <a:prstGeom prst="rect">
            <a:avLst/>
          </a:prstGeom>
        </p:spPr>
      </p:pic>
    </p:spTree>
    <p:extLst>
      <p:ext uri="{BB962C8B-B14F-4D97-AF65-F5344CB8AC3E}">
        <p14:creationId xmlns:p14="http://schemas.microsoft.com/office/powerpoint/2010/main" val="276814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 Switch Straw-man</a:t>
            </a:r>
            <a:endParaRPr lang="en-US" dirty="0"/>
          </a:p>
        </p:txBody>
      </p:sp>
      <p:sp>
        <p:nvSpPr>
          <p:cNvPr id="45" name="Rectangle 44"/>
          <p:cNvSpPr/>
          <p:nvPr/>
        </p:nvSpPr>
        <p:spPr>
          <a:xfrm>
            <a:off x="2613935" y="1941169"/>
            <a:ext cx="3508036" cy="37572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87" name="Group 86"/>
          <p:cNvGrpSpPr/>
          <p:nvPr/>
        </p:nvGrpSpPr>
        <p:grpSpPr>
          <a:xfrm>
            <a:off x="2901479" y="2234700"/>
            <a:ext cx="2932948" cy="3170138"/>
            <a:chOff x="2901479" y="2234700"/>
            <a:chExt cx="2932948" cy="3170138"/>
          </a:xfrm>
        </p:grpSpPr>
        <p:sp>
          <p:nvSpPr>
            <p:cNvPr id="48" name="Rectangle 47"/>
            <p:cNvSpPr/>
            <p:nvPr/>
          </p:nvSpPr>
          <p:spPr>
            <a:xfrm>
              <a:off x="3074006" y="2234700"/>
              <a:ext cx="1265193" cy="176119"/>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Data Buffer</a:t>
              </a:r>
            </a:p>
          </p:txBody>
        </p:sp>
        <p:sp>
          <p:nvSpPr>
            <p:cNvPr id="49" name="Rectangle 48"/>
            <p:cNvSpPr/>
            <p:nvPr/>
          </p:nvSpPr>
          <p:spPr>
            <a:xfrm>
              <a:off x="4396708" y="2234700"/>
              <a:ext cx="1265193" cy="176119"/>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Data Buffer</a:t>
              </a:r>
            </a:p>
          </p:txBody>
        </p:sp>
        <p:sp>
          <p:nvSpPr>
            <p:cNvPr id="51" name="Rectangle 50"/>
            <p:cNvSpPr/>
            <p:nvPr/>
          </p:nvSpPr>
          <p:spPr>
            <a:xfrm rot="16200000">
              <a:off x="2341973" y="3058384"/>
              <a:ext cx="1291538" cy="172526"/>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Data Buffer</a:t>
              </a:r>
            </a:p>
          </p:txBody>
        </p:sp>
        <p:sp>
          <p:nvSpPr>
            <p:cNvPr id="53" name="Rectangle 52"/>
            <p:cNvSpPr/>
            <p:nvPr/>
          </p:nvSpPr>
          <p:spPr>
            <a:xfrm rot="16200000">
              <a:off x="2341973" y="4437981"/>
              <a:ext cx="1291538" cy="172526"/>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Data Buffer</a:t>
              </a:r>
            </a:p>
          </p:txBody>
        </p:sp>
        <p:sp>
          <p:nvSpPr>
            <p:cNvPr id="54" name="Rectangle 53"/>
            <p:cNvSpPr/>
            <p:nvPr/>
          </p:nvSpPr>
          <p:spPr>
            <a:xfrm rot="16200000">
              <a:off x="5102395" y="3058384"/>
              <a:ext cx="1291538" cy="172526"/>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Data Buffer</a:t>
              </a:r>
            </a:p>
          </p:txBody>
        </p:sp>
        <p:sp>
          <p:nvSpPr>
            <p:cNvPr id="56" name="Rectangle 55"/>
            <p:cNvSpPr/>
            <p:nvPr/>
          </p:nvSpPr>
          <p:spPr>
            <a:xfrm rot="16200000">
              <a:off x="5102395" y="4437981"/>
              <a:ext cx="1291538" cy="172526"/>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Data Buffer</a:t>
              </a:r>
            </a:p>
          </p:txBody>
        </p:sp>
        <p:sp>
          <p:nvSpPr>
            <p:cNvPr id="58" name="Rectangle 57"/>
            <p:cNvSpPr/>
            <p:nvPr/>
          </p:nvSpPr>
          <p:spPr>
            <a:xfrm>
              <a:off x="3074006" y="5228719"/>
              <a:ext cx="1265193" cy="176119"/>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Data Buffer</a:t>
              </a:r>
            </a:p>
          </p:txBody>
        </p:sp>
        <p:sp>
          <p:nvSpPr>
            <p:cNvPr id="59" name="Rectangle 58"/>
            <p:cNvSpPr/>
            <p:nvPr/>
          </p:nvSpPr>
          <p:spPr>
            <a:xfrm>
              <a:off x="4396708" y="5228719"/>
              <a:ext cx="1265193" cy="176119"/>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Data Buffer</a:t>
              </a:r>
            </a:p>
          </p:txBody>
        </p:sp>
        <p:sp>
          <p:nvSpPr>
            <p:cNvPr id="62" name="Rectangle 61"/>
            <p:cNvSpPr/>
            <p:nvPr/>
          </p:nvSpPr>
          <p:spPr>
            <a:xfrm>
              <a:off x="3706602" y="2528231"/>
              <a:ext cx="1265193" cy="410944"/>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Arbitration Logic</a:t>
              </a:r>
            </a:p>
          </p:txBody>
        </p:sp>
        <p:sp>
          <p:nvSpPr>
            <p:cNvPr id="63" name="Rectangle 62"/>
            <p:cNvSpPr/>
            <p:nvPr/>
          </p:nvSpPr>
          <p:spPr>
            <a:xfrm rot="16200000">
              <a:off x="2744535" y="3618488"/>
              <a:ext cx="1291538" cy="402561"/>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Arbitration Logic</a:t>
              </a:r>
            </a:p>
          </p:txBody>
        </p:sp>
        <p:sp>
          <p:nvSpPr>
            <p:cNvPr id="64" name="Rectangle 63"/>
            <p:cNvSpPr/>
            <p:nvPr/>
          </p:nvSpPr>
          <p:spPr>
            <a:xfrm rot="16200000">
              <a:off x="4699834" y="3618489"/>
              <a:ext cx="1291538" cy="402561"/>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Arbitration Logic</a:t>
              </a:r>
            </a:p>
          </p:txBody>
        </p:sp>
        <p:sp>
          <p:nvSpPr>
            <p:cNvPr id="65" name="Rectangle 64"/>
            <p:cNvSpPr/>
            <p:nvPr/>
          </p:nvSpPr>
          <p:spPr>
            <a:xfrm>
              <a:off x="3706602" y="4700363"/>
              <a:ext cx="1265193" cy="410944"/>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Arbitration Logic</a:t>
              </a:r>
            </a:p>
          </p:txBody>
        </p:sp>
        <p:sp>
          <p:nvSpPr>
            <p:cNvPr id="66" name="Rectangle 65"/>
            <p:cNvSpPr/>
            <p:nvPr/>
          </p:nvSpPr>
          <p:spPr>
            <a:xfrm>
              <a:off x="3706602" y="3174000"/>
              <a:ext cx="1265193" cy="1291538"/>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Switching Fabric</a:t>
              </a:r>
            </a:p>
          </p:txBody>
        </p:sp>
      </p:grpSp>
      <p:grpSp>
        <p:nvGrpSpPr>
          <p:cNvPr id="86" name="Group 85"/>
          <p:cNvGrpSpPr/>
          <p:nvPr/>
        </p:nvGrpSpPr>
        <p:grpSpPr>
          <a:xfrm>
            <a:off x="1176216" y="1941169"/>
            <a:ext cx="6383475" cy="3757200"/>
            <a:chOff x="1176216" y="1941169"/>
            <a:chExt cx="6383475" cy="3757200"/>
          </a:xfrm>
        </p:grpSpPr>
        <p:sp>
          <p:nvSpPr>
            <p:cNvPr id="67" name="Rounded Rectangle 66"/>
            <p:cNvSpPr/>
            <p:nvPr/>
          </p:nvSpPr>
          <p:spPr>
            <a:xfrm>
              <a:off x="6409515" y="1941169"/>
              <a:ext cx="1150176" cy="528356"/>
            </a:xfrm>
            <a:prstGeom prst="roundRect">
              <a:avLst/>
            </a:prstGeom>
            <a:solidFill>
              <a:srgbClr val="FFC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Optical PHY</a:t>
              </a:r>
            </a:p>
          </p:txBody>
        </p:sp>
        <p:sp>
          <p:nvSpPr>
            <p:cNvPr id="76" name="Left-Right Arrow 75"/>
            <p:cNvSpPr/>
            <p:nvPr/>
          </p:nvSpPr>
          <p:spPr>
            <a:xfrm>
              <a:off x="6121971" y="2117288"/>
              <a:ext cx="287544" cy="176119"/>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77" name="Rounded Rectangle 76"/>
            <p:cNvSpPr/>
            <p:nvPr/>
          </p:nvSpPr>
          <p:spPr>
            <a:xfrm>
              <a:off x="6409515" y="5170013"/>
              <a:ext cx="1150176" cy="528356"/>
            </a:xfrm>
            <a:prstGeom prst="roundRect">
              <a:avLst/>
            </a:prstGeom>
            <a:solidFill>
              <a:srgbClr val="FFC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Optical PHY</a:t>
              </a:r>
            </a:p>
          </p:txBody>
        </p:sp>
        <p:sp>
          <p:nvSpPr>
            <p:cNvPr id="78" name="Left-Right Arrow 77"/>
            <p:cNvSpPr/>
            <p:nvPr/>
          </p:nvSpPr>
          <p:spPr>
            <a:xfrm>
              <a:off x="6121971" y="5346132"/>
              <a:ext cx="287544" cy="176119"/>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 name="Rounded Rectangle 78"/>
            <p:cNvSpPr/>
            <p:nvPr/>
          </p:nvSpPr>
          <p:spPr>
            <a:xfrm>
              <a:off x="1176216" y="1941169"/>
              <a:ext cx="1150176" cy="528356"/>
            </a:xfrm>
            <a:prstGeom prst="roundRect">
              <a:avLst/>
            </a:prstGeom>
            <a:solidFill>
              <a:srgbClr val="FFC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Optical PHY</a:t>
              </a:r>
            </a:p>
          </p:txBody>
        </p:sp>
        <p:sp>
          <p:nvSpPr>
            <p:cNvPr id="80" name="Left-Right Arrow 79"/>
            <p:cNvSpPr/>
            <p:nvPr/>
          </p:nvSpPr>
          <p:spPr>
            <a:xfrm>
              <a:off x="2326392" y="2117288"/>
              <a:ext cx="287544" cy="176119"/>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 name="Rounded Rectangle 80"/>
            <p:cNvSpPr/>
            <p:nvPr/>
          </p:nvSpPr>
          <p:spPr>
            <a:xfrm>
              <a:off x="1176216" y="5170013"/>
              <a:ext cx="1150176" cy="528356"/>
            </a:xfrm>
            <a:prstGeom prst="roundRect">
              <a:avLst/>
            </a:prstGeom>
            <a:solidFill>
              <a:srgbClr val="FFC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Optical PHY</a:t>
              </a:r>
            </a:p>
          </p:txBody>
        </p:sp>
        <p:sp>
          <p:nvSpPr>
            <p:cNvPr id="82" name="Left-Right Arrow 81"/>
            <p:cNvSpPr/>
            <p:nvPr/>
          </p:nvSpPr>
          <p:spPr>
            <a:xfrm>
              <a:off x="2326392" y="5346132"/>
              <a:ext cx="287544" cy="176119"/>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85" name="Group 84"/>
          <p:cNvGrpSpPr/>
          <p:nvPr/>
        </p:nvGrpSpPr>
        <p:grpSpPr>
          <a:xfrm>
            <a:off x="1981339" y="1295400"/>
            <a:ext cx="5635860" cy="5048738"/>
            <a:chOff x="1981339" y="1295400"/>
            <a:chExt cx="5635860" cy="5048738"/>
          </a:xfrm>
        </p:grpSpPr>
        <p:sp>
          <p:nvSpPr>
            <p:cNvPr id="46" name="Rectangle 45"/>
            <p:cNvSpPr/>
            <p:nvPr/>
          </p:nvSpPr>
          <p:spPr>
            <a:xfrm>
              <a:off x="3074006" y="1999875"/>
              <a:ext cx="1265193" cy="176119"/>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Electrical PHY</a:t>
              </a:r>
            </a:p>
          </p:txBody>
        </p:sp>
        <p:sp>
          <p:nvSpPr>
            <p:cNvPr id="47" name="Rectangle 46"/>
            <p:cNvSpPr/>
            <p:nvPr/>
          </p:nvSpPr>
          <p:spPr>
            <a:xfrm>
              <a:off x="4396708" y="1999875"/>
              <a:ext cx="1265193" cy="176119"/>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Electrical PHY</a:t>
              </a:r>
            </a:p>
          </p:txBody>
        </p:sp>
        <p:sp>
          <p:nvSpPr>
            <p:cNvPr id="50" name="Rectangle 49"/>
            <p:cNvSpPr/>
            <p:nvPr/>
          </p:nvSpPr>
          <p:spPr>
            <a:xfrm rot="16200000">
              <a:off x="2111936" y="3058384"/>
              <a:ext cx="1291538" cy="172526"/>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Electrical PHY</a:t>
              </a:r>
            </a:p>
          </p:txBody>
        </p:sp>
        <p:sp>
          <p:nvSpPr>
            <p:cNvPr id="52" name="Rectangle 51"/>
            <p:cNvSpPr/>
            <p:nvPr/>
          </p:nvSpPr>
          <p:spPr>
            <a:xfrm rot="16200000">
              <a:off x="2111936" y="4437981"/>
              <a:ext cx="1291538" cy="172526"/>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Electrical PHY</a:t>
              </a:r>
            </a:p>
          </p:txBody>
        </p:sp>
        <p:sp>
          <p:nvSpPr>
            <p:cNvPr id="55" name="Rectangle 54"/>
            <p:cNvSpPr/>
            <p:nvPr/>
          </p:nvSpPr>
          <p:spPr>
            <a:xfrm rot="16200000">
              <a:off x="5332432" y="3058384"/>
              <a:ext cx="1291538" cy="172526"/>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Electrical PHY</a:t>
              </a:r>
            </a:p>
          </p:txBody>
        </p:sp>
        <p:sp>
          <p:nvSpPr>
            <p:cNvPr id="57" name="Rectangle 56"/>
            <p:cNvSpPr/>
            <p:nvPr/>
          </p:nvSpPr>
          <p:spPr>
            <a:xfrm rot="16200000">
              <a:off x="5332432" y="4437981"/>
              <a:ext cx="1291538" cy="172526"/>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Electrical PHY</a:t>
              </a:r>
            </a:p>
          </p:txBody>
        </p:sp>
        <p:sp>
          <p:nvSpPr>
            <p:cNvPr id="60" name="Rectangle 59"/>
            <p:cNvSpPr/>
            <p:nvPr/>
          </p:nvSpPr>
          <p:spPr>
            <a:xfrm>
              <a:off x="3074006" y="5463544"/>
              <a:ext cx="1265193" cy="176119"/>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Electrical PHY</a:t>
              </a:r>
            </a:p>
          </p:txBody>
        </p:sp>
        <p:sp>
          <p:nvSpPr>
            <p:cNvPr id="61" name="Rectangle 60"/>
            <p:cNvSpPr/>
            <p:nvPr/>
          </p:nvSpPr>
          <p:spPr>
            <a:xfrm>
              <a:off x="4396708" y="5463544"/>
              <a:ext cx="1265193" cy="176119"/>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Electrical PHY</a:t>
              </a:r>
            </a:p>
          </p:txBody>
        </p:sp>
        <p:sp>
          <p:nvSpPr>
            <p:cNvPr id="68" name="Left-Right Arrow 67"/>
            <p:cNvSpPr/>
            <p:nvPr/>
          </p:nvSpPr>
          <p:spPr>
            <a:xfrm>
              <a:off x="6121971" y="2997881"/>
              <a:ext cx="632597" cy="410944"/>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69" name="Left-Right Arrow 68"/>
            <p:cNvSpPr/>
            <p:nvPr/>
          </p:nvSpPr>
          <p:spPr>
            <a:xfrm>
              <a:off x="6121971" y="4348125"/>
              <a:ext cx="632597" cy="410944"/>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 name="Left-Right Arrow 69"/>
            <p:cNvSpPr/>
            <p:nvPr/>
          </p:nvSpPr>
          <p:spPr>
            <a:xfrm>
              <a:off x="1981339" y="2997881"/>
              <a:ext cx="632597" cy="410944"/>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 name="Left-Right Arrow 70"/>
            <p:cNvSpPr/>
            <p:nvPr/>
          </p:nvSpPr>
          <p:spPr>
            <a:xfrm>
              <a:off x="1981339" y="4348125"/>
              <a:ext cx="632597" cy="410944"/>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 name="Left-Right Arrow 71"/>
            <p:cNvSpPr/>
            <p:nvPr/>
          </p:nvSpPr>
          <p:spPr>
            <a:xfrm rot="16200000">
              <a:off x="3412472" y="1417004"/>
              <a:ext cx="645769" cy="402561"/>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 name="Left-Right Arrow 72"/>
            <p:cNvSpPr/>
            <p:nvPr/>
          </p:nvSpPr>
          <p:spPr>
            <a:xfrm rot="16200000">
              <a:off x="4735174" y="1417004"/>
              <a:ext cx="645769" cy="402561"/>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74" name="Left-Right Arrow 73"/>
            <p:cNvSpPr/>
            <p:nvPr/>
          </p:nvSpPr>
          <p:spPr>
            <a:xfrm rot="16200000">
              <a:off x="3412472" y="5819973"/>
              <a:ext cx="645769" cy="402561"/>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75" name="Left-Right Arrow 74"/>
            <p:cNvSpPr/>
            <p:nvPr/>
          </p:nvSpPr>
          <p:spPr>
            <a:xfrm rot="16200000">
              <a:off x="4735174" y="5819973"/>
              <a:ext cx="645769" cy="402561"/>
            </a:xfrm>
            <a:prstGeom prst="leftRightArrow">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a:ea typeface="+mn-ea"/>
                <a:cs typeface="+mn-cs"/>
              </a:endParaRPr>
            </a:p>
          </p:txBody>
        </p:sp>
        <p:sp>
          <p:nvSpPr>
            <p:cNvPr id="83" name="TextBox 82"/>
            <p:cNvSpPr txBox="1"/>
            <p:nvPr/>
          </p:nvSpPr>
          <p:spPr>
            <a:xfrm>
              <a:off x="6294497" y="3615352"/>
              <a:ext cx="132270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prstClr val="black"/>
                  </a:solidFill>
                  <a:effectLst/>
                  <a:uLnTx/>
                  <a:uFillTx/>
                  <a:latin typeface="Calibri"/>
                </a:rPr>
                <a:t>Local Electrical Switch Network</a:t>
              </a:r>
            </a:p>
          </p:txBody>
        </p:sp>
      </p:grpSp>
    </p:spTree>
    <p:extLst>
      <p:ext uri="{BB962C8B-B14F-4D97-AF65-F5344CB8AC3E}">
        <p14:creationId xmlns:p14="http://schemas.microsoft.com/office/powerpoint/2010/main" val="314002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310" y="223531"/>
            <a:ext cx="7491593" cy="556092"/>
          </a:xfrm>
        </p:spPr>
        <p:txBody>
          <a:bodyPr>
            <a:normAutofit fontScale="90000"/>
          </a:bodyPr>
          <a:lstStyle/>
          <a:p>
            <a:pPr algn="ctr"/>
            <a:r>
              <a:rPr lang="en-US" dirty="0" smtClean="0"/>
              <a:t>On-die </a:t>
            </a:r>
            <a:r>
              <a:rPr lang="en-US" dirty="0" smtClean="0"/>
              <a:t>Data Movement vs Compute</a:t>
            </a:r>
            <a:endParaRPr lang="en-US" dirty="0"/>
          </a:p>
        </p:txBody>
      </p:sp>
      <p:sp>
        <p:nvSpPr>
          <p:cNvPr id="7" name="TextBox 6"/>
          <p:cNvSpPr txBox="1"/>
          <p:nvPr/>
        </p:nvSpPr>
        <p:spPr>
          <a:xfrm>
            <a:off x="602919" y="5600400"/>
            <a:ext cx="8255945" cy="636857"/>
          </a:xfrm>
          <a:prstGeom prst="rect">
            <a:avLst/>
          </a:prstGeom>
          <a:noFill/>
        </p:spPr>
        <p:txBody>
          <a:bodyPr wrap="square" lIns="82058" tIns="41029" rIns="82058" bIns="41029" rtlCol="0">
            <a:spAutoFit/>
          </a:bodyPr>
          <a:lstStyle/>
          <a:p>
            <a:r>
              <a:rPr lang="en-US" b="1" dirty="0" smtClean="0">
                <a:solidFill>
                  <a:schemeClr val="accent2">
                    <a:lumMod val="50000"/>
                  </a:schemeClr>
                </a:solidFill>
                <a:effectLst>
                  <a:outerShdw blurRad="38100" dist="38100" dir="2700000" algn="tl">
                    <a:srgbClr val="000000">
                      <a:alpha val="43137"/>
                    </a:srgbClr>
                  </a:outerShdw>
                </a:effectLst>
                <a:latin typeface="+mn-lt"/>
              </a:rPr>
              <a:t>Interconnect energy (per mm) reduces slower than compute</a:t>
            </a:r>
          </a:p>
          <a:p>
            <a:r>
              <a:rPr lang="en-US" b="1" dirty="0" smtClean="0">
                <a:solidFill>
                  <a:schemeClr val="accent2">
                    <a:lumMod val="50000"/>
                  </a:schemeClr>
                </a:solidFill>
                <a:effectLst>
                  <a:outerShdw blurRad="38100" dist="38100" dir="2700000" algn="tl">
                    <a:srgbClr val="000000">
                      <a:alpha val="43137"/>
                    </a:srgbClr>
                  </a:outerShdw>
                </a:effectLst>
                <a:latin typeface="+mn-lt"/>
              </a:rPr>
              <a:t>On-die data movement energy will start to dominate</a:t>
            </a:r>
          </a:p>
        </p:txBody>
      </p:sp>
      <p:graphicFrame>
        <p:nvGraphicFramePr>
          <p:cNvPr id="14" name="Chart 13"/>
          <p:cNvGraphicFramePr/>
          <p:nvPr>
            <p:extLst/>
          </p:nvPr>
        </p:nvGraphicFramePr>
        <p:xfrm>
          <a:off x="1074497" y="1264599"/>
          <a:ext cx="6853550" cy="39780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082639" y="2824502"/>
            <a:ext cx="2993127" cy="400110"/>
          </a:xfrm>
          <a:prstGeom prst="rect">
            <a:avLst/>
          </a:prstGeom>
          <a:noFill/>
        </p:spPr>
        <p:txBody>
          <a:bodyPr wrap="none" rtlCol="0">
            <a:spAutoFit/>
          </a:bodyPr>
          <a:lstStyle/>
          <a:p>
            <a:r>
              <a:rPr lang="en-US" sz="2000" dirty="0" smtClean="0">
                <a:latin typeface="+mn-lt"/>
              </a:rPr>
              <a:t>On die IC </a:t>
            </a:r>
            <a:r>
              <a:rPr lang="en-US" sz="2000" dirty="0" smtClean="0">
                <a:latin typeface="+mn-lt"/>
              </a:rPr>
              <a:t>energy/mm</a:t>
            </a:r>
            <a:endParaRPr lang="en-US" sz="2000" dirty="0" smtClean="0">
              <a:latin typeface="+mn-lt"/>
            </a:endParaRPr>
          </a:p>
        </p:txBody>
      </p:sp>
      <p:sp>
        <p:nvSpPr>
          <p:cNvPr id="8" name="TextBox 7"/>
          <p:cNvSpPr txBox="1"/>
          <p:nvPr/>
        </p:nvSpPr>
        <p:spPr>
          <a:xfrm>
            <a:off x="2941146" y="1895027"/>
            <a:ext cx="2079415" cy="400110"/>
          </a:xfrm>
          <a:prstGeom prst="rect">
            <a:avLst/>
          </a:prstGeom>
          <a:noFill/>
        </p:spPr>
        <p:txBody>
          <a:bodyPr wrap="none" rtlCol="0">
            <a:spAutoFit/>
          </a:bodyPr>
          <a:lstStyle/>
          <a:p>
            <a:r>
              <a:rPr lang="en-US" sz="2000" dirty="0" smtClean="0">
                <a:solidFill>
                  <a:srgbClr val="008000"/>
                </a:solidFill>
                <a:latin typeface="+mn-lt"/>
              </a:rPr>
              <a:t>Compute energy</a:t>
            </a:r>
          </a:p>
        </p:txBody>
      </p:sp>
      <p:cxnSp>
        <p:nvCxnSpPr>
          <p:cNvPr id="5" name="Straight Arrow Connector 4"/>
          <p:cNvCxnSpPr>
            <a:stCxn id="8" idx="2"/>
          </p:cNvCxnSpPr>
          <p:nvPr/>
        </p:nvCxnSpPr>
        <p:spPr bwMode="auto">
          <a:xfrm flipH="1">
            <a:off x="3230088" y="2295137"/>
            <a:ext cx="750766" cy="929475"/>
          </a:xfrm>
          <a:prstGeom prst="straightConnector1">
            <a:avLst/>
          </a:prstGeom>
          <a:solidFill>
            <a:schemeClr val="accent1"/>
          </a:solidFill>
          <a:ln w="28575" cap="flat" cmpd="sng" algn="ctr">
            <a:solidFill>
              <a:srgbClr val="008000"/>
            </a:solidFill>
            <a:prstDash val="solid"/>
            <a:round/>
            <a:headEnd type="none" w="med" len="med"/>
            <a:tailEnd type="triangle" w="med" len="med"/>
          </a:ln>
          <a:effectLst/>
        </p:spPr>
      </p:cxnSp>
      <p:sp>
        <p:nvSpPr>
          <p:cNvPr id="6" name="TextBox 5"/>
          <p:cNvSpPr txBox="1"/>
          <p:nvPr/>
        </p:nvSpPr>
        <p:spPr>
          <a:xfrm>
            <a:off x="7098890" y="3686159"/>
            <a:ext cx="657552" cy="523220"/>
          </a:xfrm>
          <a:prstGeom prst="rect">
            <a:avLst/>
          </a:prstGeom>
          <a:noFill/>
        </p:spPr>
        <p:txBody>
          <a:bodyPr wrap="none" rtlCol="0">
            <a:spAutoFit/>
          </a:bodyPr>
          <a:lstStyle/>
          <a:p>
            <a:r>
              <a:rPr lang="en-US" sz="2800" dirty="0" smtClean="0"/>
              <a:t>6X</a:t>
            </a:r>
            <a:endParaRPr lang="en-US" sz="2800" dirty="0"/>
          </a:p>
        </p:txBody>
      </p:sp>
      <p:sp>
        <p:nvSpPr>
          <p:cNvPr id="12" name="TextBox 11"/>
          <p:cNvSpPr txBox="1"/>
          <p:nvPr/>
        </p:nvSpPr>
        <p:spPr>
          <a:xfrm>
            <a:off x="7516761" y="3107422"/>
            <a:ext cx="1026243" cy="523220"/>
          </a:xfrm>
          <a:prstGeom prst="rect">
            <a:avLst/>
          </a:prstGeom>
          <a:noFill/>
        </p:spPr>
        <p:txBody>
          <a:bodyPr wrap="none" rtlCol="0">
            <a:spAutoFit/>
          </a:bodyPr>
          <a:lstStyle/>
          <a:p>
            <a:r>
              <a:rPr lang="en-US" sz="2800" dirty="0" smtClean="0"/>
              <a:t>60%</a:t>
            </a:r>
            <a:endParaRPr lang="en-US" sz="2800" dirty="0"/>
          </a:p>
        </p:txBody>
      </p:sp>
    </p:spTree>
    <p:extLst>
      <p:ext uri="{BB962C8B-B14F-4D97-AF65-F5344CB8AC3E}">
        <p14:creationId xmlns:p14="http://schemas.microsoft.com/office/powerpoint/2010/main" val="11846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ipe(left)">
                                      <p:cBhvr>
                                        <p:cTn id="7" dur="1000"/>
                                        <p:tgtEl>
                                          <p:spTgt spid="1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12" dur="1000"/>
                                        <p:tgtEl>
                                          <p:spTgt spid="14">
                                            <p:graphicEl>
                                              <a:chart seriesIdx="0" categoryIdx="-4" bldStep="series"/>
                                            </p:graphic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24" dur="1000"/>
                                        <p:tgtEl>
                                          <p:spTgt spid="14">
                                            <p:graphicEl>
                                              <a:chart seriesIdx="1" categoryIdx="-4" bldStep="series"/>
                                            </p:graphic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4" grpId="0" uiExpand="1">
        <p:bldSub>
          <a:bldChart bld="series"/>
        </p:bldSub>
      </p:bldGraphic>
      <p:bldP spid="3" grpId="0" uiExpand="1"/>
      <p:bldP spid="8" grpId="0" uiExpand="1"/>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Interconnect vs Switch Energy</a:t>
            </a:r>
            <a:endParaRPr lang="en-US" dirty="0"/>
          </a:p>
        </p:txBody>
      </p:sp>
      <p:graphicFrame>
        <p:nvGraphicFramePr>
          <p:cNvPr id="4" name="Object 4"/>
          <p:cNvGraphicFramePr>
            <a:graphicFrameLocks noChangeAspect="1"/>
          </p:cNvGraphicFramePr>
          <p:nvPr>
            <p:extLst/>
          </p:nvPr>
        </p:nvGraphicFramePr>
        <p:xfrm>
          <a:off x="304800" y="1050925"/>
          <a:ext cx="8407400" cy="557482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3315051" y="2913941"/>
            <a:ext cx="0" cy="2206963"/>
          </a:xfrm>
          <a:prstGeom prst="straightConnector1">
            <a:avLst/>
          </a:prstGeom>
          <a:ln w="28575">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06716" y="2992769"/>
            <a:ext cx="0" cy="2128135"/>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288661" y="2363903"/>
            <a:ext cx="1576387" cy="379297"/>
            <a:chOff x="2288661" y="2363903"/>
            <a:chExt cx="1576387" cy="379297"/>
          </a:xfrm>
        </p:grpSpPr>
        <p:cxnSp>
          <p:nvCxnSpPr>
            <p:cNvPr id="5" name="Straight Arrow Connector 4"/>
            <p:cNvCxnSpPr/>
            <p:nvPr/>
          </p:nvCxnSpPr>
          <p:spPr>
            <a:xfrm>
              <a:off x="2288661" y="2743200"/>
              <a:ext cx="1024610" cy="0"/>
            </a:xfrm>
            <a:prstGeom prst="straightConnector1">
              <a:avLst/>
            </a:prstGeom>
            <a:ln w="28575">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 name="Text Box 5"/>
            <p:cNvSpPr txBox="1">
              <a:spLocks noChangeArrowheads="1"/>
            </p:cNvSpPr>
            <p:nvPr/>
          </p:nvSpPr>
          <p:spPr bwMode="auto">
            <a:xfrm>
              <a:off x="2288661" y="2363903"/>
              <a:ext cx="1576387" cy="31993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square" lIns="27432" tIns="32004"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smtClean="0">
                  <a:solidFill>
                    <a:srgbClr val="00B050"/>
                  </a:solidFill>
                  <a:latin typeface="Arial"/>
                  <a:cs typeface="Arial"/>
                </a:rPr>
                <a:t>Switch delay</a:t>
              </a:r>
              <a:endParaRPr lang="en-US" sz="1800" dirty="0">
                <a:solidFill>
                  <a:srgbClr val="00B050"/>
                </a:solidFill>
              </a:endParaRPr>
            </a:p>
          </p:txBody>
        </p:sp>
      </p:grpSp>
      <p:grpSp>
        <p:nvGrpSpPr>
          <p:cNvPr id="12" name="Group 11"/>
          <p:cNvGrpSpPr/>
          <p:nvPr/>
        </p:nvGrpSpPr>
        <p:grpSpPr>
          <a:xfrm>
            <a:off x="5285494" y="2913941"/>
            <a:ext cx="1734026" cy="328439"/>
            <a:chOff x="5285494" y="2913941"/>
            <a:chExt cx="1734026" cy="328439"/>
          </a:xfrm>
        </p:grpSpPr>
        <p:cxnSp>
          <p:nvCxnSpPr>
            <p:cNvPr id="8" name="Straight Arrow Connector 7"/>
            <p:cNvCxnSpPr/>
            <p:nvPr/>
          </p:nvCxnSpPr>
          <p:spPr>
            <a:xfrm flipH="1">
              <a:off x="5285494" y="2913941"/>
              <a:ext cx="1734026"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Text Box 8"/>
            <p:cNvSpPr txBox="1">
              <a:spLocks noChangeArrowheads="1"/>
            </p:cNvSpPr>
            <p:nvPr/>
          </p:nvSpPr>
          <p:spPr bwMode="auto">
            <a:xfrm>
              <a:off x="5372595" y="2922441"/>
              <a:ext cx="1646925" cy="31993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none" lIns="27432" tIns="32004"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dirty="0" smtClean="0">
                  <a:solidFill>
                    <a:srgbClr val="FF0000"/>
                  </a:solidFill>
                  <a:latin typeface="Arial"/>
                  <a:cs typeface="Arial"/>
                </a:rPr>
                <a:t>Switch</a:t>
              </a:r>
              <a:r>
                <a:rPr lang="en-US" sz="1800" b="1" i="0" u="none" strike="noStrike" baseline="0" dirty="0" smtClean="0">
                  <a:solidFill>
                    <a:srgbClr val="FF0000"/>
                  </a:solidFill>
                  <a:latin typeface="Arial"/>
                  <a:cs typeface="Arial"/>
                </a:rPr>
                <a:t> energy</a:t>
              </a:r>
              <a:endParaRPr lang="en-US" sz="1800" dirty="0">
                <a:solidFill>
                  <a:srgbClr val="FF0000"/>
                </a:solidFill>
              </a:endParaRPr>
            </a:p>
          </p:txBody>
        </p:sp>
      </p:grpSp>
      <p:grpSp>
        <p:nvGrpSpPr>
          <p:cNvPr id="20" name="Group 19"/>
          <p:cNvGrpSpPr/>
          <p:nvPr/>
        </p:nvGrpSpPr>
        <p:grpSpPr>
          <a:xfrm>
            <a:off x="3962400" y="3915880"/>
            <a:ext cx="3057120" cy="1205024"/>
            <a:chOff x="3962400" y="3915880"/>
            <a:chExt cx="3057120" cy="1205024"/>
          </a:xfrm>
        </p:grpSpPr>
        <p:cxnSp>
          <p:nvCxnSpPr>
            <p:cNvPr id="14" name="Straight Arrow Connector 13"/>
            <p:cNvCxnSpPr/>
            <p:nvPr/>
          </p:nvCxnSpPr>
          <p:spPr>
            <a:xfrm flipH="1">
              <a:off x="4038600" y="3915880"/>
              <a:ext cx="2980920" cy="8500"/>
            </a:xfrm>
            <a:prstGeom prst="straightConnector1">
              <a:avLst/>
            </a:prstGeom>
            <a:ln w="28575">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Text Box 8"/>
            <p:cNvSpPr txBox="1">
              <a:spLocks noChangeArrowheads="1"/>
            </p:cNvSpPr>
            <p:nvPr/>
          </p:nvSpPr>
          <p:spPr bwMode="auto">
            <a:xfrm>
              <a:off x="5372595" y="3924380"/>
              <a:ext cx="1592231" cy="58631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none" lIns="27432" tIns="32004"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dirty="0" smtClean="0">
                  <a:solidFill>
                    <a:srgbClr val="FFC000"/>
                  </a:solidFill>
                  <a:latin typeface="Arial"/>
                  <a:cs typeface="Arial"/>
                </a:rPr>
                <a:t>Switch</a:t>
              </a:r>
              <a:r>
                <a:rPr lang="en-US" sz="1800" b="1" i="0" u="none" strike="noStrike" baseline="0" dirty="0" smtClean="0">
                  <a:solidFill>
                    <a:srgbClr val="FFC000"/>
                  </a:solidFill>
                  <a:latin typeface="Arial"/>
                  <a:cs typeface="Arial"/>
                </a:rPr>
                <a:t> energy</a:t>
              </a:r>
            </a:p>
            <a:p>
              <a:pPr algn="l" rtl="0">
                <a:defRPr sz="1000"/>
              </a:pPr>
              <a:r>
                <a:rPr lang="en-US" sz="1800" b="1" dirty="0" smtClean="0">
                  <a:solidFill>
                    <a:srgbClr val="FFC000"/>
                  </a:solidFill>
                  <a:latin typeface="Arial"/>
                  <a:cs typeface="Arial"/>
                </a:rPr>
                <a:t>With scaling</a:t>
              </a:r>
              <a:endParaRPr lang="en-US" sz="1800" dirty="0">
                <a:solidFill>
                  <a:srgbClr val="FFC000"/>
                </a:solidFill>
              </a:endParaRPr>
            </a:p>
          </p:txBody>
        </p:sp>
        <p:cxnSp>
          <p:nvCxnSpPr>
            <p:cNvPr id="17" name="Straight Arrow Connector 16"/>
            <p:cNvCxnSpPr/>
            <p:nvPr/>
          </p:nvCxnSpPr>
          <p:spPr>
            <a:xfrm>
              <a:off x="3962400" y="3924380"/>
              <a:ext cx="0" cy="1196524"/>
            </a:xfrm>
            <a:prstGeom prst="straightConnector1">
              <a:avLst/>
            </a:prstGeom>
            <a:ln w="28575">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703313" y="1655329"/>
            <a:ext cx="2323469" cy="867053"/>
            <a:chOff x="2703313" y="1655329"/>
            <a:chExt cx="2323469" cy="867053"/>
          </a:xfrm>
        </p:grpSpPr>
        <p:sp>
          <p:nvSpPr>
            <p:cNvPr id="18" name="Line 3"/>
            <p:cNvSpPr>
              <a:spLocks noChangeShapeType="1"/>
            </p:cNvSpPr>
            <p:nvPr/>
          </p:nvSpPr>
          <p:spPr bwMode="auto">
            <a:xfrm flipH="1">
              <a:off x="3964423" y="2049469"/>
              <a:ext cx="676795"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5"/>
            <p:cNvSpPr txBox="1">
              <a:spLocks noChangeArrowheads="1"/>
            </p:cNvSpPr>
            <p:nvPr/>
          </p:nvSpPr>
          <p:spPr bwMode="auto">
            <a:xfrm>
              <a:off x="2703313" y="1655329"/>
              <a:ext cx="2323469" cy="31999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none" lIns="27432" tIns="32004"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smtClean="0">
                  <a:solidFill>
                    <a:srgbClr val="00B050"/>
                  </a:solidFill>
                  <a:latin typeface="Arial"/>
                  <a:cs typeface="Arial"/>
                </a:rPr>
                <a:t>Repeated wire delay</a:t>
              </a:r>
              <a:endParaRPr lang="en-US" sz="1800" dirty="0">
                <a:solidFill>
                  <a:srgbClr val="00B050"/>
                </a:solidFill>
              </a:endParaRPr>
            </a:p>
          </p:txBody>
        </p:sp>
        <p:sp>
          <p:nvSpPr>
            <p:cNvPr id="21" name="Oval 20"/>
            <p:cNvSpPr/>
            <p:nvPr/>
          </p:nvSpPr>
          <p:spPr>
            <a:xfrm>
              <a:off x="4594978" y="1970641"/>
              <a:ext cx="236500" cy="55174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16" name="Group 15"/>
          <p:cNvGrpSpPr/>
          <p:nvPr/>
        </p:nvGrpSpPr>
        <p:grpSpPr>
          <a:xfrm>
            <a:off x="5746321" y="1943148"/>
            <a:ext cx="1394956" cy="788169"/>
            <a:chOff x="5746321" y="1943148"/>
            <a:chExt cx="1394956" cy="788169"/>
          </a:xfrm>
        </p:grpSpPr>
        <p:sp>
          <p:nvSpPr>
            <p:cNvPr id="22" name="Text Box 8"/>
            <p:cNvSpPr txBox="1">
              <a:spLocks noChangeArrowheads="1"/>
            </p:cNvSpPr>
            <p:nvPr/>
          </p:nvSpPr>
          <p:spPr bwMode="auto">
            <a:xfrm>
              <a:off x="5746321" y="1943148"/>
              <a:ext cx="1394956" cy="3199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none" lIns="27432" tIns="32004"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i="0" u="none" strike="noStrike" baseline="0" dirty="0">
                  <a:solidFill>
                    <a:srgbClr val="FF0000"/>
                  </a:solidFill>
                  <a:latin typeface="Arial"/>
                  <a:cs typeface="Arial"/>
                </a:rPr>
                <a:t>Wire </a:t>
              </a:r>
              <a:r>
                <a:rPr lang="en-US" sz="1800" b="1" i="0" u="none" strike="noStrike" baseline="0" dirty="0" smtClean="0">
                  <a:solidFill>
                    <a:srgbClr val="FF0000"/>
                  </a:solidFill>
                  <a:latin typeface="Arial"/>
                  <a:cs typeface="Arial"/>
                </a:rPr>
                <a:t>energy</a:t>
              </a:r>
              <a:endParaRPr lang="en-US" sz="1800" dirty="0">
                <a:solidFill>
                  <a:srgbClr val="FF0000"/>
                </a:solidFill>
              </a:endParaRPr>
            </a:p>
          </p:txBody>
        </p:sp>
        <p:sp>
          <p:nvSpPr>
            <p:cNvPr id="23" name="Line 9"/>
            <p:cNvSpPr>
              <a:spLocks noChangeShapeType="1"/>
            </p:cNvSpPr>
            <p:nvPr/>
          </p:nvSpPr>
          <p:spPr bwMode="auto">
            <a:xfrm flipV="1">
              <a:off x="5982821" y="2494889"/>
              <a:ext cx="882777"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Oval 23"/>
            <p:cNvSpPr/>
            <p:nvPr/>
          </p:nvSpPr>
          <p:spPr>
            <a:xfrm>
              <a:off x="5746321" y="2258405"/>
              <a:ext cx="236500" cy="4729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Tree>
    <p:extLst>
      <p:ext uri="{BB962C8B-B14F-4D97-AF65-F5344CB8AC3E}">
        <p14:creationId xmlns:p14="http://schemas.microsoft.com/office/powerpoint/2010/main" val="3964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0" dur="500"/>
                                        <p:tgtEl>
                                          <p:spTgt spid="4">
                                            <p:graphicEl>
                                              <a:chart seriesIdx="1" categoryIdx="-4" bldStep="series"/>
                                            </p:graphicEl>
                                          </p:spTgt>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 Structures</a:t>
            </a:r>
            <a:endParaRPr lang="en-US" dirty="0"/>
          </a:p>
        </p:txBody>
      </p:sp>
      <p:grpSp>
        <p:nvGrpSpPr>
          <p:cNvPr id="166" name="Group 165"/>
          <p:cNvGrpSpPr/>
          <p:nvPr/>
        </p:nvGrpSpPr>
        <p:grpSpPr>
          <a:xfrm>
            <a:off x="294423" y="959343"/>
            <a:ext cx="2850460" cy="2708913"/>
            <a:chOff x="278793" y="685800"/>
            <a:chExt cx="2850460" cy="2708913"/>
          </a:xfrm>
        </p:grpSpPr>
        <p:sp>
          <p:nvSpPr>
            <p:cNvPr id="167" name="TextBox 166"/>
            <p:cNvSpPr txBox="1"/>
            <p:nvPr/>
          </p:nvSpPr>
          <p:spPr>
            <a:xfrm>
              <a:off x="278793" y="685800"/>
              <a:ext cx="285046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accent2">
                      <a:lumMod val="50000"/>
                    </a:schemeClr>
                  </a:solidFill>
                  <a:effectLst/>
                  <a:uLnTx/>
                  <a:uFillTx/>
                </a:rPr>
                <a:t>Buses over short distance</a:t>
              </a:r>
              <a:endParaRPr kumimoji="0" lang="en-US" sz="1600" i="0" u="none" strike="noStrike" kern="0" cap="none" spc="0" normalizeH="0" baseline="0" noProof="0" dirty="0">
                <a:ln>
                  <a:noFill/>
                </a:ln>
                <a:solidFill>
                  <a:schemeClr val="accent2">
                    <a:lumMod val="50000"/>
                  </a:schemeClr>
                </a:solidFill>
                <a:effectLst/>
                <a:uLnTx/>
                <a:uFillTx/>
              </a:endParaRPr>
            </a:p>
          </p:txBody>
        </p:sp>
        <p:sp>
          <p:nvSpPr>
            <p:cNvPr id="168" name="Rounded Rectangle 167"/>
            <p:cNvSpPr/>
            <p:nvPr/>
          </p:nvSpPr>
          <p:spPr>
            <a:xfrm>
              <a:off x="533400" y="10551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Rounded Rectangle 168"/>
            <p:cNvSpPr/>
            <p:nvPr/>
          </p:nvSpPr>
          <p:spPr>
            <a:xfrm>
              <a:off x="1905000" y="20457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Rounded Rectangle 169"/>
            <p:cNvSpPr/>
            <p:nvPr/>
          </p:nvSpPr>
          <p:spPr>
            <a:xfrm>
              <a:off x="1219200" y="10551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Rounded Rectangle 170"/>
            <p:cNvSpPr/>
            <p:nvPr/>
          </p:nvSpPr>
          <p:spPr>
            <a:xfrm>
              <a:off x="1905000" y="10551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Rounded Rectangle 171"/>
            <p:cNvSpPr/>
            <p:nvPr/>
          </p:nvSpPr>
          <p:spPr>
            <a:xfrm>
              <a:off x="533400" y="20457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3" name="Rounded Rectangle 172"/>
            <p:cNvSpPr/>
            <p:nvPr/>
          </p:nvSpPr>
          <p:spPr>
            <a:xfrm>
              <a:off x="1219200" y="20457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4" name="Rounded Rectangle 173"/>
            <p:cNvSpPr/>
            <p:nvPr/>
          </p:nvSpPr>
          <p:spPr>
            <a:xfrm>
              <a:off x="533400" y="1664732"/>
              <a:ext cx="1981200" cy="304800"/>
            </a:xfrm>
            <a:prstGeom prst="roundRect">
              <a:avLst/>
            </a:prstGeom>
            <a:solidFill>
              <a:sysClr val="window" lastClr="FFFFFF">
                <a:lumMod val="65000"/>
              </a:sys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Shared bus</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TextBox 174"/>
            <p:cNvSpPr txBox="1"/>
            <p:nvPr/>
          </p:nvSpPr>
          <p:spPr>
            <a:xfrm>
              <a:off x="719292" y="2563716"/>
              <a:ext cx="2029723"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1 to 10 </a:t>
              </a:r>
              <a:r>
                <a:rPr kumimoji="0" lang="en-US" sz="1600" b="0" i="0" u="none" strike="noStrike" kern="0" cap="none" spc="0" normalizeH="0" baseline="0" noProof="0" dirty="0" err="1" smtClean="0">
                  <a:ln>
                    <a:noFill/>
                  </a:ln>
                  <a:effectLst/>
                  <a:uLnTx/>
                  <a:uFillTx/>
                </a:rPr>
                <a:t>fJ</a:t>
              </a:r>
              <a:r>
                <a:rPr kumimoji="0" lang="en-US" sz="1600" b="0" i="0" u="none" strike="noStrike" kern="0" cap="none" spc="0" normalizeH="0" baseline="0" noProof="0" dirty="0" smtClean="0">
                  <a:ln>
                    <a:noFill/>
                  </a:ln>
                  <a:effectLst/>
                  <a:uLnTx/>
                  <a:uFillTx/>
                </a:rPr>
                <a:t>/bit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0 to 5mm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Limited scalability</a:t>
              </a:r>
              <a:endParaRPr kumimoji="0" lang="en-US" sz="1600" b="0" i="0" u="none" strike="noStrike" kern="0" cap="none" spc="0" normalizeH="0" baseline="0" noProof="0" dirty="0">
                <a:ln>
                  <a:noFill/>
                </a:ln>
                <a:effectLst/>
                <a:uLnTx/>
                <a:uFillTx/>
              </a:endParaRPr>
            </a:p>
          </p:txBody>
        </p:sp>
      </p:grpSp>
      <p:grpSp>
        <p:nvGrpSpPr>
          <p:cNvPr id="176" name="Group 175"/>
          <p:cNvGrpSpPr/>
          <p:nvPr/>
        </p:nvGrpSpPr>
        <p:grpSpPr>
          <a:xfrm>
            <a:off x="2987430" y="959343"/>
            <a:ext cx="2711775" cy="2724329"/>
            <a:chOff x="2971800" y="685800"/>
            <a:chExt cx="2711775" cy="2724329"/>
          </a:xfrm>
        </p:grpSpPr>
        <p:sp>
          <p:nvSpPr>
            <p:cNvPr id="177" name="Rounded Rectangle 176"/>
            <p:cNvSpPr/>
            <p:nvPr/>
          </p:nvSpPr>
          <p:spPr>
            <a:xfrm>
              <a:off x="2971800" y="10551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Rounded Rectangle 177"/>
            <p:cNvSpPr/>
            <p:nvPr/>
          </p:nvSpPr>
          <p:spPr>
            <a:xfrm>
              <a:off x="3657600" y="10551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Rounded Rectangle 178"/>
            <p:cNvSpPr/>
            <p:nvPr/>
          </p:nvSpPr>
          <p:spPr>
            <a:xfrm>
              <a:off x="4343400" y="10551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Rounded Rectangle 179"/>
            <p:cNvSpPr/>
            <p:nvPr/>
          </p:nvSpPr>
          <p:spPr>
            <a:xfrm>
              <a:off x="5029200" y="10551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Rounded Rectangle 180"/>
            <p:cNvSpPr/>
            <p:nvPr/>
          </p:nvSpPr>
          <p:spPr>
            <a:xfrm>
              <a:off x="2971800" y="20457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Rounded Rectangle 181"/>
            <p:cNvSpPr/>
            <p:nvPr/>
          </p:nvSpPr>
          <p:spPr>
            <a:xfrm>
              <a:off x="3657600" y="20457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Rounded Rectangle 182"/>
            <p:cNvSpPr/>
            <p:nvPr/>
          </p:nvSpPr>
          <p:spPr>
            <a:xfrm>
              <a:off x="4343400" y="20457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Rounded Rectangle 183"/>
            <p:cNvSpPr/>
            <p:nvPr/>
          </p:nvSpPr>
          <p:spPr>
            <a:xfrm>
              <a:off x="5029200" y="2045732"/>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Rounded Rectangle 184"/>
            <p:cNvSpPr/>
            <p:nvPr/>
          </p:nvSpPr>
          <p:spPr>
            <a:xfrm>
              <a:off x="2971800" y="1664732"/>
              <a:ext cx="2667000" cy="304800"/>
            </a:xfrm>
            <a:prstGeom prst="roundRect">
              <a:avLst/>
            </a:prstGeom>
            <a:solidFill>
              <a:srgbClr val="9BBB59">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Multi-ported Memory</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TextBox 185"/>
            <p:cNvSpPr txBox="1"/>
            <p:nvPr/>
          </p:nvSpPr>
          <p:spPr>
            <a:xfrm>
              <a:off x="3444138" y="685800"/>
              <a:ext cx="184698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accent2">
                      <a:lumMod val="50000"/>
                    </a:schemeClr>
                  </a:solidFill>
                  <a:effectLst/>
                  <a:uLnTx/>
                  <a:uFillTx/>
                </a:rPr>
                <a:t>Shared memory</a:t>
              </a:r>
              <a:endParaRPr kumimoji="0" lang="en-US" sz="1600" i="0" u="none" strike="noStrike" kern="0" cap="none" spc="0" normalizeH="0" baseline="0" noProof="0" dirty="0">
                <a:ln>
                  <a:noFill/>
                </a:ln>
                <a:solidFill>
                  <a:schemeClr val="accent2">
                    <a:lumMod val="50000"/>
                  </a:schemeClr>
                </a:solidFill>
                <a:effectLst/>
                <a:uLnTx/>
                <a:uFillTx/>
              </a:endParaRPr>
            </a:p>
          </p:txBody>
        </p:sp>
        <p:sp>
          <p:nvSpPr>
            <p:cNvPr id="187" name="TextBox 186"/>
            <p:cNvSpPr txBox="1"/>
            <p:nvPr/>
          </p:nvSpPr>
          <p:spPr>
            <a:xfrm>
              <a:off x="3653852" y="2579132"/>
              <a:ext cx="2029723"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10 to 100 </a:t>
              </a:r>
              <a:r>
                <a:rPr kumimoji="0" lang="en-US" sz="1600" b="0" i="0" u="none" strike="noStrike" kern="0" cap="none" spc="0" normalizeH="0" baseline="0" noProof="0" dirty="0" err="1" smtClean="0">
                  <a:ln>
                    <a:noFill/>
                  </a:ln>
                  <a:effectLst/>
                  <a:uLnTx/>
                  <a:uFillTx/>
                </a:rPr>
                <a:t>fJ</a:t>
              </a:r>
              <a:r>
                <a:rPr kumimoji="0" lang="en-US" sz="1600" b="0" i="0" u="none" strike="noStrike" kern="0" cap="none" spc="0" normalizeH="0" baseline="0" noProof="0" dirty="0" smtClean="0">
                  <a:ln>
                    <a:noFill/>
                  </a:ln>
                  <a:effectLst/>
                  <a:uLnTx/>
                  <a:uFillTx/>
                </a:rPr>
                <a:t>/bit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1 to 5mm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Limited scalability</a:t>
              </a:r>
              <a:endParaRPr kumimoji="0" lang="en-US" sz="1600" b="0" i="0" u="none" strike="noStrike" kern="0" cap="none" spc="0" normalizeH="0" baseline="0" noProof="0" dirty="0">
                <a:ln>
                  <a:noFill/>
                </a:ln>
                <a:effectLst/>
                <a:uLnTx/>
                <a:uFillTx/>
              </a:endParaRPr>
            </a:p>
          </p:txBody>
        </p:sp>
      </p:grpSp>
      <p:grpSp>
        <p:nvGrpSpPr>
          <p:cNvPr id="233" name="Group 232"/>
          <p:cNvGrpSpPr/>
          <p:nvPr/>
        </p:nvGrpSpPr>
        <p:grpSpPr>
          <a:xfrm>
            <a:off x="5959230" y="959343"/>
            <a:ext cx="2750818" cy="2700993"/>
            <a:chOff x="5943600" y="685800"/>
            <a:chExt cx="2750818" cy="2700993"/>
          </a:xfrm>
        </p:grpSpPr>
        <p:sp>
          <p:nvSpPr>
            <p:cNvPr id="234" name="Rounded Rectangle 233"/>
            <p:cNvSpPr/>
            <p:nvPr/>
          </p:nvSpPr>
          <p:spPr>
            <a:xfrm>
              <a:off x="5943600" y="1043464"/>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Rounded Rectangle 234"/>
            <p:cNvSpPr/>
            <p:nvPr/>
          </p:nvSpPr>
          <p:spPr>
            <a:xfrm>
              <a:off x="6629400" y="1043464"/>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Rounded Rectangle 235"/>
            <p:cNvSpPr/>
            <p:nvPr/>
          </p:nvSpPr>
          <p:spPr>
            <a:xfrm>
              <a:off x="7315200" y="1043464"/>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7" name="Rounded Rectangle 236"/>
            <p:cNvSpPr/>
            <p:nvPr/>
          </p:nvSpPr>
          <p:spPr>
            <a:xfrm>
              <a:off x="8001000" y="1043464"/>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8" name="Rounded Rectangle 237"/>
            <p:cNvSpPr/>
            <p:nvPr/>
          </p:nvSpPr>
          <p:spPr>
            <a:xfrm>
              <a:off x="5943600" y="2034064"/>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9" name="Rounded Rectangle 238"/>
            <p:cNvSpPr/>
            <p:nvPr/>
          </p:nvSpPr>
          <p:spPr>
            <a:xfrm>
              <a:off x="6629400" y="2034064"/>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0" name="Rounded Rectangle 239"/>
            <p:cNvSpPr/>
            <p:nvPr/>
          </p:nvSpPr>
          <p:spPr>
            <a:xfrm>
              <a:off x="7315200" y="2034064"/>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Rounded Rectangle 240"/>
            <p:cNvSpPr/>
            <p:nvPr/>
          </p:nvSpPr>
          <p:spPr>
            <a:xfrm>
              <a:off x="8001000" y="2034064"/>
              <a:ext cx="609600" cy="533400"/>
            </a:xfrm>
            <a:prstGeom prst="round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Rounded Rectangle 241"/>
            <p:cNvSpPr/>
            <p:nvPr/>
          </p:nvSpPr>
          <p:spPr>
            <a:xfrm>
              <a:off x="5943600" y="1653064"/>
              <a:ext cx="2667000" cy="304800"/>
            </a:xfrm>
            <a:prstGeom prst="roundRect">
              <a:avLst/>
            </a:prstGeom>
            <a:solidFill>
              <a:srgbClr val="9BBB59">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X-Bar</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TextBox 242"/>
            <p:cNvSpPr txBox="1"/>
            <p:nvPr/>
          </p:nvSpPr>
          <p:spPr>
            <a:xfrm>
              <a:off x="6415938" y="685800"/>
              <a:ext cx="193514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accent2">
                      <a:lumMod val="50000"/>
                    </a:schemeClr>
                  </a:solidFill>
                  <a:effectLst/>
                  <a:uLnTx/>
                  <a:uFillTx/>
                </a:rPr>
                <a:t>Cross Bar Switch</a:t>
              </a:r>
              <a:endParaRPr kumimoji="0" lang="en-US" sz="1600" i="0" u="none" strike="noStrike" kern="0" cap="none" spc="0" normalizeH="0" baseline="0" noProof="0" dirty="0">
                <a:ln>
                  <a:noFill/>
                </a:ln>
                <a:solidFill>
                  <a:schemeClr val="accent2">
                    <a:lumMod val="50000"/>
                  </a:schemeClr>
                </a:solidFill>
                <a:effectLst/>
                <a:uLnTx/>
                <a:uFillTx/>
              </a:endParaRPr>
            </a:p>
          </p:txBody>
        </p:sp>
        <p:sp>
          <p:nvSpPr>
            <p:cNvPr id="244" name="TextBox 243"/>
            <p:cNvSpPr txBox="1"/>
            <p:nvPr/>
          </p:nvSpPr>
          <p:spPr>
            <a:xfrm>
              <a:off x="6459511" y="2555796"/>
              <a:ext cx="2234907"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0.1 to 1pJ/bit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2 to 10mm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Moderate scalability</a:t>
              </a:r>
              <a:endParaRPr kumimoji="0" lang="en-US" sz="1600" b="0" i="0" u="none" strike="noStrike" kern="0" cap="none" spc="0" normalizeH="0" baseline="0" noProof="0" dirty="0">
                <a:ln>
                  <a:noFill/>
                </a:ln>
                <a:effectLst/>
                <a:uLnTx/>
                <a:uFillTx/>
              </a:endParaRPr>
            </a:p>
          </p:txBody>
        </p:sp>
        <p:cxnSp>
          <p:nvCxnSpPr>
            <p:cNvPr id="245" name="Straight Connector 244"/>
            <p:cNvCxnSpPr/>
            <p:nvPr/>
          </p:nvCxnSpPr>
          <p:spPr>
            <a:xfrm>
              <a:off x="6019800" y="1676400"/>
              <a:ext cx="2590800" cy="228600"/>
            </a:xfrm>
            <a:prstGeom prst="line">
              <a:avLst/>
            </a:prstGeom>
            <a:noFill/>
            <a:ln w="9525" cap="flat" cmpd="sng" algn="ctr">
              <a:solidFill>
                <a:srgbClr val="4F81BD">
                  <a:shade val="95000"/>
                  <a:satMod val="105000"/>
                </a:srgbClr>
              </a:solidFill>
              <a:prstDash val="solid"/>
            </a:ln>
            <a:effectLst/>
          </p:spPr>
        </p:cxnSp>
        <p:cxnSp>
          <p:nvCxnSpPr>
            <p:cNvPr id="246" name="Straight Connector 245"/>
            <p:cNvCxnSpPr/>
            <p:nvPr/>
          </p:nvCxnSpPr>
          <p:spPr>
            <a:xfrm flipH="1">
              <a:off x="6019800" y="1676400"/>
              <a:ext cx="2514600" cy="228600"/>
            </a:xfrm>
            <a:prstGeom prst="line">
              <a:avLst/>
            </a:prstGeom>
            <a:noFill/>
            <a:ln w="9525" cap="flat" cmpd="sng" algn="ctr">
              <a:solidFill>
                <a:srgbClr val="4F81BD">
                  <a:shade val="95000"/>
                  <a:satMod val="105000"/>
                </a:srgbClr>
              </a:solidFill>
              <a:prstDash val="solid"/>
            </a:ln>
            <a:effectLst/>
          </p:spPr>
        </p:cxnSp>
      </p:grpSp>
      <p:grpSp>
        <p:nvGrpSpPr>
          <p:cNvPr id="4" name="Group 3"/>
          <p:cNvGrpSpPr/>
          <p:nvPr/>
        </p:nvGrpSpPr>
        <p:grpSpPr>
          <a:xfrm>
            <a:off x="39690" y="3864671"/>
            <a:ext cx="2799164" cy="2835491"/>
            <a:chOff x="39690" y="3864671"/>
            <a:chExt cx="2799164" cy="2835491"/>
          </a:xfrm>
        </p:grpSpPr>
        <p:grpSp>
          <p:nvGrpSpPr>
            <p:cNvPr id="188" name="Group 187"/>
            <p:cNvGrpSpPr>
              <a:grpSpLocks noChangeAspect="1"/>
            </p:cNvGrpSpPr>
            <p:nvPr/>
          </p:nvGrpSpPr>
          <p:grpSpPr>
            <a:xfrm>
              <a:off x="488064" y="4298731"/>
              <a:ext cx="1905000" cy="1807911"/>
              <a:chOff x="4572000" y="1981200"/>
              <a:chExt cx="3429000" cy="3352800"/>
            </a:xfrm>
          </p:grpSpPr>
          <p:sp>
            <p:nvSpPr>
              <p:cNvPr id="189" name="AutoShape 5"/>
              <p:cNvSpPr>
                <a:spLocks noChangeArrowheads="1"/>
              </p:cNvSpPr>
              <p:nvPr/>
            </p:nvSpPr>
            <p:spPr bwMode="auto">
              <a:xfrm>
                <a:off x="4800600" y="2209800"/>
                <a:ext cx="609600" cy="609600"/>
              </a:xfrm>
              <a:prstGeom prst="roundRect">
                <a:avLst>
                  <a:gd name="adj" fmla="val 16667"/>
                </a:avLst>
              </a:prstGeom>
              <a:solidFill>
                <a:srgbClr val="4F81BD">
                  <a:lumMod val="40000"/>
                  <a:lumOff val="60000"/>
                </a:srgb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sp>
            <p:nvSpPr>
              <p:cNvPr id="190" name="AutoShape 5"/>
              <p:cNvSpPr>
                <a:spLocks noChangeArrowheads="1"/>
              </p:cNvSpPr>
              <p:nvPr/>
            </p:nvSpPr>
            <p:spPr bwMode="auto">
              <a:xfrm>
                <a:off x="5638800" y="2209800"/>
                <a:ext cx="609600" cy="609600"/>
              </a:xfrm>
              <a:prstGeom prst="roundRect">
                <a:avLst>
                  <a:gd name="adj" fmla="val 16667"/>
                </a:avLst>
              </a:prstGeom>
              <a:solidFill>
                <a:srgbClr val="4F81BD">
                  <a:lumMod val="40000"/>
                  <a:lumOff val="60000"/>
                </a:srgb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cxnSp>
            <p:nvCxnSpPr>
              <p:cNvPr id="191" name="Straight Arrow Connector 190"/>
              <p:cNvCxnSpPr>
                <a:stCxn id="189" idx="3"/>
              </p:cNvCxnSpPr>
              <p:nvPr/>
            </p:nvCxnSpPr>
            <p:spPr bwMode="auto">
              <a:xfrm>
                <a:off x="5410200" y="2514600"/>
                <a:ext cx="914400" cy="914400"/>
              </a:xfrm>
              <a:prstGeom prst="straightConnector1">
                <a:avLst/>
              </a:prstGeom>
              <a:noFill/>
              <a:ln w="50800" cap="flat" cmpd="sng" algn="ctr">
                <a:noFill/>
                <a:prstDash val="solid"/>
                <a:round/>
                <a:headEnd type="none" w="sm" len="sm"/>
                <a:tailEnd type="arrow"/>
              </a:ln>
              <a:effectLst/>
            </p:spPr>
          </p:cxnSp>
          <p:cxnSp>
            <p:nvCxnSpPr>
              <p:cNvPr id="192" name="Straight Arrow Connector 191"/>
              <p:cNvCxnSpPr>
                <a:stCxn id="189" idx="3"/>
                <a:endCxn id="190" idx="1"/>
              </p:cNvCxnSpPr>
              <p:nvPr/>
            </p:nvCxnSpPr>
            <p:spPr bwMode="auto">
              <a:xfrm>
                <a:off x="5410200" y="2514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193" name="Straight Arrow Connector 192"/>
              <p:cNvCxnSpPr/>
              <p:nvPr/>
            </p:nvCxnSpPr>
            <p:spPr bwMode="auto">
              <a:xfrm>
                <a:off x="6248400" y="2514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194" name="Straight Arrow Connector 193"/>
              <p:cNvCxnSpPr/>
              <p:nvPr/>
            </p:nvCxnSpPr>
            <p:spPr bwMode="auto">
              <a:xfrm>
                <a:off x="4572000" y="2514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sp>
            <p:nvSpPr>
              <p:cNvPr id="195" name="AutoShape 5"/>
              <p:cNvSpPr>
                <a:spLocks noChangeArrowheads="1"/>
              </p:cNvSpPr>
              <p:nvPr/>
            </p:nvSpPr>
            <p:spPr bwMode="auto">
              <a:xfrm>
                <a:off x="4800600" y="3048000"/>
                <a:ext cx="609600" cy="609600"/>
              </a:xfrm>
              <a:prstGeom prst="roundRect">
                <a:avLst>
                  <a:gd name="adj" fmla="val 16667"/>
                </a:avLst>
              </a:prstGeom>
              <a:solidFill>
                <a:srgbClr val="4F81BD">
                  <a:lumMod val="40000"/>
                  <a:lumOff val="60000"/>
                </a:srgb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sp>
            <p:nvSpPr>
              <p:cNvPr id="196" name="AutoShape 5"/>
              <p:cNvSpPr>
                <a:spLocks noChangeArrowheads="1"/>
              </p:cNvSpPr>
              <p:nvPr/>
            </p:nvSpPr>
            <p:spPr bwMode="auto">
              <a:xfrm>
                <a:off x="5638800" y="3048000"/>
                <a:ext cx="609600" cy="609600"/>
              </a:xfrm>
              <a:prstGeom prst="roundRect">
                <a:avLst>
                  <a:gd name="adj" fmla="val 16667"/>
                </a:avLst>
              </a:prstGeom>
              <a:solidFill>
                <a:srgbClr val="4F81BD">
                  <a:lumMod val="40000"/>
                  <a:lumOff val="60000"/>
                </a:srgb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cxnSp>
            <p:nvCxnSpPr>
              <p:cNvPr id="197" name="Straight Arrow Connector 196"/>
              <p:cNvCxnSpPr>
                <a:stCxn id="195" idx="3"/>
                <a:endCxn id="196" idx="1"/>
              </p:cNvCxnSpPr>
              <p:nvPr/>
            </p:nvCxnSpPr>
            <p:spPr bwMode="auto">
              <a:xfrm>
                <a:off x="5410200" y="33528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198" name="Straight Arrow Connector 197"/>
              <p:cNvCxnSpPr/>
              <p:nvPr/>
            </p:nvCxnSpPr>
            <p:spPr bwMode="auto">
              <a:xfrm>
                <a:off x="6248400" y="33528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199" name="Straight Arrow Connector 198"/>
              <p:cNvCxnSpPr/>
              <p:nvPr/>
            </p:nvCxnSpPr>
            <p:spPr bwMode="auto">
              <a:xfrm>
                <a:off x="4572000" y="33528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sp>
            <p:nvSpPr>
              <p:cNvPr id="200" name="AutoShape 5"/>
              <p:cNvSpPr>
                <a:spLocks noChangeArrowheads="1"/>
              </p:cNvSpPr>
              <p:nvPr/>
            </p:nvSpPr>
            <p:spPr bwMode="auto">
              <a:xfrm>
                <a:off x="7162800" y="2209800"/>
                <a:ext cx="609600" cy="609600"/>
              </a:xfrm>
              <a:prstGeom prst="roundRect">
                <a:avLst>
                  <a:gd name="adj" fmla="val 16667"/>
                </a:avLst>
              </a:prstGeom>
              <a:solidFill>
                <a:srgbClr val="4F81BD">
                  <a:lumMod val="40000"/>
                  <a:lumOff val="60000"/>
                </a:srgb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cxnSp>
            <p:nvCxnSpPr>
              <p:cNvPr id="201" name="Straight Arrow Connector 200"/>
              <p:cNvCxnSpPr/>
              <p:nvPr/>
            </p:nvCxnSpPr>
            <p:spPr bwMode="auto">
              <a:xfrm>
                <a:off x="6934200" y="2514600"/>
                <a:ext cx="914400" cy="914400"/>
              </a:xfrm>
              <a:prstGeom prst="straightConnector1">
                <a:avLst/>
              </a:prstGeom>
              <a:noFill/>
              <a:ln w="50800" cap="flat" cmpd="sng" algn="ctr">
                <a:noFill/>
                <a:prstDash val="solid"/>
                <a:round/>
                <a:headEnd type="none" w="sm" len="sm"/>
                <a:tailEnd type="arrow"/>
              </a:ln>
              <a:effectLst/>
            </p:spPr>
          </p:cxnSp>
          <p:cxnSp>
            <p:nvCxnSpPr>
              <p:cNvPr id="202" name="Straight Arrow Connector 201"/>
              <p:cNvCxnSpPr>
                <a:endCxn id="200" idx="1"/>
              </p:cNvCxnSpPr>
              <p:nvPr/>
            </p:nvCxnSpPr>
            <p:spPr bwMode="auto">
              <a:xfrm>
                <a:off x="6934200" y="2514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03" name="Straight Arrow Connector 202"/>
              <p:cNvCxnSpPr/>
              <p:nvPr/>
            </p:nvCxnSpPr>
            <p:spPr bwMode="auto">
              <a:xfrm>
                <a:off x="7772400" y="2514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sp>
            <p:nvSpPr>
              <p:cNvPr id="204" name="AutoShape 5"/>
              <p:cNvSpPr>
                <a:spLocks noChangeArrowheads="1"/>
              </p:cNvSpPr>
              <p:nvPr/>
            </p:nvSpPr>
            <p:spPr bwMode="auto">
              <a:xfrm>
                <a:off x="7162800" y="3048000"/>
                <a:ext cx="609600" cy="609600"/>
              </a:xfrm>
              <a:prstGeom prst="roundRect">
                <a:avLst>
                  <a:gd name="adj" fmla="val 16667"/>
                </a:avLst>
              </a:prstGeom>
              <a:solidFill>
                <a:srgbClr val="4F81BD">
                  <a:lumMod val="40000"/>
                  <a:lumOff val="60000"/>
                </a:srgb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cxnSp>
            <p:nvCxnSpPr>
              <p:cNvPr id="205" name="Straight Arrow Connector 204"/>
              <p:cNvCxnSpPr>
                <a:endCxn id="204" idx="1"/>
              </p:cNvCxnSpPr>
              <p:nvPr/>
            </p:nvCxnSpPr>
            <p:spPr bwMode="auto">
              <a:xfrm>
                <a:off x="6934200" y="33528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06" name="Straight Arrow Connector 205"/>
              <p:cNvCxnSpPr/>
              <p:nvPr/>
            </p:nvCxnSpPr>
            <p:spPr bwMode="auto">
              <a:xfrm>
                <a:off x="7772400" y="33528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07" name="Straight Arrow Connector 206"/>
              <p:cNvCxnSpPr/>
              <p:nvPr/>
            </p:nvCxnSpPr>
            <p:spPr bwMode="auto">
              <a:xfrm rot="5400000">
                <a:off x="7354094" y="20947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08" name="Straight Arrow Connector 207"/>
              <p:cNvCxnSpPr/>
              <p:nvPr/>
            </p:nvCxnSpPr>
            <p:spPr bwMode="auto">
              <a:xfrm rot="5400000">
                <a:off x="7354094" y="29329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09" name="Straight Arrow Connector 208"/>
              <p:cNvCxnSpPr/>
              <p:nvPr/>
            </p:nvCxnSpPr>
            <p:spPr bwMode="auto">
              <a:xfrm rot="5400000">
                <a:off x="7354094" y="37711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10" name="Straight Arrow Connector 209"/>
              <p:cNvCxnSpPr/>
              <p:nvPr/>
            </p:nvCxnSpPr>
            <p:spPr bwMode="auto">
              <a:xfrm rot="5400000">
                <a:off x="5828506" y="20947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11" name="Straight Arrow Connector 210"/>
              <p:cNvCxnSpPr/>
              <p:nvPr/>
            </p:nvCxnSpPr>
            <p:spPr bwMode="auto">
              <a:xfrm rot="5400000">
                <a:off x="5828506" y="29329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12" name="Straight Arrow Connector 211"/>
              <p:cNvCxnSpPr/>
              <p:nvPr/>
            </p:nvCxnSpPr>
            <p:spPr bwMode="auto">
              <a:xfrm rot="5400000">
                <a:off x="5828506" y="37711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13" name="Straight Arrow Connector 212"/>
              <p:cNvCxnSpPr/>
              <p:nvPr/>
            </p:nvCxnSpPr>
            <p:spPr bwMode="auto">
              <a:xfrm rot="5400000">
                <a:off x="4991894" y="20947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14" name="Straight Arrow Connector 213"/>
              <p:cNvCxnSpPr/>
              <p:nvPr/>
            </p:nvCxnSpPr>
            <p:spPr bwMode="auto">
              <a:xfrm rot="5400000">
                <a:off x="4991894" y="29329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15" name="Straight Arrow Connector 214"/>
              <p:cNvCxnSpPr/>
              <p:nvPr/>
            </p:nvCxnSpPr>
            <p:spPr bwMode="auto">
              <a:xfrm rot="5400000">
                <a:off x="4991894" y="37711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sp>
            <p:nvSpPr>
              <p:cNvPr id="216" name="AutoShape 5"/>
              <p:cNvSpPr>
                <a:spLocks noChangeArrowheads="1"/>
              </p:cNvSpPr>
              <p:nvPr/>
            </p:nvSpPr>
            <p:spPr bwMode="auto">
              <a:xfrm>
                <a:off x="4800600" y="4495800"/>
                <a:ext cx="609600" cy="609600"/>
              </a:xfrm>
              <a:prstGeom prst="roundRect">
                <a:avLst>
                  <a:gd name="adj" fmla="val 16667"/>
                </a:avLst>
              </a:prstGeom>
              <a:solidFill>
                <a:srgbClr val="4F81BD">
                  <a:lumMod val="40000"/>
                  <a:lumOff val="60000"/>
                </a:srgb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sp>
            <p:nvSpPr>
              <p:cNvPr id="217" name="AutoShape 5"/>
              <p:cNvSpPr>
                <a:spLocks noChangeArrowheads="1"/>
              </p:cNvSpPr>
              <p:nvPr/>
            </p:nvSpPr>
            <p:spPr bwMode="auto">
              <a:xfrm>
                <a:off x="5638800" y="4495800"/>
                <a:ext cx="609600" cy="609600"/>
              </a:xfrm>
              <a:prstGeom prst="roundRect">
                <a:avLst>
                  <a:gd name="adj" fmla="val 16667"/>
                </a:avLst>
              </a:prstGeom>
              <a:solidFill>
                <a:srgbClr val="4F81BD">
                  <a:lumMod val="40000"/>
                  <a:lumOff val="60000"/>
                </a:srgb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cxnSp>
            <p:nvCxnSpPr>
              <p:cNvPr id="218" name="Straight Arrow Connector 217"/>
              <p:cNvCxnSpPr>
                <a:stCxn id="216" idx="3"/>
                <a:endCxn id="217" idx="1"/>
              </p:cNvCxnSpPr>
              <p:nvPr/>
            </p:nvCxnSpPr>
            <p:spPr bwMode="auto">
              <a:xfrm>
                <a:off x="5410200" y="4800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19" name="Straight Arrow Connector 218"/>
              <p:cNvCxnSpPr/>
              <p:nvPr/>
            </p:nvCxnSpPr>
            <p:spPr bwMode="auto">
              <a:xfrm>
                <a:off x="6248400" y="4800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20" name="Straight Arrow Connector 219"/>
              <p:cNvCxnSpPr/>
              <p:nvPr/>
            </p:nvCxnSpPr>
            <p:spPr bwMode="auto">
              <a:xfrm>
                <a:off x="4572000" y="4800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sp>
            <p:nvSpPr>
              <p:cNvPr id="221" name="AutoShape 5"/>
              <p:cNvSpPr>
                <a:spLocks noChangeArrowheads="1"/>
              </p:cNvSpPr>
              <p:nvPr/>
            </p:nvSpPr>
            <p:spPr bwMode="auto">
              <a:xfrm>
                <a:off x="7162800" y="4495800"/>
                <a:ext cx="609600" cy="609600"/>
              </a:xfrm>
              <a:prstGeom prst="roundRect">
                <a:avLst>
                  <a:gd name="adj" fmla="val 16667"/>
                </a:avLst>
              </a:prstGeom>
              <a:solidFill>
                <a:srgbClr val="4F81BD">
                  <a:lumMod val="40000"/>
                  <a:lumOff val="60000"/>
                </a:srgb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charset="0"/>
                </a:endParaRPr>
              </a:p>
            </p:txBody>
          </p:sp>
          <p:cxnSp>
            <p:nvCxnSpPr>
              <p:cNvPr id="222" name="Straight Arrow Connector 221"/>
              <p:cNvCxnSpPr>
                <a:endCxn id="221" idx="1"/>
              </p:cNvCxnSpPr>
              <p:nvPr/>
            </p:nvCxnSpPr>
            <p:spPr bwMode="auto">
              <a:xfrm>
                <a:off x="6934200" y="4800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23" name="Straight Arrow Connector 222"/>
              <p:cNvCxnSpPr/>
              <p:nvPr/>
            </p:nvCxnSpPr>
            <p:spPr bwMode="auto">
              <a:xfrm>
                <a:off x="7772400" y="4800600"/>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24" name="Straight Arrow Connector 223"/>
              <p:cNvCxnSpPr/>
              <p:nvPr/>
            </p:nvCxnSpPr>
            <p:spPr bwMode="auto">
              <a:xfrm rot="5400000">
                <a:off x="7354094" y="43807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25" name="Straight Arrow Connector 224"/>
              <p:cNvCxnSpPr/>
              <p:nvPr/>
            </p:nvCxnSpPr>
            <p:spPr bwMode="auto">
              <a:xfrm rot="5400000">
                <a:off x="7354094" y="52189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26" name="Straight Arrow Connector 225"/>
              <p:cNvCxnSpPr/>
              <p:nvPr/>
            </p:nvCxnSpPr>
            <p:spPr bwMode="auto">
              <a:xfrm rot="5400000">
                <a:off x="5828506" y="43807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27" name="Straight Arrow Connector 226"/>
              <p:cNvCxnSpPr/>
              <p:nvPr/>
            </p:nvCxnSpPr>
            <p:spPr bwMode="auto">
              <a:xfrm rot="5400000">
                <a:off x="5828506" y="52189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28" name="Straight Arrow Connector 227"/>
              <p:cNvCxnSpPr/>
              <p:nvPr/>
            </p:nvCxnSpPr>
            <p:spPr bwMode="auto">
              <a:xfrm rot="5400000">
                <a:off x="4991894" y="43807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cxnSp>
            <p:nvCxnSpPr>
              <p:cNvPr id="229" name="Straight Arrow Connector 228"/>
              <p:cNvCxnSpPr/>
              <p:nvPr/>
            </p:nvCxnSpPr>
            <p:spPr bwMode="auto">
              <a:xfrm rot="5400000">
                <a:off x="4991894" y="5218906"/>
                <a:ext cx="228600" cy="1588"/>
              </a:xfrm>
              <a:prstGeom prst="straightConnector1">
                <a:avLst/>
              </a:prstGeom>
              <a:noFill/>
              <a:ln w="50800" cap="flat" cmpd="sng" algn="ctr">
                <a:solidFill>
                  <a:schemeClr val="accent2">
                    <a:lumMod val="50000"/>
                  </a:schemeClr>
                </a:solidFill>
                <a:prstDash val="solid"/>
                <a:round/>
                <a:headEnd type="none" w="sm" len="sm"/>
                <a:tailEnd type="none"/>
              </a:ln>
              <a:effectLst/>
            </p:spPr>
          </p:cxnSp>
        </p:grpSp>
        <p:sp>
          <p:nvSpPr>
            <p:cNvPr id="230" name="TextBox 229"/>
            <p:cNvSpPr txBox="1"/>
            <p:nvPr/>
          </p:nvSpPr>
          <p:spPr>
            <a:xfrm>
              <a:off x="733830" y="6115387"/>
              <a:ext cx="1927131"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1 to 3pJ/bit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&gt;5 mm, scalable</a:t>
              </a:r>
              <a:endParaRPr kumimoji="0" lang="en-US" sz="1600" b="0" i="0" u="none" strike="noStrike" kern="0" cap="none" spc="0" normalizeH="0" baseline="0" noProof="0" dirty="0">
                <a:ln>
                  <a:noFill/>
                </a:ln>
                <a:effectLst/>
                <a:uLnTx/>
                <a:uFillTx/>
              </a:endParaRPr>
            </a:p>
          </p:txBody>
        </p:sp>
        <p:sp>
          <p:nvSpPr>
            <p:cNvPr id="86" name="TextBox 85"/>
            <p:cNvSpPr txBox="1"/>
            <p:nvPr/>
          </p:nvSpPr>
          <p:spPr>
            <a:xfrm>
              <a:off x="39690" y="3864671"/>
              <a:ext cx="279916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accent2">
                      <a:lumMod val="50000"/>
                    </a:schemeClr>
                  </a:solidFill>
                  <a:effectLst/>
                  <a:uLnTx/>
                  <a:uFillTx/>
                </a:rPr>
                <a:t>Packet Switched Network</a:t>
              </a:r>
              <a:endParaRPr kumimoji="0" lang="en-US" sz="1600" i="0" u="none" strike="noStrike" kern="0" cap="none" spc="0" normalizeH="0" baseline="0" noProof="0" dirty="0">
                <a:ln>
                  <a:noFill/>
                </a:ln>
                <a:solidFill>
                  <a:schemeClr val="accent2">
                    <a:lumMod val="50000"/>
                  </a:schemeClr>
                </a:solidFill>
                <a:effectLst/>
                <a:uLnTx/>
                <a:uFillTx/>
              </a:endParaRPr>
            </a:p>
          </p:txBody>
        </p:sp>
      </p:grpSp>
      <p:grpSp>
        <p:nvGrpSpPr>
          <p:cNvPr id="5" name="Group 4"/>
          <p:cNvGrpSpPr/>
          <p:nvPr/>
        </p:nvGrpSpPr>
        <p:grpSpPr>
          <a:xfrm>
            <a:off x="2787281" y="3873240"/>
            <a:ext cx="1766887" cy="2116892"/>
            <a:chOff x="2787281" y="3873240"/>
            <a:chExt cx="1766887" cy="2116892"/>
          </a:xfrm>
        </p:grpSpPr>
        <p:grpSp>
          <p:nvGrpSpPr>
            <p:cNvPr id="88" name="Group 1678"/>
            <p:cNvGrpSpPr/>
            <p:nvPr/>
          </p:nvGrpSpPr>
          <p:grpSpPr>
            <a:xfrm>
              <a:off x="2787281" y="4518520"/>
              <a:ext cx="1766887" cy="1471612"/>
              <a:chOff x="3490913" y="3843337"/>
              <a:chExt cx="2300288" cy="2276475"/>
            </a:xfrm>
          </p:grpSpPr>
          <p:sp>
            <p:nvSpPr>
              <p:cNvPr id="91" name="Rectangle 278"/>
              <p:cNvSpPr>
                <a:spLocks noChangeArrowheads="1"/>
              </p:cNvSpPr>
              <p:nvPr/>
            </p:nvSpPr>
            <p:spPr bwMode="auto">
              <a:xfrm>
                <a:off x="3490913" y="3843337"/>
                <a:ext cx="2300288" cy="2276475"/>
              </a:xfrm>
              <a:prstGeom prst="rect">
                <a:avLst/>
              </a:prstGeom>
              <a:solidFill>
                <a:srgbClr val="008000"/>
              </a:solidFill>
              <a:ln w="50800" algn="ctr">
                <a:noFill/>
                <a:miter lim="800000"/>
                <a:headEnd type="none" w="sm" len="sm"/>
                <a:tailEnd type="none" w="sm" len="sm"/>
              </a:ln>
              <a:effectLst>
                <a:prstShdw prst="shdw17" dist="17961" dir="2700000">
                  <a:srgbClr val="858585"/>
                </a:prstShdw>
              </a:effectLst>
            </p:spPr>
            <p:txBody>
              <a:bodyPr anchor="ctr">
                <a:spAutoFit/>
              </a:bodyPr>
              <a:lstStyle/>
              <a:p>
                <a:endParaRPr lang="en-US"/>
              </a:p>
            </p:txBody>
          </p:sp>
          <p:grpSp>
            <p:nvGrpSpPr>
              <p:cNvPr id="92" name="Group 281"/>
              <p:cNvGrpSpPr>
                <a:grpSpLocks/>
              </p:cNvGrpSpPr>
              <p:nvPr/>
            </p:nvGrpSpPr>
            <p:grpSpPr bwMode="auto">
              <a:xfrm>
                <a:off x="3582988" y="5570537"/>
                <a:ext cx="460375" cy="463550"/>
                <a:chOff x="720" y="2928"/>
                <a:chExt cx="480" cy="528"/>
              </a:xfrm>
              <a:solidFill>
                <a:srgbClr val="92D050"/>
              </a:solidFill>
            </p:grpSpPr>
            <p:sp>
              <p:nvSpPr>
                <p:cNvPr id="269" name="Rectangle 282"/>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270" name="Rectangle 283"/>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71" name="Rectangle 284"/>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72" name="Rectangle 285"/>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73" name="Rectangle 286"/>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93" name="Group 287"/>
              <p:cNvGrpSpPr>
                <a:grpSpLocks/>
              </p:cNvGrpSpPr>
              <p:nvPr/>
            </p:nvGrpSpPr>
            <p:grpSpPr bwMode="auto">
              <a:xfrm>
                <a:off x="3582988" y="5022850"/>
                <a:ext cx="460375" cy="463550"/>
                <a:chOff x="720" y="2928"/>
                <a:chExt cx="480" cy="528"/>
              </a:xfrm>
              <a:solidFill>
                <a:srgbClr val="92D050"/>
              </a:solidFill>
            </p:grpSpPr>
            <p:sp>
              <p:nvSpPr>
                <p:cNvPr id="264" name="Rectangle 288"/>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265" name="Rectangle 289"/>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66" name="Rectangle 290"/>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67" name="Rectangle 291"/>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68" name="Rectangle 292"/>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94" name="Group 293"/>
              <p:cNvGrpSpPr>
                <a:grpSpLocks/>
              </p:cNvGrpSpPr>
              <p:nvPr/>
            </p:nvGrpSpPr>
            <p:grpSpPr bwMode="auto">
              <a:xfrm>
                <a:off x="3582988" y="4475162"/>
                <a:ext cx="460375" cy="463550"/>
                <a:chOff x="720" y="2928"/>
                <a:chExt cx="480" cy="528"/>
              </a:xfrm>
              <a:solidFill>
                <a:srgbClr val="92D050"/>
              </a:solidFill>
            </p:grpSpPr>
            <p:sp>
              <p:nvSpPr>
                <p:cNvPr id="259" name="Rectangle 294"/>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260" name="Rectangle 295"/>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61" name="Rectangle 296"/>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62" name="Rectangle 297"/>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63" name="Rectangle 298"/>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95" name="Group 299"/>
              <p:cNvGrpSpPr>
                <a:grpSpLocks/>
              </p:cNvGrpSpPr>
              <p:nvPr/>
            </p:nvGrpSpPr>
            <p:grpSpPr bwMode="auto">
              <a:xfrm>
                <a:off x="3582988" y="3927475"/>
                <a:ext cx="460375" cy="463550"/>
                <a:chOff x="720" y="2928"/>
                <a:chExt cx="480" cy="528"/>
              </a:xfrm>
              <a:solidFill>
                <a:srgbClr val="92D050"/>
              </a:solidFill>
            </p:grpSpPr>
            <p:sp>
              <p:nvSpPr>
                <p:cNvPr id="254" name="Rectangle 300"/>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255" name="Rectangle 301"/>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56" name="Rectangle 302"/>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57" name="Rectangle 303"/>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58" name="Rectangle 304"/>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96" name="Group 305"/>
              <p:cNvGrpSpPr>
                <a:grpSpLocks/>
              </p:cNvGrpSpPr>
              <p:nvPr/>
            </p:nvGrpSpPr>
            <p:grpSpPr bwMode="auto">
              <a:xfrm>
                <a:off x="4135438" y="5570537"/>
                <a:ext cx="458788" cy="463550"/>
                <a:chOff x="720" y="2928"/>
                <a:chExt cx="480" cy="528"/>
              </a:xfrm>
              <a:solidFill>
                <a:srgbClr val="92D050"/>
              </a:solidFill>
            </p:grpSpPr>
            <p:sp>
              <p:nvSpPr>
                <p:cNvPr id="249" name="Rectangle 306"/>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250" name="Rectangle 307"/>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51" name="Rectangle 308"/>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52" name="Rectangle 309"/>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53" name="Rectangle 310"/>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97" name="Group 311"/>
              <p:cNvGrpSpPr>
                <a:grpSpLocks/>
              </p:cNvGrpSpPr>
              <p:nvPr/>
            </p:nvGrpSpPr>
            <p:grpSpPr bwMode="auto">
              <a:xfrm>
                <a:off x="4135438" y="5022850"/>
                <a:ext cx="458788" cy="463550"/>
                <a:chOff x="720" y="2928"/>
                <a:chExt cx="480" cy="528"/>
              </a:xfrm>
              <a:solidFill>
                <a:srgbClr val="92D050"/>
              </a:solidFill>
            </p:grpSpPr>
            <p:sp>
              <p:nvSpPr>
                <p:cNvPr id="162" name="Rectangle 312"/>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63" name="Rectangle 313"/>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64" name="Rectangle 314"/>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65" name="Rectangle 315"/>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248" name="Rectangle 316"/>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98" name="Group 317"/>
              <p:cNvGrpSpPr>
                <a:grpSpLocks/>
              </p:cNvGrpSpPr>
              <p:nvPr/>
            </p:nvGrpSpPr>
            <p:grpSpPr bwMode="auto">
              <a:xfrm>
                <a:off x="4135438" y="4475162"/>
                <a:ext cx="458788" cy="463550"/>
                <a:chOff x="720" y="2928"/>
                <a:chExt cx="480" cy="528"/>
              </a:xfrm>
              <a:solidFill>
                <a:srgbClr val="92D050"/>
              </a:solidFill>
            </p:grpSpPr>
            <p:sp>
              <p:nvSpPr>
                <p:cNvPr id="157" name="Rectangle 318"/>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58" name="Rectangle 319"/>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59" name="Rectangle 320"/>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60" name="Rectangle 321"/>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61" name="Rectangle 322"/>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99" name="Group 323"/>
              <p:cNvGrpSpPr>
                <a:grpSpLocks/>
              </p:cNvGrpSpPr>
              <p:nvPr/>
            </p:nvGrpSpPr>
            <p:grpSpPr bwMode="auto">
              <a:xfrm>
                <a:off x="4135438" y="3927475"/>
                <a:ext cx="458788" cy="463550"/>
                <a:chOff x="720" y="2928"/>
                <a:chExt cx="480" cy="528"/>
              </a:xfrm>
              <a:solidFill>
                <a:srgbClr val="92D050"/>
              </a:solidFill>
            </p:grpSpPr>
            <p:sp>
              <p:nvSpPr>
                <p:cNvPr id="152" name="Rectangle 324"/>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53" name="Rectangle 325"/>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54" name="Rectangle 326"/>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55" name="Rectangle 327"/>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56" name="Rectangle 328"/>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100" name="Group 329"/>
              <p:cNvGrpSpPr>
                <a:grpSpLocks/>
              </p:cNvGrpSpPr>
              <p:nvPr/>
            </p:nvGrpSpPr>
            <p:grpSpPr bwMode="auto">
              <a:xfrm>
                <a:off x="4686300" y="5570537"/>
                <a:ext cx="460375" cy="463550"/>
                <a:chOff x="720" y="2928"/>
                <a:chExt cx="480" cy="528"/>
              </a:xfrm>
              <a:solidFill>
                <a:srgbClr val="92D050"/>
              </a:solidFill>
            </p:grpSpPr>
            <p:sp>
              <p:nvSpPr>
                <p:cNvPr id="147" name="Rectangle 330"/>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48" name="Rectangle 331"/>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49" name="Rectangle 332"/>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50" name="Rectangle 333"/>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51" name="Rectangle 334"/>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101" name="Group 335"/>
              <p:cNvGrpSpPr>
                <a:grpSpLocks/>
              </p:cNvGrpSpPr>
              <p:nvPr/>
            </p:nvGrpSpPr>
            <p:grpSpPr bwMode="auto">
              <a:xfrm>
                <a:off x="4686300" y="5022850"/>
                <a:ext cx="460375" cy="463550"/>
                <a:chOff x="720" y="2928"/>
                <a:chExt cx="480" cy="528"/>
              </a:xfrm>
              <a:solidFill>
                <a:srgbClr val="92D050"/>
              </a:solidFill>
            </p:grpSpPr>
            <p:sp>
              <p:nvSpPr>
                <p:cNvPr id="142" name="Rectangle 336"/>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43" name="Rectangle 337"/>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44" name="Rectangle 338"/>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45" name="Rectangle 339"/>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46" name="Rectangle 340"/>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102" name="Group 341"/>
              <p:cNvGrpSpPr>
                <a:grpSpLocks/>
              </p:cNvGrpSpPr>
              <p:nvPr/>
            </p:nvGrpSpPr>
            <p:grpSpPr bwMode="auto">
              <a:xfrm>
                <a:off x="4686300" y="4475162"/>
                <a:ext cx="460375" cy="463550"/>
                <a:chOff x="720" y="2928"/>
                <a:chExt cx="480" cy="528"/>
              </a:xfrm>
              <a:solidFill>
                <a:srgbClr val="92D050"/>
              </a:solidFill>
            </p:grpSpPr>
            <p:sp>
              <p:nvSpPr>
                <p:cNvPr id="137" name="Rectangle 342"/>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38" name="Rectangle 343"/>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anchor="ctr">
                  <a:spAutoFit/>
                </a:bodyPr>
                <a:lstStyle/>
                <a:p>
                  <a:endParaRPr lang="en-US"/>
                </a:p>
              </p:txBody>
            </p:sp>
            <p:sp>
              <p:nvSpPr>
                <p:cNvPr id="139" name="Rectangle 344"/>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40" name="Rectangle 345"/>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41" name="Rectangle 346"/>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103" name="Group 347"/>
              <p:cNvGrpSpPr>
                <a:grpSpLocks/>
              </p:cNvGrpSpPr>
              <p:nvPr/>
            </p:nvGrpSpPr>
            <p:grpSpPr bwMode="auto">
              <a:xfrm>
                <a:off x="4686300" y="3927475"/>
                <a:ext cx="460375" cy="463550"/>
                <a:chOff x="720" y="2928"/>
                <a:chExt cx="480" cy="528"/>
              </a:xfrm>
              <a:solidFill>
                <a:srgbClr val="92D050"/>
              </a:solidFill>
            </p:grpSpPr>
            <p:sp>
              <p:nvSpPr>
                <p:cNvPr id="132" name="Rectangle 348"/>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33" name="Rectangle 349"/>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34" name="Rectangle 350"/>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35" name="Rectangle 351"/>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36" name="Rectangle 352"/>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104" name="Group 353"/>
              <p:cNvGrpSpPr>
                <a:grpSpLocks/>
              </p:cNvGrpSpPr>
              <p:nvPr/>
            </p:nvGrpSpPr>
            <p:grpSpPr bwMode="auto">
              <a:xfrm>
                <a:off x="5238750" y="5570537"/>
                <a:ext cx="460375" cy="463550"/>
                <a:chOff x="720" y="2928"/>
                <a:chExt cx="480" cy="528"/>
              </a:xfrm>
              <a:solidFill>
                <a:srgbClr val="92D050"/>
              </a:solidFill>
            </p:grpSpPr>
            <p:sp>
              <p:nvSpPr>
                <p:cNvPr id="127" name="Rectangle 354"/>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28" name="Rectangle 355"/>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29" name="Rectangle 356"/>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30" name="Rectangle 357"/>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31" name="Rectangle 358"/>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105" name="Group 359"/>
              <p:cNvGrpSpPr>
                <a:grpSpLocks/>
              </p:cNvGrpSpPr>
              <p:nvPr/>
            </p:nvGrpSpPr>
            <p:grpSpPr bwMode="auto">
              <a:xfrm>
                <a:off x="5238750" y="5022850"/>
                <a:ext cx="460375" cy="463550"/>
                <a:chOff x="720" y="2928"/>
                <a:chExt cx="480" cy="528"/>
              </a:xfrm>
              <a:solidFill>
                <a:srgbClr val="92D050"/>
              </a:solidFill>
            </p:grpSpPr>
            <p:sp>
              <p:nvSpPr>
                <p:cNvPr id="122" name="Rectangle 360"/>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23" name="Rectangle 361"/>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24" name="Rectangle 362"/>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25" name="Rectangle 363"/>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26" name="Rectangle 364"/>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106" name="Group 365"/>
              <p:cNvGrpSpPr>
                <a:grpSpLocks/>
              </p:cNvGrpSpPr>
              <p:nvPr/>
            </p:nvGrpSpPr>
            <p:grpSpPr bwMode="auto">
              <a:xfrm>
                <a:off x="5238750" y="4475162"/>
                <a:ext cx="460375" cy="463550"/>
                <a:chOff x="720" y="2928"/>
                <a:chExt cx="480" cy="528"/>
              </a:xfrm>
              <a:solidFill>
                <a:srgbClr val="92D050"/>
              </a:solidFill>
            </p:grpSpPr>
            <p:sp>
              <p:nvSpPr>
                <p:cNvPr id="117" name="Rectangle 366"/>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18" name="Rectangle 367"/>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19" name="Rectangle 368"/>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20" name="Rectangle 369"/>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21" name="Rectangle 370"/>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grpSp>
            <p:nvGrpSpPr>
              <p:cNvPr id="107" name="Group 371"/>
              <p:cNvGrpSpPr>
                <a:grpSpLocks/>
              </p:cNvGrpSpPr>
              <p:nvPr/>
            </p:nvGrpSpPr>
            <p:grpSpPr bwMode="auto">
              <a:xfrm>
                <a:off x="5238750" y="3927475"/>
                <a:ext cx="460375" cy="463550"/>
                <a:chOff x="720" y="2928"/>
                <a:chExt cx="480" cy="528"/>
              </a:xfrm>
              <a:solidFill>
                <a:srgbClr val="92D050"/>
              </a:solidFill>
            </p:grpSpPr>
            <p:sp>
              <p:nvSpPr>
                <p:cNvPr id="112" name="Rectangle 372"/>
                <p:cNvSpPr>
                  <a:spLocks noChangeArrowheads="1"/>
                </p:cNvSpPr>
                <p:nvPr/>
              </p:nvSpPr>
              <p:spPr bwMode="auto">
                <a:xfrm>
                  <a:off x="720" y="2928"/>
                  <a:ext cx="480" cy="528"/>
                </a:xfrm>
                <a:prstGeom prst="rect">
                  <a:avLst/>
                </a:prstGeom>
                <a:grpFill/>
                <a:ln w="50800" algn="ctr">
                  <a:noFill/>
                  <a:miter lim="800000"/>
                  <a:headEnd type="none" w="sm" len="sm"/>
                  <a:tailEnd type="none" w="sm" len="sm"/>
                </a:ln>
                <a:effectLst>
                  <a:prstShdw prst="shdw17" dist="17961" dir="2700000">
                    <a:schemeClr val="hlink">
                      <a:gamma/>
                      <a:shade val="60000"/>
                      <a:invGamma/>
                    </a:schemeClr>
                  </a:prstShdw>
                </a:effectLst>
              </p:spPr>
              <p:txBody>
                <a:bodyPr anchor="ctr"/>
                <a:lstStyle/>
                <a:p>
                  <a:pPr algn="ctr" eaLnBrk="0" hangingPunct="0">
                    <a:defRPr/>
                  </a:pPr>
                  <a:endParaRPr lang="en-US" sz="1200">
                    <a:latin typeface="Verdana" pitchFamily="34" charset="0"/>
                  </a:endParaRPr>
                </a:p>
              </p:txBody>
            </p:sp>
            <p:sp>
              <p:nvSpPr>
                <p:cNvPr id="113" name="Rectangle 373"/>
                <p:cNvSpPr>
                  <a:spLocks noChangeArrowheads="1"/>
                </p:cNvSpPr>
                <p:nvPr/>
              </p:nvSpPr>
              <p:spPr bwMode="auto">
                <a:xfrm>
                  <a:off x="783"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14" name="Rectangle 374"/>
                <p:cNvSpPr>
                  <a:spLocks noChangeArrowheads="1"/>
                </p:cNvSpPr>
                <p:nvPr/>
              </p:nvSpPr>
              <p:spPr bwMode="auto">
                <a:xfrm>
                  <a:off x="1000" y="2976"/>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15" name="Rectangle 375"/>
                <p:cNvSpPr>
                  <a:spLocks noChangeArrowheads="1"/>
                </p:cNvSpPr>
                <p:nvPr/>
              </p:nvSpPr>
              <p:spPr bwMode="auto">
                <a:xfrm>
                  <a:off x="783"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sp>
              <p:nvSpPr>
                <p:cNvPr id="116" name="Rectangle 376"/>
                <p:cNvSpPr>
                  <a:spLocks noChangeArrowheads="1"/>
                </p:cNvSpPr>
                <p:nvPr/>
              </p:nvSpPr>
              <p:spPr bwMode="auto">
                <a:xfrm>
                  <a:off x="1000" y="3264"/>
                  <a:ext cx="144" cy="144"/>
                </a:xfrm>
                <a:prstGeom prst="rect">
                  <a:avLst/>
                </a:prstGeom>
                <a:grpFill/>
                <a:ln w="50800" algn="ctr">
                  <a:noFill/>
                  <a:miter lim="800000"/>
                  <a:headEnd type="none" w="sm" len="sm"/>
                  <a:tailEnd type="none" w="sm" len="sm"/>
                </a:ln>
                <a:effectLst>
                  <a:prstShdw prst="shdw17" dist="17961" dir="2700000">
                    <a:srgbClr val="051135"/>
                  </a:prstShdw>
                </a:effectLst>
              </p:spPr>
              <p:txBody>
                <a:bodyPr wrap="none" anchor="ctr">
                  <a:spAutoFit/>
                </a:bodyPr>
                <a:lstStyle/>
                <a:p>
                  <a:endParaRPr lang="en-US"/>
                </a:p>
              </p:txBody>
            </p:sp>
          </p:grpSp>
          <p:sp>
            <p:nvSpPr>
              <p:cNvPr id="108" name="Line 378"/>
              <p:cNvSpPr>
                <a:spLocks noChangeShapeType="1"/>
              </p:cNvSpPr>
              <p:nvPr/>
            </p:nvSpPr>
            <p:spPr bwMode="auto">
              <a:xfrm>
                <a:off x="3813175" y="3843337"/>
                <a:ext cx="0" cy="84138"/>
              </a:xfrm>
              <a:prstGeom prst="line">
                <a:avLst/>
              </a:prstGeom>
              <a:noFill/>
              <a:ln w="190500">
                <a:solidFill>
                  <a:schemeClr val="tx1"/>
                </a:solidFill>
                <a:round/>
                <a:headEnd type="none" w="sm" len="sm"/>
                <a:tailEnd type="none" w="sm" len="sm"/>
              </a:ln>
              <a:effectLst>
                <a:prstShdw prst="shdw17" dist="17961" dir="2700000">
                  <a:schemeClr val="tx1">
                    <a:gamma/>
                    <a:shade val="60000"/>
                    <a:invGamma/>
                  </a:schemeClr>
                </a:prstShdw>
              </a:effectLst>
            </p:spPr>
            <p:txBody>
              <a:bodyPr>
                <a:spAutoFit/>
              </a:bodyPr>
              <a:lstStyle/>
              <a:p>
                <a:pPr>
                  <a:defRPr/>
                </a:pPr>
                <a:endParaRPr lang="en-US"/>
              </a:p>
            </p:txBody>
          </p:sp>
          <p:sp>
            <p:nvSpPr>
              <p:cNvPr id="109" name="Line 379"/>
              <p:cNvSpPr>
                <a:spLocks noChangeShapeType="1"/>
              </p:cNvSpPr>
              <p:nvPr/>
            </p:nvSpPr>
            <p:spPr bwMode="auto">
              <a:xfrm>
                <a:off x="4365625" y="3843337"/>
                <a:ext cx="0" cy="84138"/>
              </a:xfrm>
              <a:prstGeom prst="line">
                <a:avLst/>
              </a:prstGeom>
              <a:noFill/>
              <a:ln w="190500">
                <a:solidFill>
                  <a:schemeClr val="tx1"/>
                </a:solidFill>
                <a:round/>
                <a:headEnd type="none" w="sm" len="sm"/>
                <a:tailEnd type="none" w="sm" len="sm"/>
              </a:ln>
              <a:effectLst>
                <a:prstShdw prst="shdw17" dist="17961" dir="2700000">
                  <a:schemeClr val="tx1">
                    <a:gamma/>
                    <a:shade val="60000"/>
                    <a:invGamma/>
                  </a:schemeClr>
                </a:prstShdw>
              </a:effectLst>
            </p:spPr>
            <p:txBody>
              <a:bodyPr>
                <a:spAutoFit/>
              </a:bodyPr>
              <a:lstStyle/>
              <a:p>
                <a:pPr>
                  <a:defRPr/>
                </a:pPr>
                <a:endParaRPr lang="en-US"/>
              </a:p>
            </p:txBody>
          </p:sp>
          <p:sp>
            <p:nvSpPr>
              <p:cNvPr id="110" name="Line 380"/>
              <p:cNvSpPr>
                <a:spLocks noChangeShapeType="1"/>
              </p:cNvSpPr>
              <p:nvPr/>
            </p:nvSpPr>
            <p:spPr bwMode="auto">
              <a:xfrm>
                <a:off x="4916488" y="3843337"/>
                <a:ext cx="0" cy="84138"/>
              </a:xfrm>
              <a:prstGeom prst="line">
                <a:avLst/>
              </a:prstGeom>
              <a:noFill/>
              <a:ln w="190500">
                <a:solidFill>
                  <a:schemeClr val="tx1"/>
                </a:solidFill>
                <a:round/>
                <a:headEnd type="none" w="sm" len="sm"/>
                <a:tailEnd type="none" w="sm" len="sm"/>
              </a:ln>
              <a:effectLst>
                <a:prstShdw prst="shdw17" dist="17961" dir="2700000">
                  <a:schemeClr val="tx1">
                    <a:gamma/>
                    <a:shade val="60000"/>
                    <a:invGamma/>
                  </a:schemeClr>
                </a:prstShdw>
              </a:effectLst>
            </p:spPr>
            <p:txBody>
              <a:bodyPr>
                <a:spAutoFit/>
              </a:bodyPr>
              <a:lstStyle/>
              <a:p>
                <a:pPr>
                  <a:defRPr/>
                </a:pPr>
                <a:endParaRPr lang="en-US"/>
              </a:p>
            </p:txBody>
          </p:sp>
          <p:sp>
            <p:nvSpPr>
              <p:cNvPr id="111" name="Line 381"/>
              <p:cNvSpPr>
                <a:spLocks noChangeShapeType="1"/>
              </p:cNvSpPr>
              <p:nvPr/>
            </p:nvSpPr>
            <p:spPr bwMode="auto">
              <a:xfrm>
                <a:off x="5468938" y="3843337"/>
                <a:ext cx="0" cy="84138"/>
              </a:xfrm>
              <a:prstGeom prst="line">
                <a:avLst/>
              </a:prstGeom>
              <a:noFill/>
              <a:ln w="190500">
                <a:solidFill>
                  <a:schemeClr val="tx1"/>
                </a:solidFill>
                <a:round/>
                <a:headEnd type="none" w="sm" len="sm"/>
                <a:tailEnd type="none" w="sm" len="sm"/>
              </a:ln>
              <a:effectLst>
                <a:prstShdw prst="shdw17" dist="17961" dir="2700000">
                  <a:schemeClr val="tx1">
                    <a:gamma/>
                    <a:shade val="60000"/>
                    <a:invGamma/>
                  </a:schemeClr>
                </a:prstShdw>
              </a:effectLst>
            </p:spPr>
            <p:txBody>
              <a:bodyPr>
                <a:spAutoFit/>
              </a:bodyPr>
              <a:lstStyle/>
              <a:p>
                <a:pPr>
                  <a:defRPr/>
                </a:pPr>
                <a:endParaRPr lang="en-US"/>
              </a:p>
            </p:txBody>
          </p:sp>
        </p:grpSp>
        <p:sp>
          <p:nvSpPr>
            <p:cNvPr id="89" name="TextBox 88"/>
            <p:cNvSpPr txBox="1"/>
            <p:nvPr/>
          </p:nvSpPr>
          <p:spPr>
            <a:xfrm>
              <a:off x="3267734" y="3873240"/>
              <a:ext cx="790601" cy="338554"/>
            </a:xfrm>
            <a:prstGeom prst="rect">
              <a:avLst/>
            </a:prstGeom>
            <a:noFill/>
          </p:spPr>
          <p:txBody>
            <a:bodyPr wrap="none" rtlCol="0">
              <a:spAutoFit/>
            </a:bodyPr>
            <a:lstStyle/>
            <a:p>
              <a:r>
                <a:rPr lang="en-US" sz="1600" dirty="0" smtClean="0">
                  <a:solidFill>
                    <a:schemeClr val="accent2">
                      <a:lumMod val="50000"/>
                    </a:schemeClr>
                  </a:solidFill>
                </a:rPr>
                <a:t>Board</a:t>
              </a:r>
              <a:endParaRPr lang="en-US" sz="1600" dirty="0">
                <a:solidFill>
                  <a:schemeClr val="accent2">
                    <a:lumMod val="50000"/>
                  </a:schemeClr>
                </a:solidFill>
              </a:endParaRPr>
            </a:p>
          </p:txBody>
        </p:sp>
      </p:grpSp>
      <p:grpSp>
        <p:nvGrpSpPr>
          <p:cNvPr id="6" name="Group 5"/>
          <p:cNvGrpSpPr/>
          <p:nvPr/>
        </p:nvGrpSpPr>
        <p:grpSpPr>
          <a:xfrm>
            <a:off x="4846912" y="3873240"/>
            <a:ext cx="1172888" cy="2077053"/>
            <a:chOff x="4846912" y="3873240"/>
            <a:chExt cx="1172888" cy="2077053"/>
          </a:xfrm>
        </p:grpSpPr>
        <p:sp>
          <p:nvSpPr>
            <p:cNvPr id="275" name="TextBox 8"/>
            <p:cNvSpPr txBox="1"/>
            <p:nvPr/>
          </p:nvSpPr>
          <p:spPr>
            <a:xfrm>
              <a:off x="4846912" y="3873240"/>
              <a:ext cx="966931" cy="338554"/>
            </a:xfrm>
            <a:prstGeom prst="rect">
              <a:avLst/>
            </a:prstGeom>
            <a:noFill/>
          </p:spPr>
          <p:txBody>
            <a:bodyPr wrap="none" rtlCol="0">
              <a:spAutoFit/>
            </a:bodyPr>
            <a:lstStyle/>
            <a:p>
              <a:r>
                <a:rPr lang="en-US" sz="1600" dirty="0" smtClean="0">
                  <a:solidFill>
                    <a:schemeClr val="accent2">
                      <a:lumMod val="50000"/>
                    </a:schemeClr>
                  </a:solidFill>
                </a:rPr>
                <a:t>Cabinet</a:t>
              </a:r>
              <a:endParaRPr lang="en-US" sz="1600" dirty="0">
                <a:solidFill>
                  <a:schemeClr val="accent2">
                    <a:lumMod val="50000"/>
                  </a:schemeClr>
                </a:solidFill>
              </a:endParaRPr>
            </a:p>
          </p:txBody>
        </p:sp>
        <p:pic>
          <p:nvPicPr>
            <p:cNvPr id="276" name="Picture 2"/>
            <p:cNvPicPr>
              <a:picLocks noChangeAspect="1" noChangeArrowheads="1"/>
            </p:cNvPicPr>
            <p:nvPr/>
          </p:nvPicPr>
          <p:blipFill>
            <a:blip r:embed="rId2" cstate="print"/>
            <a:srcRect/>
            <a:stretch>
              <a:fillRect/>
            </a:stretch>
          </p:blipFill>
          <p:spPr bwMode="auto">
            <a:xfrm>
              <a:off x="4889500" y="4489336"/>
              <a:ext cx="1130300" cy="1460957"/>
            </a:xfrm>
            <a:prstGeom prst="rect">
              <a:avLst/>
            </a:prstGeom>
            <a:noFill/>
            <a:ln w="50800" cap="flat" cmpd="sng" algn="ctr">
              <a:noFill/>
              <a:prstDash val="solid"/>
              <a:miter lim="800000"/>
              <a:headEnd type="none" w="sm" len="sm"/>
              <a:tailEnd type="none" w="sm" len="sm"/>
            </a:ln>
            <a:effectLst/>
          </p:spPr>
        </p:pic>
      </p:grpSp>
      <p:grpSp>
        <p:nvGrpSpPr>
          <p:cNvPr id="7" name="Group 6"/>
          <p:cNvGrpSpPr/>
          <p:nvPr/>
        </p:nvGrpSpPr>
        <p:grpSpPr>
          <a:xfrm>
            <a:off x="6019800" y="3816577"/>
            <a:ext cx="3048000" cy="2495063"/>
            <a:chOff x="6019800" y="3816577"/>
            <a:chExt cx="3048000" cy="2495063"/>
          </a:xfrm>
        </p:grpSpPr>
        <p:pic>
          <p:nvPicPr>
            <p:cNvPr id="279" name="Picture 6"/>
            <p:cNvPicPr>
              <a:picLocks noChangeAspect="1" noChangeArrowheads="1"/>
            </p:cNvPicPr>
            <p:nvPr/>
          </p:nvPicPr>
          <p:blipFill>
            <a:blip r:embed="rId3" cstate="print"/>
            <a:srcRect/>
            <a:stretch>
              <a:fillRect/>
            </a:stretch>
          </p:blipFill>
          <p:spPr bwMode="auto">
            <a:xfrm>
              <a:off x="6019800" y="4121377"/>
              <a:ext cx="3048000" cy="2190263"/>
            </a:xfrm>
            <a:prstGeom prst="rect">
              <a:avLst/>
            </a:prstGeom>
            <a:noFill/>
            <a:ln w="9525">
              <a:noFill/>
              <a:miter lim="800000"/>
              <a:headEnd/>
              <a:tailEnd/>
            </a:ln>
            <a:effectLst/>
          </p:spPr>
        </p:pic>
        <p:sp>
          <p:nvSpPr>
            <p:cNvPr id="284" name="TextBox 8"/>
            <p:cNvSpPr txBox="1"/>
            <p:nvPr/>
          </p:nvSpPr>
          <p:spPr>
            <a:xfrm>
              <a:off x="7265002" y="3816577"/>
              <a:ext cx="954300" cy="338554"/>
            </a:xfrm>
            <a:prstGeom prst="rect">
              <a:avLst/>
            </a:prstGeom>
            <a:noFill/>
          </p:spPr>
          <p:txBody>
            <a:bodyPr wrap="none" rtlCol="0">
              <a:spAutoFit/>
            </a:bodyPr>
            <a:lstStyle/>
            <a:p>
              <a:r>
                <a:rPr lang="en-US" sz="1600" dirty="0" smtClean="0">
                  <a:solidFill>
                    <a:schemeClr val="accent2">
                      <a:lumMod val="50000"/>
                    </a:schemeClr>
                  </a:solidFill>
                </a:rPr>
                <a:t>System</a:t>
              </a:r>
              <a:endParaRPr lang="en-US" sz="1600" dirty="0">
                <a:solidFill>
                  <a:schemeClr val="accent2">
                    <a:lumMod val="50000"/>
                  </a:schemeClr>
                </a:solidFill>
              </a:endParaRPr>
            </a:p>
          </p:txBody>
        </p:sp>
      </p:grpSp>
      <p:sp>
        <p:nvSpPr>
          <p:cNvPr id="231" name="Text Box 42"/>
          <p:cNvSpPr txBox="1">
            <a:spLocks noChangeArrowheads="1"/>
          </p:cNvSpPr>
          <p:nvPr/>
        </p:nvSpPr>
        <p:spPr bwMode="auto">
          <a:xfrm>
            <a:off x="2916280" y="6305427"/>
            <a:ext cx="5076740" cy="461665"/>
          </a:xfrm>
          <a:prstGeom prst="rect">
            <a:avLst/>
          </a:prstGeom>
          <a:noFill/>
          <a:ln w="50800" algn="ctr">
            <a:noFill/>
            <a:miter lim="800000"/>
            <a:headEnd type="none" w="sm" len="sm"/>
            <a:tailEnd type="none" w="sm" len="sm"/>
          </a:ln>
          <a:effectLst/>
        </p:spPr>
        <p:txBody>
          <a:bodyPr wrap="square">
            <a:spAutoFit/>
          </a:bodyPr>
          <a:lstStyle/>
          <a:p>
            <a:pPr algn="ctr"/>
            <a:r>
              <a:rPr lang="en-US" sz="2400" b="1" dirty="0" smtClean="0">
                <a:solidFill>
                  <a:schemeClr val="accent2">
                    <a:lumMod val="50000"/>
                  </a:schemeClr>
                </a:solidFill>
              </a:rPr>
              <a:t>Hierarchy &amp; Heterogeneity</a:t>
            </a:r>
          </a:p>
        </p:txBody>
      </p:sp>
    </p:spTree>
    <p:extLst>
      <p:ext uri="{BB962C8B-B14F-4D97-AF65-F5344CB8AC3E}">
        <p14:creationId xmlns:p14="http://schemas.microsoft.com/office/powerpoint/2010/main" val="321030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Exascale HW System</a:t>
            </a:r>
            <a:endParaRPr lang="en-US" dirty="0"/>
          </a:p>
        </p:txBody>
      </p:sp>
      <p:pic>
        <p:nvPicPr>
          <p:cNvPr id="48" name="Picture 47"/>
          <p:cNvPicPr>
            <a:picLocks noChangeAspect="1"/>
          </p:cNvPicPr>
          <p:nvPr/>
        </p:nvPicPr>
        <p:blipFill>
          <a:blip r:embed="rId2"/>
          <a:stretch>
            <a:fillRect/>
          </a:stretch>
        </p:blipFill>
        <p:spPr>
          <a:xfrm>
            <a:off x="597668" y="3815580"/>
            <a:ext cx="5609093" cy="2448982"/>
          </a:xfrm>
          <a:prstGeom prst="rect">
            <a:avLst/>
          </a:prstGeom>
        </p:spPr>
      </p:pic>
      <p:pic>
        <p:nvPicPr>
          <p:cNvPr id="50" name="Picture 49"/>
          <p:cNvPicPr>
            <a:picLocks noChangeAspect="1"/>
          </p:cNvPicPr>
          <p:nvPr/>
        </p:nvPicPr>
        <p:blipFill>
          <a:blip r:embed="rId3"/>
          <a:stretch>
            <a:fillRect/>
          </a:stretch>
        </p:blipFill>
        <p:spPr>
          <a:xfrm>
            <a:off x="558592" y="1640898"/>
            <a:ext cx="2791323" cy="1829184"/>
          </a:xfrm>
          <a:prstGeom prst="rect">
            <a:avLst/>
          </a:prstGeom>
        </p:spPr>
      </p:pic>
      <p:grpSp>
        <p:nvGrpSpPr>
          <p:cNvPr id="52" name="Group 51"/>
          <p:cNvGrpSpPr/>
          <p:nvPr/>
        </p:nvGrpSpPr>
        <p:grpSpPr>
          <a:xfrm>
            <a:off x="3254009" y="1468414"/>
            <a:ext cx="5889991" cy="1931330"/>
            <a:chOff x="3254009" y="1468414"/>
            <a:chExt cx="5889991" cy="1931330"/>
          </a:xfrm>
        </p:grpSpPr>
        <p:pic>
          <p:nvPicPr>
            <p:cNvPr id="49" name="Picture 48"/>
            <p:cNvPicPr>
              <a:picLocks noChangeAspect="1"/>
            </p:cNvPicPr>
            <p:nvPr/>
          </p:nvPicPr>
          <p:blipFill>
            <a:blip r:embed="rId4"/>
            <a:stretch>
              <a:fillRect/>
            </a:stretch>
          </p:blipFill>
          <p:spPr>
            <a:xfrm>
              <a:off x="3849417" y="1468414"/>
              <a:ext cx="5294583" cy="1931330"/>
            </a:xfrm>
            <a:prstGeom prst="rect">
              <a:avLst/>
            </a:prstGeom>
          </p:spPr>
        </p:pic>
        <p:sp>
          <p:nvSpPr>
            <p:cNvPr id="51" name="Curved Down Arrow 50"/>
            <p:cNvSpPr/>
            <p:nvPr/>
          </p:nvSpPr>
          <p:spPr>
            <a:xfrm>
              <a:off x="3254009" y="1468414"/>
              <a:ext cx="927222" cy="3603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3" name="Picture 52"/>
          <p:cNvPicPr>
            <a:picLocks noChangeAspect="1"/>
          </p:cNvPicPr>
          <p:nvPr/>
        </p:nvPicPr>
        <p:blipFill>
          <a:blip r:embed="rId5"/>
          <a:stretch>
            <a:fillRect/>
          </a:stretch>
        </p:blipFill>
        <p:spPr>
          <a:xfrm>
            <a:off x="6369537" y="3470082"/>
            <a:ext cx="1326339" cy="3294871"/>
          </a:xfrm>
          <a:prstGeom prst="rect">
            <a:avLst/>
          </a:prstGeom>
        </p:spPr>
      </p:pic>
    </p:spTree>
    <p:extLst>
      <p:ext uri="{BB962C8B-B14F-4D97-AF65-F5344CB8AC3E}">
        <p14:creationId xmlns:p14="http://schemas.microsoft.com/office/powerpoint/2010/main" val="42208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Tapering</a:t>
            </a:r>
            <a:endParaRPr lang="en-US" dirty="0"/>
          </a:p>
        </p:txBody>
      </p:sp>
      <p:graphicFrame>
        <p:nvGraphicFramePr>
          <p:cNvPr id="4" name="Chart 3"/>
          <p:cNvGraphicFramePr/>
          <p:nvPr>
            <p:extLst>
              <p:ext uri="{D42A27DB-BD31-4B8C-83A1-F6EECF244321}">
                <p14:modId xmlns:p14="http://schemas.microsoft.com/office/powerpoint/2010/main" val="1624329709"/>
              </p:ext>
            </p:extLst>
          </p:nvPr>
        </p:nvGraphicFramePr>
        <p:xfrm>
          <a:off x="0" y="1436078"/>
          <a:ext cx="6096000"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5"/>
          <p:cNvGrpSpPr/>
          <p:nvPr/>
        </p:nvGrpSpPr>
        <p:grpSpPr>
          <a:xfrm>
            <a:off x="3621927" y="3996335"/>
            <a:ext cx="5028581" cy="1935805"/>
            <a:chOff x="3621927" y="3996335"/>
            <a:chExt cx="5028581" cy="1935805"/>
          </a:xfrm>
        </p:grpSpPr>
        <p:grpSp>
          <p:nvGrpSpPr>
            <p:cNvPr id="6" name="Group 5"/>
            <p:cNvGrpSpPr/>
            <p:nvPr/>
          </p:nvGrpSpPr>
          <p:grpSpPr>
            <a:xfrm>
              <a:off x="3621927" y="4122794"/>
              <a:ext cx="5028581" cy="1809346"/>
              <a:chOff x="6553207" y="3585672"/>
              <a:chExt cx="5028581" cy="1809346"/>
            </a:xfrm>
          </p:grpSpPr>
          <p:sp>
            <p:nvSpPr>
              <p:cNvPr id="13" name="Rounded Rectangle 12"/>
              <p:cNvSpPr/>
              <p:nvPr/>
            </p:nvSpPr>
            <p:spPr bwMode="auto">
              <a:xfrm>
                <a:off x="6605078" y="3585672"/>
                <a:ext cx="4976710" cy="1809346"/>
              </a:xfrm>
              <a:prstGeom prst="roundRect">
                <a:avLst/>
              </a:prstGeom>
              <a:solidFill>
                <a:srgbClr val="006699"/>
              </a:solidFill>
              <a:ln w="508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pic>
            <p:nvPicPr>
              <p:cNvPr id="2201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7" y="3827127"/>
                <a:ext cx="4875581" cy="156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ight Arrow 13"/>
            <p:cNvSpPr/>
            <p:nvPr/>
          </p:nvSpPr>
          <p:spPr bwMode="auto">
            <a:xfrm rot="3051011">
              <a:off x="3485139" y="4136768"/>
              <a:ext cx="525294" cy="244428"/>
            </a:xfrm>
            <a:prstGeom prst="rightArrow">
              <a:avLst/>
            </a:prstGeom>
            <a:solidFill>
              <a:srgbClr val="FFC000"/>
            </a:solidFill>
            <a:ln w="508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grpSp>
      <p:grpSp>
        <p:nvGrpSpPr>
          <p:cNvPr id="15" name="Group 14"/>
          <p:cNvGrpSpPr/>
          <p:nvPr/>
        </p:nvGrpSpPr>
        <p:grpSpPr>
          <a:xfrm>
            <a:off x="3992185" y="953787"/>
            <a:ext cx="4976711" cy="1994647"/>
            <a:chOff x="3992185" y="953787"/>
            <a:chExt cx="4976711" cy="1994647"/>
          </a:xfrm>
        </p:grpSpPr>
        <p:grpSp>
          <p:nvGrpSpPr>
            <p:cNvPr id="8" name="Group 7"/>
            <p:cNvGrpSpPr/>
            <p:nvPr/>
          </p:nvGrpSpPr>
          <p:grpSpPr>
            <a:xfrm>
              <a:off x="3992185" y="953787"/>
              <a:ext cx="4976711" cy="1809346"/>
              <a:chOff x="6706209" y="1021404"/>
              <a:chExt cx="4976711" cy="1809346"/>
            </a:xfrm>
          </p:grpSpPr>
          <p:sp>
            <p:nvSpPr>
              <p:cNvPr id="12" name="Rounded Rectangle 11"/>
              <p:cNvSpPr/>
              <p:nvPr/>
            </p:nvSpPr>
            <p:spPr bwMode="auto">
              <a:xfrm>
                <a:off x="6706210" y="1021404"/>
                <a:ext cx="4976710" cy="1809346"/>
              </a:xfrm>
              <a:prstGeom prst="roundRect">
                <a:avLst/>
              </a:prstGeom>
              <a:solidFill>
                <a:srgbClr val="006699"/>
              </a:solidFill>
              <a:ln w="508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pic>
            <p:nvPicPr>
              <p:cNvPr id="2201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6209" y="1230624"/>
                <a:ext cx="4875581" cy="152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ight Arrow 17"/>
            <p:cNvSpPr/>
            <p:nvPr/>
          </p:nvSpPr>
          <p:spPr bwMode="auto">
            <a:xfrm rot="18691413">
              <a:off x="4727038" y="2563573"/>
              <a:ext cx="525294" cy="244428"/>
            </a:xfrm>
            <a:prstGeom prst="rightArrow">
              <a:avLst/>
            </a:prstGeom>
            <a:solidFill>
              <a:srgbClr val="FFC000"/>
            </a:solidFill>
            <a:ln w="508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grpSp>
      <p:sp>
        <p:nvSpPr>
          <p:cNvPr id="21" name="TextBox 20"/>
          <p:cNvSpPr txBox="1"/>
          <p:nvPr/>
        </p:nvSpPr>
        <p:spPr>
          <a:xfrm>
            <a:off x="1237897" y="6166338"/>
            <a:ext cx="6708888" cy="523220"/>
          </a:xfrm>
          <a:prstGeom prst="rect">
            <a:avLst/>
          </a:prstGeom>
          <a:noFill/>
        </p:spPr>
        <p:txBody>
          <a:bodyPr wrap="none" rtlCol="0">
            <a:spAutoFit/>
          </a:bodyPr>
          <a:lstStyle/>
          <a:p>
            <a:r>
              <a:rPr lang="en-US" sz="2800" dirty="0" smtClean="0">
                <a:solidFill>
                  <a:srgbClr val="0070C0"/>
                </a:solidFill>
              </a:rPr>
              <a:t>Intelligent BW tapering is necessary</a:t>
            </a:r>
            <a:endParaRPr lang="en-US" sz="2800" dirty="0">
              <a:solidFill>
                <a:srgbClr val="0070C0"/>
              </a:solidFill>
            </a:endParaRPr>
          </a:p>
        </p:txBody>
      </p:sp>
      <p:sp>
        <p:nvSpPr>
          <p:cNvPr id="19" name="TextBox 1"/>
          <p:cNvSpPr txBox="1"/>
          <p:nvPr/>
        </p:nvSpPr>
        <p:spPr>
          <a:xfrm>
            <a:off x="3954142" y="277846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rgbClr val="0070C0"/>
                </a:solidFill>
              </a:rPr>
              <a:t>Naïve, 4X</a:t>
            </a:r>
            <a:endParaRPr lang="en-US" sz="2400" dirty="0">
              <a:solidFill>
                <a:srgbClr val="0070C0"/>
              </a:solidFill>
            </a:endParaRPr>
          </a:p>
        </p:txBody>
      </p:sp>
      <p:sp>
        <p:nvSpPr>
          <p:cNvPr id="20" name="TextBox 1"/>
          <p:cNvSpPr txBox="1"/>
          <p:nvPr/>
        </p:nvSpPr>
        <p:spPr>
          <a:xfrm>
            <a:off x="2623629" y="3597763"/>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rgbClr val="0070C0"/>
                </a:solidFill>
              </a:rPr>
              <a:t>Severe</a:t>
            </a:r>
            <a:endParaRPr lang="en-US" sz="2400" dirty="0">
              <a:solidFill>
                <a:srgbClr val="0070C0"/>
              </a:solidFill>
            </a:endParaRPr>
          </a:p>
        </p:txBody>
      </p:sp>
    </p:spTree>
    <p:extLst>
      <p:ext uri="{BB962C8B-B14F-4D97-AF65-F5344CB8AC3E}">
        <p14:creationId xmlns:p14="http://schemas.microsoft.com/office/powerpoint/2010/main" val="29593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0" dur="500"/>
                                        <p:tgtEl>
                                          <p:spTgt spid="4">
                                            <p:graphicEl>
                                              <a:chart seriesIdx="1" categoryIdx="-4" bldStep="series"/>
                                            </p:graphicEl>
                                          </p:spTgt>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21"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152400"/>
            <a:ext cx="8450826" cy="1143000"/>
          </a:xfrm>
        </p:spPr>
        <p:txBody>
          <a:bodyPr/>
          <a:lstStyle/>
          <a:p>
            <a:r>
              <a:rPr lang="en-US" dirty="0" smtClean="0"/>
              <a:t>NTV Operation for Energy Efficiency</a:t>
            </a:r>
            <a:endParaRPr lang="en-US" dirty="0"/>
          </a:p>
        </p:txBody>
      </p:sp>
      <p:grpSp>
        <p:nvGrpSpPr>
          <p:cNvPr id="363" name="Group 362"/>
          <p:cNvGrpSpPr/>
          <p:nvPr/>
        </p:nvGrpSpPr>
        <p:grpSpPr>
          <a:xfrm>
            <a:off x="4868593" y="1295400"/>
            <a:ext cx="3704541" cy="2546077"/>
            <a:chOff x="4868593" y="1295400"/>
            <a:chExt cx="3704541" cy="2546077"/>
          </a:xfrm>
        </p:grpSpPr>
        <p:pic>
          <p:nvPicPr>
            <p:cNvPr id="357" name="Picture 356"/>
            <p:cNvPicPr>
              <a:picLocks noChangeAspect="1"/>
            </p:cNvPicPr>
            <p:nvPr/>
          </p:nvPicPr>
          <p:blipFill>
            <a:blip r:embed="rId2"/>
            <a:stretch>
              <a:fillRect/>
            </a:stretch>
          </p:blipFill>
          <p:spPr>
            <a:xfrm>
              <a:off x="4868593" y="1295400"/>
              <a:ext cx="3704541" cy="2332703"/>
            </a:xfrm>
            <a:prstGeom prst="rect">
              <a:avLst/>
            </a:prstGeom>
          </p:spPr>
        </p:pic>
        <p:sp>
          <p:nvSpPr>
            <p:cNvPr id="358" name="TextBox 357"/>
            <p:cNvSpPr txBox="1"/>
            <p:nvPr/>
          </p:nvSpPr>
          <p:spPr>
            <a:xfrm>
              <a:off x="5115152" y="3502923"/>
              <a:ext cx="2887329" cy="338554"/>
            </a:xfrm>
            <a:prstGeom prst="rect">
              <a:avLst/>
            </a:prstGeom>
            <a:noFill/>
          </p:spPr>
          <p:txBody>
            <a:bodyPr wrap="none" rtlCol="0">
              <a:spAutoFit/>
            </a:bodyPr>
            <a:lstStyle/>
            <a:p>
              <a:r>
                <a:rPr lang="en-US" sz="1600" dirty="0" smtClean="0">
                  <a:solidFill>
                    <a:srgbClr val="0070C0"/>
                  </a:solidFill>
                </a:rPr>
                <a:t>Leakage power dominates</a:t>
              </a:r>
              <a:endParaRPr lang="en-US" sz="1600" dirty="0">
                <a:solidFill>
                  <a:srgbClr val="0070C0"/>
                </a:solidFill>
              </a:endParaRPr>
            </a:p>
          </p:txBody>
        </p:sp>
      </p:grpSp>
      <p:grpSp>
        <p:nvGrpSpPr>
          <p:cNvPr id="364" name="Group 363"/>
          <p:cNvGrpSpPr/>
          <p:nvPr/>
        </p:nvGrpSpPr>
        <p:grpSpPr>
          <a:xfrm>
            <a:off x="457200" y="1295400"/>
            <a:ext cx="3733009" cy="2550989"/>
            <a:chOff x="457200" y="1295400"/>
            <a:chExt cx="3733009" cy="2550989"/>
          </a:xfrm>
        </p:grpSpPr>
        <p:pic>
          <p:nvPicPr>
            <p:cNvPr id="355" name="Picture 354"/>
            <p:cNvPicPr>
              <a:picLocks noChangeAspect="1"/>
            </p:cNvPicPr>
            <p:nvPr/>
          </p:nvPicPr>
          <p:blipFill>
            <a:blip r:embed="rId3"/>
            <a:stretch>
              <a:fillRect/>
            </a:stretch>
          </p:blipFill>
          <p:spPr>
            <a:xfrm>
              <a:off x="457200" y="1295400"/>
              <a:ext cx="3733009" cy="2212435"/>
            </a:xfrm>
            <a:prstGeom prst="rect">
              <a:avLst/>
            </a:prstGeom>
          </p:spPr>
        </p:pic>
        <p:sp>
          <p:nvSpPr>
            <p:cNvPr id="356" name="TextBox 355"/>
            <p:cNvSpPr txBox="1"/>
            <p:nvPr/>
          </p:nvSpPr>
          <p:spPr>
            <a:xfrm>
              <a:off x="518562" y="3507835"/>
              <a:ext cx="3610284" cy="338554"/>
            </a:xfrm>
            <a:prstGeom prst="rect">
              <a:avLst/>
            </a:prstGeom>
            <a:noFill/>
          </p:spPr>
          <p:txBody>
            <a:bodyPr wrap="none" rtlCol="0">
              <a:spAutoFit/>
            </a:bodyPr>
            <a:lstStyle/>
            <a:p>
              <a:r>
                <a:rPr lang="en-US" sz="1600" dirty="0" smtClean="0">
                  <a:solidFill>
                    <a:srgbClr val="0070C0"/>
                  </a:solidFill>
                </a:rPr>
                <a:t>10X increase in Energy Efficiency</a:t>
              </a:r>
              <a:endParaRPr lang="en-US" sz="1600" dirty="0">
                <a:solidFill>
                  <a:srgbClr val="0070C0"/>
                </a:solidFill>
              </a:endParaRPr>
            </a:p>
          </p:txBody>
        </p:sp>
      </p:grpSp>
      <p:grpSp>
        <p:nvGrpSpPr>
          <p:cNvPr id="365" name="Group 364"/>
          <p:cNvGrpSpPr/>
          <p:nvPr/>
        </p:nvGrpSpPr>
        <p:grpSpPr>
          <a:xfrm>
            <a:off x="639096" y="3984389"/>
            <a:ext cx="8000642" cy="2809236"/>
            <a:chOff x="639096" y="3984389"/>
            <a:chExt cx="8000642" cy="2809236"/>
          </a:xfrm>
        </p:grpSpPr>
        <p:pic>
          <p:nvPicPr>
            <p:cNvPr id="359" name="Picture 358"/>
            <p:cNvPicPr>
              <a:picLocks noChangeAspect="1"/>
            </p:cNvPicPr>
            <p:nvPr/>
          </p:nvPicPr>
          <p:blipFill>
            <a:blip r:embed="rId4"/>
            <a:stretch>
              <a:fillRect/>
            </a:stretch>
          </p:blipFill>
          <p:spPr>
            <a:xfrm>
              <a:off x="639096" y="3984389"/>
              <a:ext cx="2317061" cy="2809236"/>
            </a:xfrm>
            <a:prstGeom prst="rect">
              <a:avLst/>
            </a:prstGeom>
          </p:spPr>
        </p:pic>
        <p:pic>
          <p:nvPicPr>
            <p:cNvPr id="360" name="Picture 359"/>
            <p:cNvPicPr>
              <a:picLocks noChangeAspect="1"/>
            </p:cNvPicPr>
            <p:nvPr/>
          </p:nvPicPr>
          <p:blipFill>
            <a:blip r:embed="rId5"/>
            <a:stretch>
              <a:fillRect/>
            </a:stretch>
          </p:blipFill>
          <p:spPr>
            <a:xfrm>
              <a:off x="3258533" y="3984389"/>
              <a:ext cx="2414683" cy="2780639"/>
            </a:xfrm>
            <a:prstGeom prst="rect">
              <a:avLst/>
            </a:prstGeom>
          </p:spPr>
        </p:pic>
        <p:sp>
          <p:nvSpPr>
            <p:cNvPr id="361" name="TextBox 360"/>
            <p:cNvSpPr txBox="1"/>
            <p:nvPr/>
          </p:nvSpPr>
          <p:spPr>
            <a:xfrm>
              <a:off x="5874622" y="4120043"/>
              <a:ext cx="2765116" cy="984885"/>
            </a:xfrm>
            <a:prstGeom prst="rect">
              <a:avLst/>
            </a:prstGeom>
            <a:noFill/>
          </p:spPr>
          <p:txBody>
            <a:bodyPr wrap="none" rtlCol="0">
              <a:spAutoFit/>
            </a:bodyPr>
            <a:lstStyle/>
            <a:p>
              <a:pPr>
                <a:spcBef>
                  <a:spcPts val="600"/>
                </a:spcBef>
              </a:pPr>
              <a:r>
                <a:rPr lang="en-US" sz="1600" dirty="0" smtClean="0">
                  <a:solidFill>
                    <a:srgbClr val="0070C0"/>
                  </a:solidFill>
                </a:rPr>
                <a:t>Variations become worse</a:t>
              </a:r>
            </a:p>
            <a:p>
              <a:pPr>
                <a:spcBef>
                  <a:spcPts val="600"/>
                </a:spcBef>
              </a:pPr>
              <a:r>
                <a:rPr lang="en-US" sz="1600" dirty="0" smtClean="0">
                  <a:solidFill>
                    <a:srgbClr val="0070C0"/>
                  </a:solidFill>
                </a:rPr>
                <a:t>Die to die frequency</a:t>
              </a:r>
            </a:p>
            <a:p>
              <a:pPr>
                <a:spcBef>
                  <a:spcPts val="600"/>
                </a:spcBef>
              </a:pPr>
              <a:r>
                <a:rPr lang="en-US" sz="1600" dirty="0" smtClean="0">
                  <a:solidFill>
                    <a:srgbClr val="0070C0"/>
                  </a:solidFill>
                </a:rPr>
                <a:t>Across temperature</a:t>
              </a:r>
              <a:endParaRPr lang="en-US" sz="1600" dirty="0">
                <a:solidFill>
                  <a:srgbClr val="0070C0"/>
                </a:solidFill>
              </a:endParaRPr>
            </a:p>
          </p:txBody>
        </p:sp>
      </p:grpSp>
      <p:sp>
        <p:nvSpPr>
          <p:cNvPr id="366" name="Text Box 356"/>
          <p:cNvSpPr txBox="1">
            <a:spLocks noChangeArrowheads="1"/>
          </p:cNvSpPr>
          <p:nvPr/>
        </p:nvSpPr>
        <p:spPr bwMode="auto">
          <a:xfrm>
            <a:off x="5975592" y="5518085"/>
            <a:ext cx="3089750" cy="1061829"/>
          </a:xfrm>
          <a:prstGeom prst="rect">
            <a:avLst/>
          </a:prstGeom>
          <a:noFill/>
          <a:ln w="50800" algn="ctr">
            <a:noFill/>
            <a:miter lim="800000"/>
            <a:headEnd type="none" w="sm" len="sm"/>
            <a:tailEnd type="none" w="sm" len="sm"/>
          </a:ln>
          <a:effectLst/>
        </p:spPr>
        <p:txBody>
          <a:bodyPr wrap="square">
            <a:spAutoFit/>
          </a:bodyPr>
          <a:lstStyle/>
          <a:p>
            <a:r>
              <a:rPr lang="en-US" sz="900" dirty="0" smtClean="0">
                <a:solidFill>
                  <a:schemeClr val="accent2">
                    <a:lumMod val="50000"/>
                  </a:schemeClr>
                </a:solidFill>
                <a:cs typeface="Arial" charset="0"/>
              </a:rPr>
              <a:t>H. Kaul et al, 16.6</a:t>
            </a:r>
            <a:r>
              <a:rPr lang="en-US" sz="900" dirty="0">
                <a:solidFill>
                  <a:schemeClr val="accent2">
                    <a:lumMod val="50000"/>
                  </a:schemeClr>
                </a:solidFill>
                <a:cs typeface="Arial" charset="0"/>
              </a:rPr>
              <a:t>: </a:t>
            </a:r>
            <a:r>
              <a:rPr lang="en-US" sz="900" dirty="0" smtClean="0">
                <a:solidFill>
                  <a:schemeClr val="accent2">
                    <a:lumMod val="50000"/>
                  </a:schemeClr>
                </a:solidFill>
                <a:cs typeface="Arial" charset="0"/>
              </a:rPr>
              <a:t>A </a:t>
            </a:r>
            <a:r>
              <a:rPr lang="en-US" sz="900" dirty="0">
                <a:solidFill>
                  <a:schemeClr val="accent2">
                    <a:lumMod val="50000"/>
                  </a:schemeClr>
                </a:solidFill>
                <a:cs typeface="Arial" charset="0"/>
              </a:rPr>
              <a:t>320mV 56</a:t>
            </a:r>
            <a:r>
              <a:rPr lang="el-GR" sz="900" dirty="0">
                <a:solidFill>
                  <a:schemeClr val="accent2">
                    <a:lumMod val="50000"/>
                  </a:schemeClr>
                </a:solidFill>
                <a:cs typeface="Arial" charset="0"/>
              </a:rPr>
              <a:t>μ</a:t>
            </a:r>
            <a:r>
              <a:rPr lang="en-US" sz="900" dirty="0">
                <a:solidFill>
                  <a:schemeClr val="accent2">
                    <a:lumMod val="50000"/>
                  </a:schemeClr>
                </a:solidFill>
                <a:cs typeface="Arial" charset="0"/>
              </a:rPr>
              <a:t>W 411GOPS/Watt Ultra-Low-Voltage Motion-Estimation Accelerator in 65nm CMOS ISSCC </a:t>
            </a:r>
            <a:r>
              <a:rPr lang="en-US" sz="900" dirty="0" smtClean="0">
                <a:solidFill>
                  <a:schemeClr val="accent2">
                    <a:lumMod val="50000"/>
                  </a:schemeClr>
                </a:solidFill>
                <a:cs typeface="Arial" charset="0"/>
              </a:rPr>
              <a:t>2008</a:t>
            </a:r>
          </a:p>
          <a:p>
            <a:r>
              <a:rPr lang="en-US" sz="900" dirty="0" smtClean="0">
                <a:solidFill>
                  <a:schemeClr val="accent2">
                    <a:lumMod val="50000"/>
                  </a:schemeClr>
                </a:solidFill>
                <a:cs typeface="Arial" charset="0"/>
              </a:rPr>
              <a:t>H</a:t>
            </a:r>
            <a:r>
              <a:rPr lang="en-US" sz="900" dirty="0">
                <a:solidFill>
                  <a:schemeClr val="accent2">
                    <a:lumMod val="50000"/>
                  </a:schemeClr>
                </a:solidFill>
                <a:cs typeface="Arial" charset="0"/>
              </a:rPr>
              <a:t>. Kaul et al, “Near-Threshold Voltage (NTV) Design—Opportunities and Challenges”, DAC, </a:t>
            </a:r>
            <a:r>
              <a:rPr lang="en-US" sz="900" dirty="0" smtClean="0">
                <a:solidFill>
                  <a:schemeClr val="accent2">
                    <a:lumMod val="50000"/>
                  </a:schemeClr>
                </a:solidFill>
                <a:cs typeface="Arial" charset="0"/>
              </a:rPr>
              <a:t>2012</a:t>
            </a:r>
            <a:endParaRPr lang="en-US" sz="900" dirty="0">
              <a:solidFill>
                <a:schemeClr val="accent2">
                  <a:lumMod val="50000"/>
                </a:schemeClr>
              </a:solidFill>
              <a:cs typeface="Arial" charset="0"/>
            </a:endParaRPr>
          </a:p>
        </p:txBody>
      </p:sp>
    </p:spTree>
    <p:extLst>
      <p:ext uri="{BB962C8B-B14F-4D97-AF65-F5344CB8AC3E}">
        <p14:creationId xmlns:p14="http://schemas.microsoft.com/office/powerpoint/2010/main" val="15145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NTV Design Considerations (1)</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91163" y="1280652"/>
            <a:ext cx="3501512" cy="2057400"/>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436919" y="3787267"/>
            <a:ext cx="3655756" cy="2370185"/>
          </a:xfrm>
          <a:prstGeom prst="rect">
            <a:avLst/>
          </a:prstGeom>
          <a:noFill/>
          <a:ln w="9525">
            <a:noFill/>
            <a:miter lim="800000"/>
            <a:headEnd/>
            <a:tailEnd/>
          </a:ln>
          <a:effectLst/>
        </p:spPr>
      </p:pic>
      <p:sp>
        <p:nvSpPr>
          <p:cNvPr id="7" name="Rectangle 6"/>
          <p:cNvSpPr/>
          <p:nvPr/>
        </p:nvSpPr>
        <p:spPr>
          <a:xfrm>
            <a:off x="127819" y="3261852"/>
            <a:ext cx="4650656" cy="369332"/>
          </a:xfrm>
          <a:prstGeom prst="rect">
            <a:avLst/>
          </a:prstGeom>
        </p:spPr>
        <p:txBody>
          <a:bodyPr wrap="square">
            <a:spAutoFit/>
          </a:bodyPr>
          <a:lstStyle/>
          <a:p>
            <a:pPr algn="ctr"/>
            <a:r>
              <a:rPr lang="en-US" dirty="0" smtClean="0">
                <a:solidFill>
                  <a:srgbClr val="0070C0"/>
                </a:solidFill>
              </a:rPr>
              <a:t>Conventional dual-ended write RF cell</a:t>
            </a:r>
          </a:p>
        </p:txBody>
      </p:sp>
      <p:sp>
        <p:nvSpPr>
          <p:cNvPr id="8" name="Rectangle 7"/>
          <p:cNvSpPr/>
          <p:nvPr/>
        </p:nvSpPr>
        <p:spPr>
          <a:xfrm>
            <a:off x="525128" y="6081252"/>
            <a:ext cx="3491347" cy="646331"/>
          </a:xfrm>
          <a:prstGeom prst="rect">
            <a:avLst/>
          </a:prstGeom>
        </p:spPr>
        <p:txBody>
          <a:bodyPr wrap="square">
            <a:spAutoFit/>
          </a:bodyPr>
          <a:lstStyle/>
          <a:p>
            <a:pPr algn="ctr"/>
            <a:r>
              <a:rPr lang="en-US" dirty="0" smtClean="0">
                <a:solidFill>
                  <a:srgbClr val="0070C0"/>
                </a:solidFill>
              </a:rPr>
              <a:t>NTV friendly, dual-ended transmission gate RF cell</a:t>
            </a:r>
          </a:p>
        </p:txBody>
      </p:sp>
      <p:pic>
        <p:nvPicPr>
          <p:cNvPr id="143" name="Picture 142"/>
          <p:cNvPicPr>
            <a:picLocks noChangeAspect="1"/>
          </p:cNvPicPr>
          <p:nvPr/>
        </p:nvPicPr>
        <p:blipFill>
          <a:blip r:embed="rId4"/>
          <a:stretch>
            <a:fillRect/>
          </a:stretch>
        </p:blipFill>
        <p:spPr>
          <a:xfrm>
            <a:off x="5159475" y="1128252"/>
            <a:ext cx="2984937" cy="2339232"/>
          </a:xfrm>
          <a:prstGeom prst="rect">
            <a:avLst/>
          </a:prstGeom>
        </p:spPr>
      </p:pic>
      <p:sp>
        <p:nvSpPr>
          <p:cNvPr id="144" name="Rectangle 143"/>
          <p:cNvSpPr/>
          <p:nvPr/>
        </p:nvSpPr>
        <p:spPr>
          <a:xfrm>
            <a:off x="5159475" y="3338052"/>
            <a:ext cx="3491347" cy="369332"/>
          </a:xfrm>
          <a:prstGeom prst="rect">
            <a:avLst/>
          </a:prstGeom>
        </p:spPr>
        <p:txBody>
          <a:bodyPr wrap="square">
            <a:spAutoFit/>
          </a:bodyPr>
          <a:lstStyle/>
          <a:p>
            <a:pPr algn="ctr"/>
            <a:r>
              <a:rPr lang="en-US" dirty="0" smtClean="0">
                <a:solidFill>
                  <a:srgbClr val="0070C0"/>
                </a:solidFill>
              </a:rPr>
              <a:t>NTV friendly Flip-Flop</a:t>
            </a:r>
          </a:p>
        </p:txBody>
      </p:sp>
      <p:pic>
        <p:nvPicPr>
          <p:cNvPr id="145" name="Picture 144"/>
          <p:cNvPicPr>
            <a:picLocks noChangeAspect="1"/>
          </p:cNvPicPr>
          <p:nvPr/>
        </p:nvPicPr>
        <p:blipFill>
          <a:blip r:embed="rId5"/>
          <a:stretch>
            <a:fillRect/>
          </a:stretch>
        </p:blipFill>
        <p:spPr>
          <a:xfrm>
            <a:off x="4778475" y="3664817"/>
            <a:ext cx="1981200" cy="2953237"/>
          </a:xfrm>
          <a:prstGeom prst="rect">
            <a:avLst/>
          </a:prstGeom>
        </p:spPr>
      </p:pic>
      <p:sp>
        <p:nvSpPr>
          <p:cNvPr id="146" name="Rectangle 145"/>
          <p:cNvSpPr/>
          <p:nvPr/>
        </p:nvSpPr>
        <p:spPr>
          <a:xfrm>
            <a:off x="6938399" y="4839553"/>
            <a:ext cx="1904999" cy="646331"/>
          </a:xfrm>
          <a:prstGeom prst="rect">
            <a:avLst/>
          </a:prstGeom>
        </p:spPr>
        <p:txBody>
          <a:bodyPr wrap="square">
            <a:spAutoFit/>
          </a:bodyPr>
          <a:lstStyle/>
          <a:p>
            <a:pPr algn="ctr"/>
            <a:r>
              <a:rPr lang="en-US" dirty="0" smtClean="0">
                <a:solidFill>
                  <a:srgbClr val="0070C0"/>
                </a:solidFill>
              </a:rPr>
              <a:t>NTV friendly Vector Flip-Flop</a:t>
            </a:r>
          </a:p>
        </p:txBody>
      </p:sp>
      <p:sp>
        <p:nvSpPr>
          <p:cNvPr id="13" name="Text Box 356"/>
          <p:cNvSpPr txBox="1">
            <a:spLocks noChangeArrowheads="1"/>
          </p:cNvSpPr>
          <p:nvPr/>
        </p:nvSpPr>
        <p:spPr bwMode="auto">
          <a:xfrm>
            <a:off x="2615381" y="6627168"/>
            <a:ext cx="5801032" cy="230832"/>
          </a:xfrm>
          <a:prstGeom prst="rect">
            <a:avLst/>
          </a:prstGeom>
          <a:noFill/>
          <a:ln w="50800" algn="ctr">
            <a:noFill/>
            <a:miter lim="800000"/>
            <a:headEnd type="none" w="sm" len="sm"/>
            <a:tailEnd type="none" w="sm" len="sm"/>
          </a:ln>
          <a:effectLst/>
        </p:spPr>
        <p:txBody>
          <a:bodyPr wrap="square">
            <a:spAutoFit/>
          </a:bodyPr>
          <a:lstStyle/>
          <a:p>
            <a:r>
              <a:rPr lang="en-US" sz="900" dirty="0" smtClean="0">
                <a:solidFill>
                  <a:schemeClr val="accent2">
                    <a:lumMod val="50000"/>
                  </a:schemeClr>
                </a:solidFill>
                <a:cs typeface="Arial" charset="0"/>
              </a:rPr>
              <a:t>H</a:t>
            </a:r>
            <a:r>
              <a:rPr lang="en-US" sz="900" dirty="0">
                <a:solidFill>
                  <a:schemeClr val="accent2">
                    <a:lumMod val="50000"/>
                  </a:schemeClr>
                </a:solidFill>
                <a:cs typeface="Arial" charset="0"/>
              </a:rPr>
              <a:t>. Kaul et al, “Near-Threshold Voltage (NTV) Design—Opportunities and Challenges”, DAC, </a:t>
            </a:r>
            <a:r>
              <a:rPr lang="en-US" sz="900" dirty="0" smtClean="0">
                <a:solidFill>
                  <a:schemeClr val="accent2">
                    <a:lumMod val="50000"/>
                  </a:schemeClr>
                </a:solidFill>
                <a:cs typeface="Arial" charset="0"/>
              </a:rPr>
              <a:t>2012</a:t>
            </a:r>
            <a:endParaRPr lang="en-US" sz="900" dirty="0">
              <a:solidFill>
                <a:schemeClr val="accent2">
                  <a:lumMod val="50000"/>
                </a:schemeClr>
              </a:solidFill>
              <a:cs typeface="Arial" charset="0"/>
            </a:endParaRPr>
          </a:p>
        </p:txBody>
      </p:sp>
    </p:spTree>
    <p:extLst>
      <p:ext uri="{BB962C8B-B14F-4D97-AF65-F5344CB8AC3E}">
        <p14:creationId xmlns:p14="http://schemas.microsoft.com/office/powerpoint/2010/main" val="130405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4" grpId="0"/>
      <p:bldP spid="1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NTV Design Considerations (2)</a:t>
            </a:r>
            <a:endParaRPr lang="en-US" dirty="0"/>
          </a:p>
        </p:txBody>
      </p:sp>
      <p:sp>
        <p:nvSpPr>
          <p:cNvPr id="144" name="Rectangle 143"/>
          <p:cNvSpPr/>
          <p:nvPr/>
        </p:nvSpPr>
        <p:spPr>
          <a:xfrm>
            <a:off x="457200" y="3435752"/>
            <a:ext cx="3491347" cy="369332"/>
          </a:xfrm>
          <a:prstGeom prst="rect">
            <a:avLst/>
          </a:prstGeom>
        </p:spPr>
        <p:txBody>
          <a:bodyPr wrap="square">
            <a:spAutoFit/>
          </a:bodyPr>
          <a:lstStyle/>
          <a:p>
            <a:pPr algn="ctr"/>
            <a:r>
              <a:rPr lang="en-US" dirty="0" smtClean="0">
                <a:solidFill>
                  <a:srgbClr val="0070C0"/>
                </a:solidFill>
              </a:rPr>
              <a:t>NTV friendly multiplexer</a:t>
            </a:r>
          </a:p>
        </p:txBody>
      </p:sp>
      <p:pic>
        <p:nvPicPr>
          <p:cNvPr id="4" name="Picture 3"/>
          <p:cNvPicPr>
            <a:picLocks noChangeAspect="1"/>
          </p:cNvPicPr>
          <p:nvPr/>
        </p:nvPicPr>
        <p:blipFill>
          <a:blip r:embed="rId2"/>
          <a:stretch>
            <a:fillRect/>
          </a:stretch>
        </p:blipFill>
        <p:spPr>
          <a:xfrm>
            <a:off x="609600" y="1273839"/>
            <a:ext cx="3353945" cy="2302645"/>
          </a:xfrm>
          <a:prstGeom prst="rect">
            <a:avLst/>
          </a:prstGeom>
        </p:spPr>
      </p:pic>
      <p:pic>
        <p:nvPicPr>
          <p:cNvPr id="9" name="Picture 8"/>
          <p:cNvPicPr>
            <a:picLocks noChangeAspect="1"/>
          </p:cNvPicPr>
          <p:nvPr/>
        </p:nvPicPr>
        <p:blipFill>
          <a:blip r:embed="rId3"/>
          <a:stretch>
            <a:fillRect/>
          </a:stretch>
        </p:blipFill>
        <p:spPr>
          <a:xfrm>
            <a:off x="1371600" y="3957484"/>
            <a:ext cx="6181748" cy="1990458"/>
          </a:xfrm>
          <a:prstGeom prst="rect">
            <a:avLst/>
          </a:prstGeom>
        </p:spPr>
      </p:pic>
      <p:sp>
        <p:nvSpPr>
          <p:cNvPr id="14" name="Rectangle 13"/>
          <p:cNvSpPr/>
          <p:nvPr/>
        </p:nvSpPr>
        <p:spPr>
          <a:xfrm>
            <a:off x="2044200" y="6014884"/>
            <a:ext cx="5055600" cy="369332"/>
          </a:xfrm>
          <a:prstGeom prst="rect">
            <a:avLst/>
          </a:prstGeom>
        </p:spPr>
        <p:txBody>
          <a:bodyPr wrap="square">
            <a:spAutoFit/>
          </a:bodyPr>
          <a:lstStyle/>
          <a:p>
            <a:pPr algn="ctr"/>
            <a:r>
              <a:rPr lang="en-US" dirty="0" smtClean="0">
                <a:solidFill>
                  <a:srgbClr val="0070C0"/>
                </a:solidFill>
              </a:rPr>
              <a:t>Two-stage, cascaded split-output level shifter</a:t>
            </a:r>
          </a:p>
        </p:txBody>
      </p:sp>
      <p:pic>
        <p:nvPicPr>
          <p:cNvPr id="10" name="Picture 9"/>
          <p:cNvPicPr>
            <a:picLocks noChangeAspect="1"/>
          </p:cNvPicPr>
          <p:nvPr/>
        </p:nvPicPr>
        <p:blipFill>
          <a:blip r:embed="rId4"/>
          <a:stretch>
            <a:fillRect/>
          </a:stretch>
        </p:blipFill>
        <p:spPr>
          <a:xfrm>
            <a:off x="5145769" y="1333376"/>
            <a:ext cx="2814861" cy="2049299"/>
          </a:xfrm>
          <a:prstGeom prst="rect">
            <a:avLst/>
          </a:prstGeom>
        </p:spPr>
      </p:pic>
      <p:sp>
        <p:nvSpPr>
          <p:cNvPr id="16" name="Rectangle 15"/>
          <p:cNvSpPr/>
          <p:nvPr/>
        </p:nvSpPr>
        <p:spPr>
          <a:xfrm>
            <a:off x="4343400" y="3424084"/>
            <a:ext cx="4648200" cy="369332"/>
          </a:xfrm>
          <a:prstGeom prst="rect">
            <a:avLst/>
          </a:prstGeom>
        </p:spPr>
        <p:txBody>
          <a:bodyPr wrap="square">
            <a:spAutoFit/>
          </a:bodyPr>
          <a:lstStyle/>
          <a:p>
            <a:pPr algn="ctr"/>
            <a:r>
              <a:rPr lang="en-US" dirty="0" smtClean="0">
                <a:solidFill>
                  <a:srgbClr val="0070C0"/>
                </a:solidFill>
              </a:rPr>
              <a:t>Ultra-low voltage, split-output level shifter</a:t>
            </a:r>
          </a:p>
        </p:txBody>
      </p:sp>
    </p:spTree>
    <p:extLst>
      <p:ext uri="{BB962C8B-B14F-4D97-AF65-F5344CB8AC3E}">
        <p14:creationId xmlns:p14="http://schemas.microsoft.com/office/powerpoint/2010/main" val="29773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spcBef>
                <a:spcPts val="1200"/>
              </a:spcBef>
            </a:pPr>
            <a:r>
              <a:rPr lang="en-US" dirty="0" smtClean="0"/>
              <a:t>Exascale motivation &amp; challenges</a:t>
            </a:r>
          </a:p>
          <a:p>
            <a:pPr>
              <a:spcBef>
                <a:spcPts val="1200"/>
              </a:spcBef>
            </a:pPr>
            <a:r>
              <a:rPr lang="en-US" dirty="0" smtClean="0"/>
              <a:t>Future Exascale straw-man system design</a:t>
            </a:r>
          </a:p>
          <a:p>
            <a:pPr lvl="1">
              <a:spcBef>
                <a:spcPts val="1200"/>
              </a:spcBef>
            </a:pPr>
            <a:r>
              <a:rPr lang="en-US" dirty="0" smtClean="0"/>
              <a:t>Compute</a:t>
            </a:r>
          </a:p>
          <a:p>
            <a:pPr lvl="1">
              <a:spcBef>
                <a:spcPts val="1200"/>
              </a:spcBef>
            </a:pPr>
            <a:r>
              <a:rPr lang="en-US" dirty="0" smtClean="0"/>
              <a:t>Memory</a:t>
            </a:r>
          </a:p>
          <a:p>
            <a:pPr lvl="1">
              <a:spcBef>
                <a:spcPts val="1200"/>
              </a:spcBef>
            </a:pPr>
            <a:r>
              <a:rPr lang="en-US" dirty="0" smtClean="0"/>
              <a:t>Interconnect</a:t>
            </a:r>
          </a:p>
          <a:p>
            <a:pPr>
              <a:spcBef>
                <a:spcPts val="1200"/>
              </a:spcBef>
            </a:pPr>
            <a:r>
              <a:rPr lang="en-US" dirty="0" smtClean="0"/>
              <a:t>Design challenges and solutions</a:t>
            </a:r>
          </a:p>
          <a:p>
            <a:pPr>
              <a:spcBef>
                <a:spcPts val="1200"/>
              </a:spcBef>
            </a:pPr>
            <a:r>
              <a:rPr lang="en-US" dirty="0" smtClean="0"/>
              <a:t>Choice of process technology</a:t>
            </a:r>
          </a:p>
          <a:p>
            <a:pPr>
              <a:spcBef>
                <a:spcPts val="1200"/>
              </a:spcBef>
            </a:pPr>
            <a:r>
              <a:rPr lang="en-US" dirty="0" err="1" smtClean="0"/>
              <a:t>SoC</a:t>
            </a:r>
            <a:r>
              <a:rPr lang="en-US" dirty="0" smtClean="0"/>
              <a:t> Challenges</a:t>
            </a:r>
            <a:endParaRPr lang="en-US" dirty="0"/>
          </a:p>
        </p:txBody>
      </p:sp>
    </p:spTree>
    <p:extLst>
      <p:ext uri="{BB962C8B-B14F-4D97-AF65-F5344CB8AC3E}">
        <p14:creationId xmlns:p14="http://schemas.microsoft.com/office/powerpoint/2010/main" val="33551644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of IP Blocks</a:t>
            </a:r>
            <a:endParaRPr lang="en-US" dirty="0"/>
          </a:p>
        </p:txBody>
      </p:sp>
      <p:grpSp>
        <p:nvGrpSpPr>
          <p:cNvPr id="85" name="Group 84"/>
          <p:cNvGrpSpPr/>
          <p:nvPr/>
        </p:nvGrpSpPr>
        <p:grpSpPr>
          <a:xfrm>
            <a:off x="230899" y="1984131"/>
            <a:ext cx="3803650" cy="1219200"/>
            <a:chOff x="333819" y="2843823"/>
            <a:chExt cx="3803650" cy="1219200"/>
          </a:xfrm>
        </p:grpSpPr>
        <p:sp>
          <p:nvSpPr>
            <p:cNvPr id="4" name="AutoShape 4"/>
            <p:cNvSpPr>
              <a:spLocks noChangeArrowheads="1"/>
            </p:cNvSpPr>
            <p:nvPr/>
          </p:nvSpPr>
          <p:spPr bwMode="auto">
            <a:xfrm>
              <a:off x="1851469" y="2843823"/>
              <a:ext cx="2286000" cy="1219200"/>
            </a:xfrm>
            <a:prstGeom prst="roundRect">
              <a:avLst>
                <a:gd name="adj" fmla="val 16667"/>
              </a:avLst>
            </a:prstGeom>
            <a:noFill/>
            <a:ln w="19050" algn="ctr">
              <a:solidFill>
                <a:schemeClr val="tx1"/>
              </a:solidFill>
              <a:round/>
              <a:headEnd type="none" w="sm" len="sm"/>
              <a:tailEnd type="none" w="sm" len="sm"/>
            </a:ln>
          </p:spPr>
          <p:txBody>
            <a:bodyPr wrap="none" anchor="ctr"/>
            <a:lstStyle/>
            <a:p>
              <a:pPr algn="ctr" eaLnBrk="0" hangingPunct="0"/>
              <a:endParaRPr lang="en-US" sz="2000" dirty="0">
                <a:latin typeface="Verdana" pitchFamily="34" charset="0"/>
              </a:endParaRPr>
            </a:p>
          </p:txBody>
        </p:sp>
        <p:grpSp>
          <p:nvGrpSpPr>
            <p:cNvPr id="5" name="Group 12"/>
            <p:cNvGrpSpPr>
              <a:grpSpLocks/>
            </p:cNvGrpSpPr>
            <p:nvPr/>
          </p:nvGrpSpPr>
          <p:grpSpPr bwMode="auto">
            <a:xfrm>
              <a:off x="1165669" y="3224823"/>
              <a:ext cx="466725" cy="457200"/>
              <a:chOff x="2208" y="2256"/>
              <a:chExt cx="294" cy="288"/>
            </a:xfrm>
          </p:grpSpPr>
          <p:sp>
            <p:nvSpPr>
              <p:cNvPr id="21" name="Freeform 5"/>
              <p:cNvSpPr>
                <a:spLocks/>
              </p:cNvSpPr>
              <p:nvPr/>
            </p:nvSpPr>
            <p:spPr bwMode="auto">
              <a:xfrm flipH="1">
                <a:off x="2208" y="2256"/>
                <a:ext cx="144" cy="288"/>
              </a:xfrm>
              <a:custGeom>
                <a:avLst/>
                <a:gdLst>
                  <a:gd name="T0" fmla="*/ 0 w 240"/>
                  <a:gd name="T1" fmla="*/ 0 h 240"/>
                  <a:gd name="T2" fmla="*/ 240 w 240"/>
                  <a:gd name="T3" fmla="*/ 0 h 240"/>
                  <a:gd name="T4" fmla="*/ 240 w 240"/>
                  <a:gd name="T5" fmla="*/ 240 h 240"/>
                  <a:gd name="T6" fmla="*/ 0 w 240"/>
                  <a:gd name="T7" fmla="*/ 240 h 240"/>
                  <a:gd name="T8" fmla="*/ 0 60000 65536"/>
                  <a:gd name="T9" fmla="*/ 0 60000 65536"/>
                  <a:gd name="T10" fmla="*/ 0 60000 65536"/>
                  <a:gd name="T11" fmla="*/ 0 60000 65536"/>
                  <a:gd name="T12" fmla="*/ 0 w 240"/>
                  <a:gd name="T13" fmla="*/ 0 h 240"/>
                  <a:gd name="T14" fmla="*/ 240 w 240"/>
                  <a:gd name="T15" fmla="*/ 240 h 240"/>
                </a:gdLst>
                <a:ahLst/>
                <a:cxnLst>
                  <a:cxn ang="T8">
                    <a:pos x="T0" y="T1"/>
                  </a:cxn>
                  <a:cxn ang="T9">
                    <a:pos x="T2" y="T3"/>
                  </a:cxn>
                  <a:cxn ang="T10">
                    <a:pos x="T4" y="T5"/>
                  </a:cxn>
                  <a:cxn ang="T11">
                    <a:pos x="T6" y="T7"/>
                  </a:cxn>
                </a:cxnLst>
                <a:rect l="T12" t="T13" r="T14" b="T15"/>
                <a:pathLst>
                  <a:path w="240" h="240">
                    <a:moveTo>
                      <a:pt x="0" y="0"/>
                    </a:moveTo>
                    <a:lnTo>
                      <a:pt x="240" y="0"/>
                    </a:lnTo>
                    <a:lnTo>
                      <a:pt x="240" y="240"/>
                    </a:lnTo>
                    <a:lnTo>
                      <a:pt x="0" y="240"/>
                    </a:lnTo>
                  </a:path>
                </a:pathLst>
              </a:custGeom>
              <a:noFill/>
              <a:ln w="19050" cap="flat" cmpd="sng">
                <a:solidFill>
                  <a:schemeClr val="tx1"/>
                </a:solidFill>
                <a:prstDash val="solid"/>
                <a:round/>
                <a:headEnd type="none" w="sm" len="sm"/>
                <a:tailEnd type="none" w="sm" len="sm"/>
              </a:ln>
            </p:spPr>
            <p:txBody>
              <a:bodyPr>
                <a:spAutoFit/>
              </a:bodyPr>
              <a:lstStyle/>
              <a:p>
                <a:endParaRPr lang="en-US"/>
              </a:p>
            </p:txBody>
          </p:sp>
          <p:sp>
            <p:nvSpPr>
              <p:cNvPr id="22" name="Arc 10"/>
              <p:cNvSpPr>
                <a:spLocks/>
              </p:cNvSpPr>
              <p:nvPr/>
            </p:nvSpPr>
            <p:spPr bwMode="auto">
              <a:xfrm flipV="1">
                <a:off x="2352" y="2256"/>
                <a:ext cx="150" cy="288"/>
              </a:xfrm>
              <a:custGeom>
                <a:avLst/>
                <a:gdLst>
                  <a:gd name="T0" fmla="*/ 0 w 18883"/>
                  <a:gd name="T1" fmla="*/ 0 h 21600"/>
                  <a:gd name="T2" fmla="*/ 150 w 18883"/>
                  <a:gd name="T3" fmla="*/ 148 h 21600"/>
                  <a:gd name="T4" fmla="*/ 0 w 18883"/>
                  <a:gd name="T5" fmla="*/ 288 h 21600"/>
                  <a:gd name="T6" fmla="*/ 0 60000 65536"/>
                  <a:gd name="T7" fmla="*/ 0 60000 65536"/>
                  <a:gd name="T8" fmla="*/ 0 60000 65536"/>
                  <a:gd name="T9" fmla="*/ 0 w 18883"/>
                  <a:gd name="T10" fmla="*/ 0 h 21600"/>
                  <a:gd name="T11" fmla="*/ 18883 w 18883"/>
                  <a:gd name="T12" fmla="*/ 21600 h 21600"/>
                </a:gdLst>
                <a:ahLst/>
                <a:cxnLst>
                  <a:cxn ang="T6">
                    <a:pos x="T0" y="T1"/>
                  </a:cxn>
                  <a:cxn ang="T7">
                    <a:pos x="T2" y="T3"/>
                  </a:cxn>
                  <a:cxn ang="T8">
                    <a:pos x="T4" y="T5"/>
                  </a:cxn>
                </a:cxnLst>
                <a:rect l="T9" t="T10" r="T11" b="T12"/>
                <a:pathLst>
                  <a:path w="18883" h="21600" fill="none" extrusionOk="0">
                    <a:moveTo>
                      <a:pt x="-1" y="0"/>
                    </a:moveTo>
                    <a:cubicBezTo>
                      <a:pt x="7845" y="0"/>
                      <a:pt x="15073" y="4253"/>
                      <a:pt x="18882" y="11112"/>
                    </a:cubicBezTo>
                  </a:path>
                  <a:path w="18883" h="21600" stroke="0" extrusionOk="0">
                    <a:moveTo>
                      <a:pt x="-1" y="0"/>
                    </a:moveTo>
                    <a:cubicBezTo>
                      <a:pt x="7845" y="0"/>
                      <a:pt x="15073" y="4253"/>
                      <a:pt x="18882" y="11112"/>
                    </a:cubicBezTo>
                    <a:lnTo>
                      <a:pt x="0" y="21600"/>
                    </a:lnTo>
                    <a:close/>
                  </a:path>
                </a:pathLst>
              </a:custGeom>
              <a:noFill/>
              <a:ln w="19050">
                <a:solidFill>
                  <a:schemeClr val="tx1"/>
                </a:solidFill>
                <a:round/>
                <a:headEnd type="none" w="sm" len="sm"/>
                <a:tailEnd type="none" w="sm" len="sm"/>
              </a:ln>
            </p:spPr>
            <p:txBody>
              <a:bodyPr anchor="ctr">
                <a:spAutoFit/>
              </a:bodyPr>
              <a:lstStyle/>
              <a:p>
                <a:endParaRPr lang="en-US"/>
              </a:p>
            </p:txBody>
          </p:sp>
          <p:sp>
            <p:nvSpPr>
              <p:cNvPr id="23" name="Arc 11"/>
              <p:cNvSpPr>
                <a:spLocks/>
              </p:cNvSpPr>
              <p:nvPr/>
            </p:nvSpPr>
            <p:spPr bwMode="auto">
              <a:xfrm>
                <a:off x="2352" y="2256"/>
                <a:ext cx="147" cy="288"/>
              </a:xfrm>
              <a:custGeom>
                <a:avLst/>
                <a:gdLst>
                  <a:gd name="T0" fmla="*/ 0 w 18404"/>
                  <a:gd name="T1" fmla="*/ 0 h 21600"/>
                  <a:gd name="T2" fmla="*/ 147 w 18404"/>
                  <a:gd name="T3" fmla="*/ 137 h 21600"/>
                  <a:gd name="T4" fmla="*/ 0 w 18404"/>
                  <a:gd name="T5" fmla="*/ 288 h 21600"/>
                  <a:gd name="T6" fmla="*/ 0 60000 65536"/>
                  <a:gd name="T7" fmla="*/ 0 60000 65536"/>
                  <a:gd name="T8" fmla="*/ 0 60000 65536"/>
                  <a:gd name="T9" fmla="*/ 0 w 18404"/>
                  <a:gd name="T10" fmla="*/ 0 h 21600"/>
                  <a:gd name="T11" fmla="*/ 18404 w 18404"/>
                  <a:gd name="T12" fmla="*/ 21600 h 21600"/>
                </a:gdLst>
                <a:ahLst/>
                <a:cxnLst>
                  <a:cxn ang="T6">
                    <a:pos x="T0" y="T1"/>
                  </a:cxn>
                  <a:cxn ang="T7">
                    <a:pos x="T2" y="T3"/>
                  </a:cxn>
                  <a:cxn ang="T8">
                    <a:pos x="T4" y="T5"/>
                  </a:cxn>
                </a:cxnLst>
                <a:rect l="T9" t="T10" r="T11" b="T12"/>
                <a:pathLst>
                  <a:path w="18404" h="21600" fill="none" extrusionOk="0">
                    <a:moveTo>
                      <a:pt x="-1" y="0"/>
                    </a:moveTo>
                    <a:cubicBezTo>
                      <a:pt x="7506" y="0"/>
                      <a:pt x="14474" y="3897"/>
                      <a:pt x="18404" y="10292"/>
                    </a:cubicBezTo>
                  </a:path>
                  <a:path w="18404" h="21600" stroke="0" extrusionOk="0">
                    <a:moveTo>
                      <a:pt x="-1" y="0"/>
                    </a:moveTo>
                    <a:cubicBezTo>
                      <a:pt x="7506" y="0"/>
                      <a:pt x="14474" y="3897"/>
                      <a:pt x="18404" y="10292"/>
                    </a:cubicBezTo>
                    <a:lnTo>
                      <a:pt x="0" y="21600"/>
                    </a:lnTo>
                    <a:close/>
                  </a:path>
                </a:pathLst>
              </a:custGeom>
              <a:noFill/>
              <a:ln w="19050">
                <a:solidFill>
                  <a:schemeClr val="tx1"/>
                </a:solidFill>
                <a:round/>
                <a:headEnd type="none" w="sm" len="sm"/>
                <a:tailEnd type="none" w="sm" len="sm"/>
              </a:ln>
            </p:spPr>
            <p:txBody>
              <a:bodyPr anchor="ctr">
                <a:spAutoFit/>
              </a:bodyPr>
              <a:lstStyle/>
              <a:p>
                <a:endParaRPr lang="en-US"/>
              </a:p>
            </p:txBody>
          </p:sp>
        </p:grpSp>
        <p:sp>
          <p:nvSpPr>
            <p:cNvPr id="6" name="Line 13"/>
            <p:cNvSpPr>
              <a:spLocks noChangeShapeType="1"/>
            </p:cNvSpPr>
            <p:nvPr/>
          </p:nvSpPr>
          <p:spPr bwMode="auto">
            <a:xfrm>
              <a:off x="1626044" y="3455011"/>
              <a:ext cx="228600" cy="0"/>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7" name="Line 14"/>
            <p:cNvSpPr>
              <a:spLocks noChangeShapeType="1"/>
            </p:cNvSpPr>
            <p:nvPr/>
          </p:nvSpPr>
          <p:spPr bwMode="auto">
            <a:xfrm>
              <a:off x="937069" y="3605823"/>
              <a:ext cx="228600" cy="0"/>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8" name="Line 15"/>
            <p:cNvSpPr>
              <a:spLocks noChangeShapeType="1"/>
            </p:cNvSpPr>
            <p:nvPr/>
          </p:nvSpPr>
          <p:spPr bwMode="auto">
            <a:xfrm>
              <a:off x="937069" y="3301023"/>
              <a:ext cx="228600" cy="0"/>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9" name="Text Box 16"/>
            <p:cNvSpPr txBox="1">
              <a:spLocks noChangeArrowheads="1"/>
            </p:cNvSpPr>
            <p:nvPr/>
          </p:nvSpPr>
          <p:spPr bwMode="auto">
            <a:xfrm>
              <a:off x="410019" y="3020036"/>
              <a:ext cx="690563" cy="336550"/>
            </a:xfrm>
            <a:prstGeom prst="rect">
              <a:avLst/>
            </a:prstGeom>
            <a:noFill/>
            <a:ln w="19050" algn="ctr">
              <a:noFill/>
              <a:miter lim="800000"/>
              <a:headEnd type="none" w="sm" len="sm"/>
              <a:tailEnd type="none" w="sm" len="sm"/>
            </a:ln>
          </p:spPr>
          <p:txBody>
            <a:bodyPr wrap="none">
              <a:spAutoFit/>
            </a:bodyPr>
            <a:lstStyle/>
            <a:p>
              <a:r>
                <a:rPr lang="en-US" sz="1600" dirty="0"/>
                <a:t>Clock</a:t>
              </a:r>
            </a:p>
          </p:txBody>
        </p:sp>
        <p:sp>
          <p:nvSpPr>
            <p:cNvPr id="10" name="Text Box 17"/>
            <p:cNvSpPr txBox="1">
              <a:spLocks noChangeArrowheads="1"/>
            </p:cNvSpPr>
            <p:nvPr/>
          </p:nvSpPr>
          <p:spPr bwMode="auto">
            <a:xfrm>
              <a:off x="333819" y="3324836"/>
              <a:ext cx="814388" cy="336550"/>
            </a:xfrm>
            <a:prstGeom prst="rect">
              <a:avLst/>
            </a:prstGeom>
            <a:noFill/>
            <a:ln w="19050" algn="ctr">
              <a:noFill/>
              <a:miter lim="800000"/>
              <a:headEnd type="none" w="sm" len="sm"/>
              <a:tailEnd type="none" w="sm" len="sm"/>
            </a:ln>
          </p:spPr>
          <p:txBody>
            <a:bodyPr wrap="none">
              <a:spAutoFit/>
            </a:bodyPr>
            <a:lstStyle/>
            <a:p>
              <a:r>
                <a:rPr lang="en-US" sz="1600"/>
                <a:t>Enable</a:t>
              </a:r>
            </a:p>
          </p:txBody>
        </p:sp>
      </p:grpSp>
      <p:grpSp>
        <p:nvGrpSpPr>
          <p:cNvPr id="84" name="Group 83"/>
          <p:cNvGrpSpPr/>
          <p:nvPr/>
        </p:nvGrpSpPr>
        <p:grpSpPr>
          <a:xfrm>
            <a:off x="1062749" y="3203331"/>
            <a:ext cx="1905000" cy="838200"/>
            <a:chOff x="1165669" y="4063023"/>
            <a:chExt cx="1905000" cy="838200"/>
          </a:xfrm>
        </p:grpSpPr>
        <p:sp>
          <p:nvSpPr>
            <p:cNvPr id="11" name="Freeform 19"/>
            <p:cNvSpPr>
              <a:spLocks/>
            </p:cNvSpPr>
            <p:nvPr/>
          </p:nvSpPr>
          <p:spPr bwMode="auto">
            <a:xfrm>
              <a:off x="2765869" y="4063023"/>
              <a:ext cx="304800" cy="838200"/>
            </a:xfrm>
            <a:custGeom>
              <a:avLst/>
              <a:gdLst>
                <a:gd name="T0" fmla="*/ 96 w 192"/>
                <a:gd name="T1" fmla="*/ 0 h 528"/>
                <a:gd name="T2" fmla="*/ 96 w 192"/>
                <a:gd name="T3" fmla="*/ 144 h 528"/>
                <a:gd name="T4" fmla="*/ 0 w 192"/>
                <a:gd name="T5" fmla="*/ 144 h 528"/>
                <a:gd name="T6" fmla="*/ 0 w 192"/>
                <a:gd name="T7" fmla="*/ 336 h 528"/>
                <a:gd name="T8" fmla="*/ 96 w 192"/>
                <a:gd name="T9" fmla="*/ 336 h 528"/>
                <a:gd name="T10" fmla="*/ 96 w 192"/>
                <a:gd name="T11" fmla="*/ 480 h 528"/>
                <a:gd name="T12" fmla="*/ 0 w 192"/>
                <a:gd name="T13" fmla="*/ 480 h 528"/>
                <a:gd name="T14" fmla="*/ 96 w 192"/>
                <a:gd name="T15" fmla="*/ 528 h 528"/>
                <a:gd name="T16" fmla="*/ 192 w 192"/>
                <a:gd name="T17" fmla="*/ 480 h 528"/>
                <a:gd name="T18" fmla="*/ 96 w 192"/>
                <a:gd name="T19" fmla="*/ 48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528"/>
                <a:gd name="T32" fmla="*/ 192 w 192"/>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528">
                  <a:moveTo>
                    <a:pt x="96" y="0"/>
                  </a:moveTo>
                  <a:lnTo>
                    <a:pt x="96" y="144"/>
                  </a:lnTo>
                  <a:lnTo>
                    <a:pt x="0" y="144"/>
                  </a:lnTo>
                  <a:lnTo>
                    <a:pt x="0" y="336"/>
                  </a:lnTo>
                  <a:lnTo>
                    <a:pt x="96" y="336"/>
                  </a:lnTo>
                  <a:lnTo>
                    <a:pt x="96" y="480"/>
                  </a:lnTo>
                  <a:lnTo>
                    <a:pt x="0" y="480"/>
                  </a:lnTo>
                  <a:lnTo>
                    <a:pt x="96" y="528"/>
                  </a:lnTo>
                  <a:lnTo>
                    <a:pt x="192" y="480"/>
                  </a:lnTo>
                  <a:lnTo>
                    <a:pt x="96" y="480"/>
                  </a:lnTo>
                </a:path>
              </a:pathLst>
            </a:custGeom>
            <a:noFill/>
            <a:ln w="19050" cap="flat" cmpd="sng">
              <a:solidFill>
                <a:schemeClr val="tx1"/>
              </a:solidFill>
              <a:prstDash val="solid"/>
              <a:round/>
              <a:headEnd type="none" w="sm" len="sm"/>
              <a:tailEnd type="none" w="sm" len="sm"/>
            </a:ln>
          </p:spPr>
          <p:txBody>
            <a:bodyPr wrap="none">
              <a:spAutoFit/>
            </a:bodyPr>
            <a:lstStyle/>
            <a:p>
              <a:endParaRPr lang="en-US"/>
            </a:p>
          </p:txBody>
        </p:sp>
        <p:sp>
          <p:nvSpPr>
            <p:cNvPr id="12" name="Line 20"/>
            <p:cNvSpPr>
              <a:spLocks noChangeShapeType="1"/>
            </p:cNvSpPr>
            <p:nvPr/>
          </p:nvSpPr>
          <p:spPr bwMode="auto">
            <a:xfrm>
              <a:off x="2689669" y="4291623"/>
              <a:ext cx="0" cy="304800"/>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14" name="Line 22"/>
            <p:cNvSpPr>
              <a:spLocks noChangeShapeType="1"/>
            </p:cNvSpPr>
            <p:nvPr/>
          </p:nvSpPr>
          <p:spPr bwMode="auto">
            <a:xfrm flipH="1">
              <a:off x="2232469" y="4444023"/>
              <a:ext cx="457200" cy="0"/>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15" name="Text Box 23"/>
            <p:cNvSpPr txBox="1">
              <a:spLocks noChangeArrowheads="1"/>
            </p:cNvSpPr>
            <p:nvPr/>
          </p:nvSpPr>
          <p:spPr bwMode="auto">
            <a:xfrm>
              <a:off x="1165669" y="4123348"/>
              <a:ext cx="1446213" cy="336550"/>
            </a:xfrm>
            <a:prstGeom prst="rect">
              <a:avLst/>
            </a:prstGeom>
            <a:noFill/>
            <a:ln w="19050" algn="ctr">
              <a:noFill/>
              <a:miter lim="800000"/>
              <a:headEnd type="none" w="sm" len="sm"/>
              <a:tailEnd type="none" w="sm" len="sm"/>
            </a:ln>
          </p:spPr>
          <p:txBody>
            <a:bodyPr wrap="none">
              <a:spAutoFit/>
            </a:bodyPr>
            <a:lstStyle/>
            <a:p>
              <a:r>
                <a:rPr lang="en-US" sz="1600" dirty="0"/>
                <a:t>Power Enable</a:t>
              </a:r>
            </a:p>
          </p:txBody>
        </p:sp>
      </p:grpSp>
      <p:grpSp>
        <p:nvGrpSpPr>
          <p:cNvPr id="83" name="Group 82"/>
          <p:cNvGrpSpPr/>
          <p:nvPr/>
        </p:nvGrpSpPr>
        <p:grpSpPr>
          <a:xfrm>
            <a:off x="875424" y="1145931"/>
            <a:ext cx="2092325" cy="838200"/>
            <a:chOff x="978344" y="2005623"/>
            <a:chExt cx="2092325" cy="838200"/>
          </a:xfrm>
        </p:grpSpPr>
        <p:sp>
          <p:nvSpPr>
            <p:cNvPr id="13" name="Oval 21"/>
            <p:cNvSpPr>
              <a:spLocks noChangeArrowheads="1"/>
            </p:cNvSpPr>
            <p:nvPr/>
          </p:nvSpPr>
          <p:spPr bwMode="auto">
            <a:xfrm>
              <a:off x="2537269" y="2386623"/>
              <a:ext cx="152400" cy="152400"/>
            </a:xfrm>
            <a:prstGeom prst="ellipse">
              <a:avLst/>
            </a:prstGeom>
            <a:noFill/>
            <a:ln w="19050" algn="ctr">
              <a:solidFill>
                <a:schemeClr val="tx1"/>
              </a:solidFill>
              <a:round/>
              <a:headEnd type="none" w="sm" len="sm"/>
              <a:tailEnd type="none" w="sm" len="sm"/>
            </a:ln>
          </p:spPr>
          <p:txBody>
            <a:bodyPr wrap="none" anchor="ctr">
              <a:spAutoFit/>
            </a:bodyPr>
            <a:lstStyle/>
            <a:p>
              <a:endParaRPr lang="en-US"/>
            </a:p>
          </p:txBody>
        </p:sp>
        <p:sp>
          <p:nvSpPr>
            <p:cNvPr id="16" name="Freeform 24"/>
            <p:cNvSpPr>
              <a:spLocks/>
            </p:cNvSpPr>
            <p:nvPr/>
          </p:nvSpPr>
          <p:spPr bwMode="auto">
            <a:xfrm flipV="1">
              <a:off x="2765869" y="2005623"/>
              <a:ext cx="304800" cy="838200"/>
            </a:xfrm>
            <a:custGeom>
              <a:avLst/>
              <a:gdLst>
                <a:gd name="T0" fmla="*/ 96 w 192"/>
                <a:gd name="T1" fmla="*/ 0 h 528"/>
                <a:gd name="T2" fmla="*/ 96 w 192"/>
                <a:gd name="T3" fmla="*/ 144 h 528"/>
                <a:gd name="T4" fmla="*/ 0 w 192"/>
                <a:gd name="T5" fmla="*/ 144 h 528"/>
                <a:gd name="T6" fmla="*/ 0 w 192"/>
                <a:gd name="T7" fmla="*/ 336 h 528"/>
                <a:gd name="T8" fmla="*/ 96 w 192"/>
                <a:gd name="T9" fmla="*/ 336 h 528"/>
                <a:gd name="T10" fmla="*/ 96 w 192"/>
                <a:gd name="T11" fmla="*/ 480 h 528"/>
                <a:gd name="T12" fmla="*/ 0 w 192"/>
                <a:gd name="T13" fmla="*/ 480 h 528"/>
                <a:gd name="T14" fmla="*/ 96 w 192"/>
                <a:gd name="T15" fmla="*/ 528 h 528"/>
                <a:gd name="T16" fmla="*/ 192 w 192"/>
                <a:gd name="T17" fmla="*/ 480 h 528"/>
                <a:gd name="T18" fmla="*/ 96 w 192"/>
                <a:gd name="T19" fmla="*/ 48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528"/>
                <a:gd name="T32" fmla="*/ 192 w 192"/>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528">
                  <a:moveTo>
                    <a:pt x="96" y="0"/>
                  </a:moveTo>
                  <a:lnTo>
                    <a:pt x="96" y="144"/>
                  </a:lnTo>
                  <a:lnTo>
                    <a:pt x="0" y="144"/>
                  </a:lnTo>
                  <a:lnTo>
                    <a:pt x="0" y="336"/>
                  </a:lnTo>
                  <a:lnTo>
                    <a:pt x="96" y="336"/>
                  </a:lnTo>
                  <a:lnTo>
                    <a:pt x="96" y="480"/>
                  </a:lnTo>
                  <a:lnTo>
                    <a:pt x="0" y="480"/>
                  </a:lnTo>
                  <a:lnTo>
                    <a:pt x="96" y="528"/>
                  </a:lnTo>
                  <a:lnTo>
                    <a:pt x="192" y="480"/>
                  </a:lnTo>
                  <a:lnTo>
                    <a:pt x="96" y="480"/>
                  </a:lnTo>
                </a:path>
              </a:pathLst>
            </a:custGeom>
            <a:noFill/>
            <a:ln w="19050" cap="flat" cmpd="sng">
              <a:solidFill>
                <a:schemeClr val="tx1"/>
              </a:solidFill>
              <a:prstDash val="solid"/>
              <a:round/>
              <a:headEnd type="none" w="sm" len="sm"/>
              <a:tailEnd type="none" w="sm" len="sm"/>
            </a:ln>
          </p:spPr>
          <p:txBody>
            <a:bodyPr wrap="none">
              <a:spAutoFit/>
            </a:bodyPr>
            <a:lstStyle/>
            <a:p>
              <a:endParaRPr lang="en-US"/>
            </a:p>
          </p:txBody>
        </p:sp>
        <p:sp>
          <p:nvSpPr>
            <p:cNvPr id="17" name="Line 25"/>
            <p:cNvSpPr>
              <a:spLocks noChangeShapeType="1"/>
            </p:cNvSpPr>
            <p:nvPr/>
          </p:nvSpPr>
          <p:spPr bwMode="auto">
            <a:xfrm>
              <a:off x="2689669" y="2310423"/>
              <a:ext cx="0" cy="304800"/>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18" name="Line 26"/>
            <p:cNvSpPr>
              <a:spLocks noChangeShapeType="1"/>
            </p:cNvSpPr>
            <p:nvPr/>
          </p:nvSpPr>
          <p:spPr bwMode="auto">
            <a:xfrm flipH="1">
              <a:off x="2080069" y="2462823"/>
              <a:ext cx="457200" cy="0"/>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19" name="Text Box 27"/>
            <p:cNvSpPr txBox="1">
              <a:spLocks noChangeArrowheads="1"/>
            </p:cNvSpPr>
            <p:nvPr/>
          </p:nvSpPr>
          <p:spPr bwMode="auto">
            <a:xfrm>
              <a:off x="978344" y="2158023"/>
              <a:ext cx="1558925" cy="336550"/>
            </a:xfrm>
            <a:prstGeom prst="rect">
              <a:avLst/>
            </a:prstGeom>
            <a:noFill/>
            <a:ln w="19050" algn="ctr">
              <a:noFill/>
              <a:miter lim="800000"/>
              <a:headEnd type="none" w="sm" len="sm"/>
              <a:tailEnd type="none" w="sm" len="sm"/>
            </a:ln>
          </p:spPr>
          <p:txBody>
            <a:bodyPr wrap="none">
              <a:spAutoFit/>
            </a:bodyPr>
            <a:lstStyle/>
            <a:p>
              <a:r>
                <a:rPr lang="en-US" sz="1600" dirty="0"/>
                <a:t>Power Enable#</a:t>
              </a:r>
            </a:p>
          </p:txBody>
        </p:sp>
      </p:grpSp>
      <p:pic>
        <p:nvPicPr>
          <p:cNvPr id="37" name="Picture 36"/>
          <p:cNvPicPr>
            <a:picLocks noChangeAspect="1"/>
          </p:cNvPicPr>
          <p:nvPr/>
        </p:nvPicPr>
        <p:blipFill>
          <a:blip r:embed="rId2"/>
          <a:stretch>
            <a:fillRect/>
          </a:stretch>
        </p:blipFill>
        <p:spPr>
          <a:xfrm>
            <a:off x="1903531" y="2026858"/>
            <a:ext cx="1979211" cy="1165006"/>
          </a:xfrm>
          <a:prstGeom prst="rect">
            <a:avLst/>
          </a:prstGeom>
        </p:spPr>
      </p:pic>
      <p:sp>
        <p:nvSpPr>
          <p:cNvPr id="87" name="TextBox 86"/>
          <p:cNvSpPr txBox="1"/>
          <p:nvPr/>
        </p:nvSpPr>
        <p:spPr>
          <a:xfrm>
            <a:off x="616102" y="4175490"/>
            <a:ext cx="3496470" cy="369332"/>
          </a:xfrm>
          <a:prstGeom prst="rect">
            <a:avLst/>
          </a:prstGeom>
          <a:noFill/>
        </p:spPr>
        <p:txBody>
          <a:bodyPr wrap="none" rtlCol="0">
            <a:spAutoFit/>
          </a:bodyPr>
          <a:lstStyle/>
          <a:p>
            <a:r>
              <a:rPr lang="en-US" b="1" dirty="0" smtClean="0">
                <a:solidFill>
                  <a:schemeClr val="accent6">
                    <a:lumMod val="50000"/>
                  </a:schemeClr>
                </a:solidFill>
              </a:rPr>
              <a:t>Synthesizing clock gating</a:t>
            </a:r>
            <a:endParaRPr lang="en-US" b="1" dirty="0">
              <a:solidFill>
                <a:schemeClr val="accent6">
                  <a:lumMod val="50000"/>
                </a:schemeClr>
              </a:solidFill>
            </a:endParaRPr>
          </a:p>
        </p:txBody>
      </p:sp>
      <p:sp>
        <p:nvSpPr>
          <p:cNvPr id="88" name="TextBox 87"/>
          <p:cNvSpPr txBox="1"/>
          <p:nvPr/>
        </p:nvSpPr>
        <p:spPr>
          <a:xfrm>
            <a:off x="616102" y="4648084"/>
            <a:ext cx="3647152" cy="369332"/>
          </a:xfrm>
          <a:prstGeom prst="rect">
            <a:avLst/>
          </a:prstGeom>
          <a:noFill/>
        </p:spPr>
        <p:txBody>
          <a:bodyPr wrap="none" rtlCol="0">
            <a:spAutoFit/>
          </a:bodyPr>
          <a:lstStyle/>
          <a:p>
            <a:r>
              <a:rPr lang="en-US" b="1" dirty="0" smtClean="0">
                <a:solidFill>
                  <a:schemeClr val="accent6">
                    <a:lumMod val="50000"/>
                  </a:schemeClr>
                </a:solidFill>
              </a:rPr>
              <a:t>Synthesizing power gating</a:t>
            </a:r>
            <a:endParaRPr lang="en-US" b="1" dirty="0">
              <a:solidFill>
                <a:schemeClr val="accent6">
                  <a:lumMod val="50000"/>
                </a:schemeClr>
              </a:solidFill>
            </a:endParaRPr>
          </a:p>
        </p:txBody>
      </p:sp>
      <p:grpSp>
        <p:nvGrpSpPr>
          <p:cNvPr id="91" name="Group 90"/>
          <p:cNvGrpSpPr/>
          <p:nvPr/>
        </p:nvGrpSpPr>
        <p:grpSpPr>
          <a:xfrm>
            <a:off x="4311651" y="1031631"/>
            <a:ext cx="4566537" cy="4006332"/>
            <a:chOff x="4311651" y="1031631"/>
            <a:chExt cx="4566537" cy="4006332"/>
          </a:xfrm>
        </p:grpSpPr>
        <p:grpSp>
          <p:nvGrpSpPr>
            <p:cNvPr id="38" name="Group 96"/>
            <p:cNvGrpSpPr>
              <a:grpSpLocks/>
            </p:cNvGrpSpPr>
            <p:nvPr/>
          </p:nvGrpSpPr>
          <p:grpSpPr bwMode="auto">
            <a:xfrm>
              <a:off x="4311651" y="1031631"/>
              <a:ext cx="4464050" cy="2819400"/>
              <a:chOff x="432" y="1968"/>
              <a:chExt cx="2812" cy="1776"/>
            </a:xfrm>
          </p:grpSpPr>
          <p:sp>
            <p:nvSpPr>
              <p:cNvPr id="39" name="Freeform 48"/>
              <p:cNvSpPr>
                <a:spLocks/>
              </p:cNvSpPr>
              <p:nvPr/>
            </p:nvSpPr>
            <p:spPr bwMode="auto">
              <a:xfrm>
                <a:off x="2012" y="3216"/>
                <a:ext cx="192" cy="528"/>
              </a:xfrm>
              <a:custGeom>
                <a:avLst/>
                <a:gdLst>
                  <a:gd name="T0" fmla="*/ 96 w 192"/>
                  <a:gd name="T1" fmla="*/ 0 h 528"/>
                  <a:gd name="T2" fmla="*/ 96 w 192"/>
                  <a:gd name="T3" fmla="*/ 144 h 528"/>
                  <a:gd name="T4" fmla="*/ 0 w 192"/>
                  <a:gd name="T5" fmla="*/ 144 h 528"/>
                  <a:gd name="T6" fmla="*/ 0 w 192"/>
                  <a:gd name="T7" fmla="*/ 336 h 528"/>
                  <a:gd name="T8" fmla="*/ 96 w 192"/>
                  <a:gd name="T9" fmla="*/ 336 h 528"/>
                  <a:gd name="T10" fmla="*/ 96 w 192"/>
                  <a:gd name="T11" fmla="*/ 480 h 528"/>
                  <a:gd name="T12" fmla="*/ 0 w 192"/>
                  <a:gd name="T13" fmla="*/ 480 h 528"/>
                  <a:gd name="T14" fmla="*/ 96 w 192"/>
                  <a:gd name="T15" fmla="*/ 528 h 528"/>
                  <a:gd name="T16" fmla="*/ 192 w 192"/>
                  <a:gd name="T17" fmla="*/ 480 h 528"/>
                  <a:gd name="T18" fmla="*/ 96 w 192"/>
                  <a:gd name="T19" fmla="*/ 48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528"/>
                  <a:gd name="T32" fmla="*/ 192 w 192"/>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528">
                    <a:moveTo>
                      <a:pt x="96" y="0"/>
                    </a:moveTo>
                    <a:lnTo>
                      <a:pt x="96" y="144"/>
                    </a:lnTo>
                    <a:lnTo>
                      <a:pt x="0" y="144"/>
                    </a:lnTo>
                    <a:lnTo>
                      <a:pt x="0" y="336"/>
                    </a:lnTo>
                    <a:lnTo>
                      <a:pt x="96" y="336"/>
                    </a:lnTo>
                    <a:lnTo>
                      <a:pt x="96" y="480"/>
                    </a:lnTo>
                    <a:lnTo>
                      <a:pt x="0" y="480"/>
                    </a:lnTo>
                    <a:lnTo>
                      <a:pt x="96" y="528"/>
                    </a:lnTo>
                    <a:lnTo>
                      <a:pt x="192" y="480"/>
                    </a:lnTo>
                    <a:lnTo>
                      <a:pt x="96" y="480"/>
                    </a:lnTo>
                  </a:path>
                </a:pathLst>
              </a:custGeom>
              <a:noFill/>
              <a:ln w="19050" cap="flat" cmpd="sng">
                <a:solidFill>
                  <a:schemeClr val="tx1"/>
                </a:solidFill>
                <a:prstDash val="solid"/>
                <a:round/>
                <a:headEnd type="none" w="sm" len="sm"/>
                <a:tailEnd type="none" w="sm" len="sm"/>
              </a:ln>
            </p:spPr>
            <p:txBody>
              <a:bodyPr wrap="none">
                <a:spAutoFit/>
              </a:bodyPr>
              <a:lstStyle/>
              <a:p>
                <a:endParaRPr lang="en-US"/>
              </a:p>
            </p:txBody>
          </p:sp>
          <p:sp>
            <p:nvSpPr>
              <p:cNvPr id="40" name="Line 49"/>
              <p:cNvSpPr>
                <a:spLocks noChangeShapeType="1"/>
              </p:cNvSpPr>
              <p:nvPr/>
            </p:nvSpPr>
            <p:spPr bwMode="auto">
              <a:xfrm>
                <a:off x="1964" y="3360"/>
                <a:ext cx="0" cy="192"/>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41" name="Oval 50"/>
              <p:cNvSpPr>
                <a:spLocks noChangeArrowheads="1"/>
              </p:cNvSpPr>
              <p:nvPr/>
            </p:nvSpPr>
            <p:spPr bwMode="auto">
              <a:xfrm>
                <a:off x="1868" y="2400"/>
                <a:ext cx="96" cy="96"/>
              </a:xfrm>
              <a:prstGeom prst="ellipse">
                <a:avLst/>
              </a:prstGeom>
              <a:noFill/>
              <a:ln w="19050" algn="ctr">
                <a:solidFill>
                  <a:schemeClr val="tx1"/>
                </a:solidFill>
                <a:round/>
                <a:headEnd type="none" w="sm" len="sm"/>
                <a:tailEnd type="none" w="sm" len="sm"/>
              </a:ln>
            </p:spPr>
            <p:txBody>
              <a:bodyPr wrap="none" anchor="ctr">
                <a:spAutoFit/>
              </a:bodyPr>
              <a:lstStyle/>
              <a:p>
                <a:endParaRPr lang="en-US"/>
              </a:p>
            </p:txBody>
          </p:sp>
          <p:sp>
            <p:nvSpPr>
              <p:cNvPr id="42" name="Line 51"/>
              <p:cNvSpPr>
                <a:spLocks noChangeShapeType="1"/>
              </p:cNvSpPr>
              <p:nvPr/>
            </p:nvSpPr>
            <p:spPr bwMode="auto">
              <a:xfrm flipH="1">
                <a:off x="1584" y="3456"/>
                <a:ext cx="380" cy="0"/>
              </a:xfrm>
              <a:prstGeom prst="line">
                <a:avLst/>
              </a:prstGeom>
              <a:noFill/>
              <a:ln w="19050">
                <a:solidFill>
                  <a:schemeClr val="tx1"/>
                </a:solidFill>
                <a:round/>
                <a:headEnd type="none" w="sm" len="sm"/>
                <a:tailEnd type="none" w="sm" len="sm"/>
              </a:ln>
            </p:spPr>
            <p:txBody>
              <a:bodyPr>
                <a:spAutoFit/>
              </a:bodyPr>
              <a:lstStyle/>
              <a:p>
                <a:endParaRPr lang="en-US"/>
              </a:p>
            </p:txBody>
          </p:sp>
          <p:sp>
            <p:nvSpPr>
              <p:cNvPr id="43" name="Line 54"/>
              <p:cNvSpPr>
                <a:spLocks noChangeShapeType="1"/>
              </p:cNvSpPr>
              <p:nvPr/>
            </p:nvSpPr>
            <p:spPr bwMode="auto">
              <a:xfrm>
                <a:off x="1964" y="2352"/>
                <a:ext cx="0" cy="192"/>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44" name="Line 55"/>
              <p:cNvSpPr>
                <a:spLocks noChangeShapeType="1"/>
              </p:cNvSpPr>
              <p:nvPr/>
            </p:nvSpPr>
            <p:spPr bwMode="auto">
              <a:xfrm flipH="1">
                <a:off x="1580" y="2448"/>
                <a:ext cx="288" cy="0"/>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45" name="Freeform 57"/>
              <p:cNvSpPr>
                <a:spLocks/>
              </p:cNvSpPr>
              <p:nvPr/>
            </p:nvSpPr>
            <p:spPr bwMode="auto">
              <a:xfrm>
                <a:off x="2016" y="2208"/>
                <a:ext cx="96" cy="480"/>
              </a:xfrm>
              <a:custGeom>
                <a:avLst/>
                <a:gdLst>
                  <a:gd name="T0" fmla="*/ 96 w 96"/>
                  <a:gd name="T1" fmla="*/ 480 h 480"/>
                  <a:gd name="T2" fmla="*/ 96 w 96"/>
                  <a:gd name="T3" fmla="*/ 336 h 480"/>
                  <a:gd name="T4" fmla="*/ 0 w 96"/>
                  <a:gd name="T5" fmla="*/ 336 h 480"/>
                  <a:gd name="T6" fmla="*/ 0 w 96"/>
                  <a:gd name="T7" fmla="*/ 144 h 480"/>
                  <a:gd name="T8" fmla="*/ 96 w 96"/>
                  <a:gd name="T9" fmla="*/ 144 h 480"/>
                  <a:gd name="T10" fmla="*/ 96 w 96"/>
                  <a:gd name="T11" fmla="*/ 0 h 480"/>
                  <a:gd name="T12" fmla="*/ 0 60000 65536"/>
                  <a:gd name="T13" fmla="*/ 0 60000 65536"/>
                  <a:gd name="T14" fmla="*/ 0 60000 65536"/>
                  <a:gd name="T15" fmla="*/ 0 60000 65536"/>
                  <a:gd name="T16" fmla="*/ 0 60000 65536"/>
                  <a:gd name="T17" fmla="*/ 0 60000 65536"/>
                  <a:gd name="T18" fmla="*/ 0 w 96"/>
                  <a:gd name="T19" fmla="*/ 0 h 480"/>
                  <a:gd name="T20" fmla="*/ 96 w 9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96" h="480">
                    <a:moveTo>
                      <a:pt x="96" y="480"/>
                    </a:moveTo>
                    <a:lnTo>
                      <a:pt x="96" y="336"/>
                    </a:lnTo>
                    <a:lnTo>
                      <a:pt x="0" y="336"/>
                    </a:lnTo>
                    <a:lnTo>
                      <a:pt x="0" y="144"/>
                    </a:lnTo>
                    <a:lnTo>
                      <a:pt x="96" y="144"/>
                    </a:lnTo>
                    <a:lnTo>
                      <a:pt x="96" y="0"/>
                    </a:lnTo>
                  </a:path>
                </a:pathLst>
              </a:custGeom>
              <a:noFill/>
              <a:ln w="19050" cap="flat" cmpd="sng">
                <a:solidFill>
                  <a:schemeClr val="tx1"/>
                </a:solidFill>
                <a:prstDash val="solid"/>
                <a:round/>
                <a:headEnd type="none" w="sm" len="sm"/>
                <a:tailEnd type="none" w="sm" len="sm"/>
              </a:ln>
            </p:spPr>
            <p:txBody>
              <a:bodyPr wrap="none" anchor="ctr"/>
              <a:lstStyle/>
              <a:p>
                <a:endParaRPr lang="en-US"/>
              </a:p>
            </p:txBody>
          </p:sp>
          <p:sp>
            <p:nvSpPr>
              <p:cNvPr id="46" name="Oval 58"/>
              <p:cNvSpPr>
                <a:spLocks noChangeArrowheads="1"/>
              </p:cNvSpPr>
              <p:nvPr/>
            </p:nvSpPr>
            <p:spPr bwMode="auto">
              <a:xfrm>
                <a:off x="1868" y="2736"/>
                <a:ext cx="96" cy="96"/>
              </a:xfrm>
              <a:prstGeom prst="ellipse">
                <a:avLst/>
              </a:prstGeom>
              <a:noFill/>
              <a:ln w="19050" algn="ctr">
                <a:solidFill>
                  <a:schemeClr val="tx1"/>
                </a:solidFill>
                <a:round/>
                <a:headEnd type="none" w="sm" len="sm"/>
                <a:tailEnd type="none" w="sm" len="sm"/>
              </a:ln>
            </p:spPr>
            <p:txBody>
              <a:bodyPr wrap="none" anchor="ctr">
                <a:spAutoFit/>
              </a:bodyPr>
              <a:lstStyle/>
              <a:p>
                <a:endParaRPr lang="en-US"/>
              </a:p>
            </p:txBody>
          </p:sp>
          <p:sp>
            <p:nvSpPr>
              <p:cNvPr id="47" name="Line 59"/>
              <p:cNvSpPr>
                <a:spLocks noChangeShapeType="1"/>
              </p:cNvSpPr>
              <p:nvPr/>
            </p:nvSpPr>
            <p:spPr bwMode="auto">
              <a:xfrm>
                <a:off x="1964" y="2688"/>
                <a:ext cx="0" cy="192"/>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48" name="Line 60"/>
              <p:cNvSpPr>
                <a:spLocks noChangeShapeType="1"/>
              </p:cNvSpPr>
              <p:nvPr/>
            </p:nvSpPr>
            <p:spPr bwMode="auto">
              <a:xfrm flipH="1">
                <a:off x="1680" y="2784"/>
                <a:ext cx="188" cy="0"/>
              </a:xfrm>
              <a:prstGeom prst="line">
                <a:avLst/>
              </a:prstGeom>
              <a:noFill/>
              <a:ln w="19050">
                <a:solidFill>
                  <a:schemeClr val="tx1"/>
                </a:solidFill>
                <a:round/>
                <a:headEnd type="none" w="sm" len="sm"/>
                <a:tailEnd type="none" w="sm" len="sm"/>
              </a:ln>
            </p:spPr>
            <p:txBody>
              <a:bodyPr>
                <a:spAutoFit/>
              </a:bodyPr>
              <a:lstStyle/>
              <a:p>
                <a:endParaRPr lang="en-US"/>
              </a:p>
            </p:txBody>
          </p:sp>
          <p:sp>
            <p:nvSpPr>
              <p:cNvPr id="49" name="Freeform 62"/>
              <p:cNvSpPr>
                <a:spLocks/>
              </p:cNvSpPr>
              <p:nvPr/>
            </p:nvSpPr>
            <p:spPr bwMode="auto">
              <a:xfrm>
                <a:off x="2016" y="2544"/>
                <a:ext cx="96" cy="480"/>
              </a:xfrm>
              <a:custGeom>
                <a:avLst/>
                <a:gdLst>
                  <a:gd name="T0" fmla="*/ 96 w 96"/>
                  <a:gd name="T1" fmla="*/ 480 h 480"/>
                  <a:gd name="T2" fmla="*/ 96 w 96"/>
                  <a:gd name="T3" fmla="*/ 336 h 480"/>
                  <a:gd name="T4" fmla="*/ 0 w 96"/>
                  <a:gd name="T5" fmla="*/ 336 h 480"/>
                  <a:gd name="T6" fmla="*/ 0 w 96"/>
                  <a:gd name="T7" fmla="*/ 144 h 480"/>
                  <a:gd name="T8" fmla="*/ 96 w 96"/>
                  <a:gd name="T9" fmla="*/ 144 h 480"/>
                  <a:gd name="T10" fmla="*/ 96 w 96"/>
                  <a:gd name="T11" fmla="*/ 0 h 480"/>
                  <a:gd name="T12" fmla="*/ 0 60000 65536"/>
                  <a:gd name="T13" fmla="*/ 0 60000 65536"/>
                  <a:gd name="T14" fmla="*/ 0 60000 65536"/>
                  <a:gd name="T15" fmla="*/ 0 60000 65536"/>
                  <a:gd name="T16" fmla="*/ 0 60000 65536"/>
                  <a:gd name="T17" fmla="*/ 0 60000 65536"/>
                  <a:gd name="T18" fmla="*/ 0 w 96"/>
                  <a:gd name="T19" fmla="*/ 0 h 480"/>
                  <a:gd name="T20" fmla="*/ 96 w 9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96" h="480">
                    <a:moveTo>
                      <a:pt x="96" y="480"/>
                    </a:moveTo>
                    <a:lnTo>
                      <a:pt x="96" y="336"/>
                    </a:lnTo>
                    <a:lnTo>
                      <a:pt x="0" y="336"/>
                    </a:lnTo>
                    <a:lnTo>
                      <a:pt x="0" y="144"/>
                    </a:lnTo>
                    <a:lnTo>
                      <a:pt x="96" y="144"/>
                    </a:lnTo>
                    <a:lnTo>
                      <a:pt x="96" y="0"/>
                    </a:lnTo>
                  </a:path>
                </a:pathLst>
              </a:custGeom>
              <a:noFill/>
              <a:ln w="19050" cap="flat" cmpd="sng">
                <a:solidFill>
                  <a:schemeClr val="tx1"/>
                </a:solidFill>
                <a:prstDash val="solid"/>
                <a:round/>
                <a:headEnd type="none" w="sm" len="sm"/>
                <a:tailEnd type="none" w="sm" len="sm"/>
              </a:ln>
            </p:spPr>
            <p:txBody>
              <a:bodyPr wrap="none" anchor="ctr"/>
              <a:lstStyle/>
              <a:p>
                <a:endParaRPr lang="en-US"/>
              </a:p>
            </p:txBody>
          </p:sp>
          <p:sp>
            <p:nvSpPr>
              <p:cNvPr id="50" name="Line 63"/>
              <p:cNvSpPr>
                <a:spLocks noChangeShapeType="1"/>
              </p:cNvSpPr>
              <p:nvPr/>
            </p:nvSpPr>
            <p:spPr bwMode="auto">
              <a:xfrm>
                <a:off x="1968" y="3024"/>
                <a:ext cx="0" cy="192"/>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51" name="Line 64"/>
              <p:cNvSpPr>
                <a:spLocks noChangeShapeType="1"/>
              </p:cNvSpPr>
              <p:nvPr/>
            </p:nvSpPr>
            <p:spPr bwMode="auto">
              <a:xfrm flipH="1">
                <a:off x="1680" y="3120"/>
                <a:ext cx="288" cy="0"/>
              </a:xfrm>
              <a:prstGeom prst="line">
                <a:avLst/>
              </a:prstGeom>
              <a:noFill/>
              <a:ln w="19050">
                <a:solidFill>
                  <a:schemeClr val="tx1"/>
                </a:solidFill>
                <a:round/>
                <a:headEnd type="none" w="sm" len="sm"/>
                <a:tailEnd type="none" w="sm" len="sm"/>
              </a:ln>
            </p:spPr>
            <p:txBody>
              <a:bodyPr wrap="none">
                <a:spAutoFit/>
              </a:bodyPr>
              <a:lstStyle/>
              <a:p>
                <a:endParaRPr lang="en-US"/>
              </a:p>
            </p:txBody>
          </p:sp>
          <p:sp>
            <p:nvSpPr>
              <p:cNvPr id="52" name="Freeform 65"/>
              <p:cNvSpPr>
                <a:spLocks/>
              </p:cNvSpPr>
              <p:nvPr/>
            </p:nvSpPr>
            <p:spPr bwMode="auto">
              <a:xfrm>
                <a:off x="2016" y="2880"/>
                <a:ext cx="96" cy="480"/>
              </a:xfrm>
              <a:custGeom>
                <a:avLst/>
                <a:gdLst>
                  <a:gd name="T0" fmla="*/ 96 w 96"/>
                  <a:gd name="T1" fmla="*/ 480 h 480"/>
                  <a:gd name="T2" fmla="*/ 96 w 96"/>
                  <a:gd name="T3" fmla="*/ 336 h 480"/>
                  <a:gd name="T4" fmla="*/ 0 w 96"/>
                  <a:gd name="T5" fmla="*/ 336 h 480"/>
                  <a:gd name="T6" fmla="*/ 0 w 96"/>
                  <a:gd name="T7" fmla="*/ 144 h 480"/>
                  <a:gd name="T8" fmla="*/ 96 w 96"/>
                  <a:gd name="T9" fmla="*/ 144 h 480"/>
                  <a:gd name="T10" fmla="*/ 96 w 96"/>
                  <a:gd name="T11" fmla="*/ 0 h 480"/>
                  <a:gd name="T12" fmla="*/ 0 60000 65536"/>
                  <a:gd name="T13" fmla="*/ 0 60000 65536"/>
                  <a:gd name="T14" fmla="*/ 0 60000 65536"/>
                  <a:gd name="T15" fmla="*/ 0 60000 65536"/>
                  <a:gd name="T16" fmla="*/ 0 60000 65536"/>
                  <a:gd name="T17" fmla="*/ 0 60000 65536"/>
                  <a:gd name="T18" fmla="*/ 0 w 96"/>
                  <a:gd name="T19" fmla="*/ 0 h 480"/>
                  <a:gd name="T20" fmla="*/ 96 w 9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96" h="480">
                    <a:moveTo>
                      <a:pt x="96" y="480"/>
                    </a:moveTo>
                    <a:lnTo>
                      <a:pt x="96" y="336"/>
                    </a:lnTo>
                    <a:lnTo>
                      <a:pt x="0" y="336"/>
                    </a:lnTo>
                    <a:lnTo>
                      <a:pt x="0" y="144"/>
                    </a:lnTo>
                    <a:lnTo>
                      <a:pt x="96" y="144"/>
                    </a:lnTo>
                    <a:lnTo>
                      <a:pt x="96" y="0"/>
                    </a:lnTo>
                  </a:path>
                </a:pathLst>
              </a:custGeom>
              <a:noFill/>
              <a:ln w="19050" cap="flat" cmpd="sng">
                <a:solidFill>
                  <a:schemeClr val="tx1"/>
                </a:solidFill>
                <a:prstDash val="solid"/>
                <a:round/>
                <a:headEnd type="none" w="sm" len="sm"/>
                <a:tailEnd type="none" w="sm" len="sm"/>
              </a:ln>
            </p:spPr>
            <p:txBody>
              <a:bodyPr wrap="none" anchor="ctr"/>
              <a:lstStyle/>
              <a:p>
                <a:endParaRPr lang="en-US"/>
              </a:p>
            </p:txBody>
          </p:sp>
          <p:sp>
            <p:nvSpPr>
              <p:cNvPr id="53" name="Line 66"/>
              <p:cNvSpPr>
                <a:spLocks noChangeShapeType="1"/>
              </p:cNvSpPr>
              <p:nvPr/>
            </p:nvSpPr>
            <p:spPr bwMode="auto">
              <a:xfrm>
                <a:off x="1680" y="2784"/>
                <a:ext cx="0" cy="336"/>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54" name="AutoShape 67"/>
              <p:cNvSpPr>
                <a:spLocks noChangeArrowheads="1"/>
              </p:cNvSpPr>
              <p:nvPr/>
            </p:nvSpPr>
            <p:spPr bwMode="auto">
              <a:xfrm>
                <a:off x="768" y="2304"/>
                <a:ext cx="816" cy="1296"/>
              </a:xfrm>
              <a:prstGeom prst="roundRect">
                <a:avLst>
                  <a:gd name="adj" fmla="val 16667"/>
                </a:avLst>
              </a:prstGeom>
              <a:noFill/>
              <a:ln w="19050" algn="ctr">
                <a:solidFill>
                  <a:schemeClr val="tx1"/>
                </a:solidFill>
                <a:round/>
                <a:headEnd type="none" w="sm" len="sm"/>
                <a:tailEnd type="none" w="sm" len="sm"/>
              </a:ln>
            </p:spPr>
            <p:txBody>
              <a:bodyPr wrap="none" anchor="ctr"/>
              <a:lstStyle/>
              <a:p>
                <a:pPr algn="ctr" eaLnBrk="0" hangingPunct="0"/>
                <a:r>
                  <a:rPr lang="en-US" sz="1600" b="1" dirty="0" smtClean="0">
                    <a:latin typeface="Verdana" pitchFamily="34" charset="0"/>
                  </a:rPr>
                  <a:t>Integrated</a:t>
                </a:r>
              </a:p>
              <a:p>
                <a:pPr algn="ctr" eaLnBrk="0" hangingPunct="0"/>
                <a:r>
                  <a:rPr lang="en-US" sz="1600" b="1" dirty="0" smtClean="0">
                    <a:latin typeface="Verdana" pitchFamily="34" charset="0"/>
                  </a:rPr>
                  <a:t>Voltage </a:t>
                </a:r>
                <a:endParaRPr lang="en-US" sz="1600" b="1" dirty="0">
                  <a:latin typeface="Verdana" pitchFamily="34" charset="0"/>
                </a:endParaRPr>
              </a:p>
              <a:p>
                <a:pPr algn="ctr" eaLnBrk="0" hangingPunct="0"/>
                <a:r>
                  <a:rPr lang="en-US" sz="1600" b="1" dirty="0">
                    <a:latin typeface="Verdana" pitchFamily="34" charset="0"/>
                  </a:rPr>
                  <a:t>Regulator</a:t>
                </a:r>
              </a:p>
              <a:p>
                <a:pPr algn="ctr" eaLnBrk="0" hangingPunct="0"/>
                <a:r>
                  <a:rPr lang="en-US" sz="1600" b="1" dirty="0">
                    <a:latin typeface="Verdana" pitchFamily="34" charset="0"/>
                  </a:rPr>
                  <a:t>&amp;</a:t>
                </a:r>
              </a:p>
              <a:p>
                <a:pPr algn="ctr" eaLnBrk="0" hangingPunct="0"/>
                <a:r>
                  <a:rPr lang="en-US" sz="1600" b="1" dirty="0">
                    <a:latin typeface="Verdana" pitchFamily="34" charset="0"/>
                  </a:rPr>
                  <a:t>Control</a:t>
                </a:r>
                <a:endParaRPr lang="en-US" sz="1600" dirty="0">
                  <a:latin typeface="Verdana" pitchFamily="34" charset="0"/>
                </a:endParaRPr>
              </a:p>
            </p:txBody>
          </p:sp>
          <p:sp>
            <p:nvSpPr>
              <p:cNvPr id="55" name="Line 68"/>
              <p:cNvSpPr>
                <a:spLocks noChangeShapeType="1"/>
              </p:cNvSpPr>
              <p:nvPr/>
            </p:nvSpPr>
            <p:spPr bwMode="auto">
              <a:xfrm flipH="1">
                <a:off x="1584" y="2976"/>
                <a:ext cx="96" cy="0"/>
              </a:xfrm>
              <a:prstGeom prst="line">
                <a:avLst/>
              </a:prstGeom>
              <a:noFill/>
              <a:ln w="19050">
                <a:solidFill>
                  <a:schemeClr val="tx1"/>
                </a:solidFill>
                <a:round/>
                <a:headEnd type="none" w="sm" len="sm"/>
                <a:tailEnd type="none" w="sm" len="sm"/>
              </a:ln>
            </p:spPr>
            <p:txBody>
              <a:bodyPr>
                <a:spAutoFit/>
              </a:bodyPr>
              <a:lstStyle/>
              <a:p>
                <a:endParaRPr lang="en-US"/>
              </a:p>
            </p:txBody>
          </p:sp>
          <p:sp>
            <p:nvSpPr>
              <p:cNvPr id="56" name="Line 69"/>
              <p:cNvSpPr>
                <a:spLocks noChangeShapeType="1"/>
              </p:cNvSpPr>
              <p:nvPr/>
            </p:nvSpPr>
            <p:spPr bwMode="auto">
              <a:xfrm flipH="1">
                <a:off x="432" y="2976"/>
                <a:ext cx="336" cy="0"/>
              </a:xfrm>
              <a:prstGeom prst="line">
                <a:avLst/>
              </a:prstGeom>
              <a:noFill/>
              <a:ln w="57150">
                <a:solidFill>
                  <a:schemeClr val="tx1"/>
                </a:solidFill>
                <a:round/>
                <a:headEnd type="triangle" w="med" len="med"/>
                <a:tailEnd/>
              </a:ln>
            </p:spPr>
            <p:txBody>
              <a:bodyPr>
                <a:spAutoFit/>
              </a:bodyPr>
              <a:lstStyle/>
              <a:p>
                <a:endParaRPr lang="en-US"/>
              </a:p>
            </p:txBody>
          </p:sp>
          <p:grpSp>
            <p:nvGrpSpPr>
              <p:cNvPr id="57" name="Group 85"/>
              <p:cNvGrpSpPr>
                <a:grpSpLocks/>
              </p:cNvGrpSpPr>
              <p:nvPr/>
            </p:nvGrpSpPr>
            <p:grpSpPr bwMode="auto">
              <a:xfrm>
                <a:off x="2112" y="2832"/>
                <a:ext cx="792" cy="120"/>
                <a:chOff x="744" y="1776"/>
                <a:chExt cx="792" cy="120"/>
              </a:xfrm>
            </p:grpSpPr>
            <p:grpSp>
              <p:nvGrpSpPr>
                <p:cNvPr id="68" name="Group 82"/>
                <p:cNvGrpSpPr>
                  <a:grpSpLocks/>
                </p:cNvGrpSpPr>
                <p:nvPr/>
              </p:nvGrpSpPr>
              <p:grpSpPr bwMode="auto">
                <a:xfrm>
                  <a:off x="840" y="1776"/>
                  <a:ext cx="594" cy="120"/>
                  <a:chOff x="840" y="1704"/>
                  <a:chExt cx="594" cy="192"/>
                </a:xfrm>
              </p:grpSpPr>
              <p:grpSp>
                <p:nvGrpSpPr>
                  <p:cNvPr id="71" name="Group 72"/>
                  <p:cNvGrpSpPr>
                    <a:grpSpLocks/>
                  </p:cNvGrpSpPr>
                  <p:nvPr/>
                </p:nvGrpSpPr>
                <p:grpSpPr bwMode="auto">
                  <a:xfrm rot="-5400000">
                    <a:off x="816" y="1728"/>
                    <a:ext cx="192" cy="144"/>
                    <a:chOff x="816" y="1728"/>
                    <a:chExt cx="192" cy="384"/>
                  </a:xfrm>
                </p:grpSpPr>
                <p:sp>
                  <p:nvSpPr>
                    <p:cNvPr id="81" name="Arc 70"/>
                    <p:cNvSpPr>
                      <a:spLocks/>
                    </p:cNvSpPr>
                    <p:nvPr/>
                  </p:nvSpPr>
                  <p:spPr bwMode="auto">
                    <a:xfrm>
                      <a:off x="816" y="1728"/>
                      <a:ext cx="192" cy="192"/>
                    </a:xfrm>
                    <a:custGeom>
                      <a:avLst/>
                      <a:gdLst>
                        <a:gd name="T0" fmla="*/ 0 w 21600"/>
                        <a:gd name="T1" fmla="*/ 0 h 21600"/>
                        <a:gd name="T2" fmla="*/ 192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none" w="sm" len="sm"/>
                      <a:tailEnd type="none" w="sm" len="sm"/>
                    </a:ln>
                  </p:spPr>
                  <p:txBody>
                    <a:bodyPr wrap="none" anchor="ctr"/>
                    <a:lstStyle/>
                    <a:p>
                      <a:endParaRPr lang="en-US"/>
                    </a:p>
                  </p:txBody>
                </p:sp>
                <p:sp>
                  <p:nvSpPr>
                    <p:cNvPr id="82" name="Arc 71"/>
                    <p:cNvSpPr>
                      <a:spLocks/>
                    </p:cNvSpPr>
                    <p:nvPr/>
                  </p:nvSpPr>
                  <p:spPr bwMode="auto">
                    <a:xfrm flipV="1">
                      <a:off x="816" y="1920"/>
                      <a:ext cx="192" cy="192"/>
                    </a:xfrm>
                    <a:custGeom>
                      <a:avLst/>
                      <a:gdLst>
                        <a:gd name="T0" fmla="*/ 0 w 21600"/>
                        <a:gd name="T1" fmla="*/ 0 h 21600"/>
                        <a:gd name="T2" fmla="*/ 192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none" w="sm" len="sm"/>
                      <a:tailEnd type="none" w="sm" len="sm"/>
                    </a:ln>
                  </p:spPr>
                  <p:txBody>
                    <a:bodyPr wrap="none" anchor="ctr"/>
                    <a:lstStyle/>
                    <a:p>
                      <a:endParaRPr lang="en-US"/>
                    </a:p>
                  </p:txBody>
                </p:sp>
              </p:grpSp>
              <p:grpSp>
                <p:nvGrpSpPr>
                  <p:cNvPr id="72" name="Group 73"/>
                  <p:cNvGrpSpPr>
                    <a:grpSpLocks/>
                  </p:cNvGrpSpPr>
                  <p:nvPr/>
                </p:nvGrpSpPr>
                <p:grpSpPr bwMode="auto">
                  <a:xfrm rot="-5400000">
                    <a:off x="966" y="1728"/>
                    <a:ext cx="192" cy="144"/>
                    <a:chOff x="816" y="1728"/>
                    <a:chExt cx="192" cy="384"/>
                  </a:xfrm>
                </p:grpSpPr>
                <p:sp>
                  <p:nvSpPr>
                    <p:cNvPr id="79" name="Arc 74"/>
                    <p:cNvSpPr>
                      <a:spLocks/>
                    </p:cNvSpPr>
                    <p:nvPr/>
                  </p:nvSpPr>
                  <p:spPr bwMode="auto">
                    <a:xfrm>
                      <a:off x="816" y="1728"/>
                      <a:ext cx="192" cy="192"/>
                    </a:xfrm>
                    <a:custGeom>
                      <a:avLst/>
                      <a:gdLst>
                        <a:gd name="T0" fmla="*/ 0 w 21600"/>
                        <a:gd name="T1" fmla="*/ 0 h 21600"/>
                        <a:gd name="T2" fmla="*/ 192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none" w="sm" len="sm"/>
                      <a:tailEnd type="none" w="sm" len="sm"/>
                    </a:ln>
                  </p:spPr>
                  <p:txBody>
                    <a:bodyPr wrap="none" anchor="ctr"/>
                    <a:lstStyle/>
                    <a:p>
                      <a:endParaRPr lang="en-US"/>
                    </a:p>
                  </p:txBody>
                </p:sp>
                <p:sp>
                  <p:nvSpPr>
                    <p:cNvPr id="80" name="Arc 75"/>
                    <p:cNvSpPr>
                      <a:spLocks/>
                    </p:cNvSpPr>
                    <p:nvPr/>
                  </p:nvSpPr>
                  <p:spPr bwMode="auto">
                    <a:xfrm flipV="1">
                      <a:off x="816" y="1920"/>
                      <a:ext cx="192" cy="192"/>
                    </a:xfrm>
                    <a:custGeom>
                      <a:avLst/>
                      <a:gdLst>
                        <a:gd name="T0" fmla="*/ 0 w 21600"/>
                        <a:gd name="T1" fmla="*/ 0 h 21600"/>
                        <a:gd name="T2" fmla="*/ 192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none" w="sm" len="sm"/>
                      <a:tailEnd type="none" w="sm" len="sm"/>
                    </a:ln>
                  </p:spPr>
                  <p:txBody>
                    <a:bodyPr wrap="none" anchor="ctr"/>
                    <a:lstStyle/>
                    <a:p>
                      <a:endParaRPr lang="en-US"/>
                    </a:p>
                  </p:txBody>
                </p:sp>
              </p:grpSp>
              <p:grpSp>
                <p:nvGrpSpPr>
                  <p:cNvPr id="73" name="Group 76"/>
                  <p:cNvGrpSpPr>
                    <a:grpSpLocks/>
                  </p:cNvGrpSpPr>
                  <p:nvPr/>
                </p:nvGrpSpPr>
                <p:grpSpPr bwMode="auto">
                  <a:xfrm rot="-5400000">
                    <a:off x="1116" y="1728"/>
                    <a:ext cx="192" cy="144"/>
                    <a:chOff x="816" y="1728"/>
                    <a:chExt cx="192" cy="384"/>
                  </a:xfrm>
                </p:grpSpPr>
                <p:sp>
                  <p:nvSpPr>
                    <p:cNvPr id="77" name="Arc 77"/>
                    <p:cNvSpPr>
                      <a:spLocks/>
                    </p:cNvSpPr>
                    <p:nvPr/>
                  </p:nvSpPr>
                  <p:spPr bwMode="auto">
                    <a:xfrm>
                      <a:off x="816" y="1728"/>
                      <a:ext cx="192" cy="192"/>
                    </a:xfrm>
                    <a:custGeom>
                      <a:avLst/>
                      <a:gdLst>
                        <a:gd name="T0" fmla="*/ 0 w 21600"/>
                        <a:gd name="T1" fmla="*/ 0 h 21600"/>
                        <a:gd name="T2" fmla="*/ 192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none" w="sm" len="sm"/>
                      <a:tailEnd type="none" w="sm" len="sm"/>
                    </a:ln>
                  </p:spPr>
                  <p:txBody>
                    <a:bodyPr wrap="none" anchor="ctr"/>
                    <a:lstStyle/>
                    <a:p>
                      <a:endParaRPr lang="en-US"/>
                    </a:p>
                  </p:txBody>
                </p:sp>
                <p:sp>
                  <p:nvSpPr>
                    <p:cNvPr id="78" name="Arc 78"/>
                    <p:cNvSpPr>
                      <a:spLocks/>
                    </p:cNvSpPr>
                    <p:nvPr/>
                  </p:nvSpPr>
                  <p:spPr bwMode="auto">
                    <a:xfrm flipV="1">
                      <a:off x="816" y="1920"/>
                      <a:ext cx="192" cy="192"/>
                    </a:xfrm>
                    <a:custGeom>
                      <a:avLst/>
                      <a:gdLst>
                        <a:gd name="T0" fmla="*/ 0 w 21600"/>
                        <a:gd name="T1" fmla="*/ 0 h 21600"/>
                        <a:gd name="T2" fmla="*/ 192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none" w="sm" len="sm"/>
                      <a:tailEnd type="none" w="sm" len="sm"/>
                    </a:ln>
                  </p:spPr>
                  <p:txBody>
                    <a:bodyPr wrap="none" anchor="ctr"/>
                    <a:lstStyle/>
                    <a:p>
                      <a:endParaRPr lang="en-US"/>
                    </a:p>
                  </p:txBody>
                </p:sp>
              </p:grpSp>
              <p:grpSp>
                <p:nvGrpSpPr>
                  <p:cNvPr id="74" name="Group 79"/>
                  <p:cNvGrpSpPr>
                    <a:grpSpLocks/>
                  </p:cNvGrpSpPr>
                  <p:nvPr/>
                </p:nvGrpSpPr>
                <p:grpSpPr bwMode="auto">
                  <a:xfrm rot="-5400000">
                    <a:off x="1266" y="1728"/>
                    <a:ext cx="192" cy="144"/>
                    <a:chOff x="816" y="1728"/>
                    <a:chExt cx="192" cy="384"/>
                  </a:xfrm>
                </p:grpSpPr>
                <p:sp>
                  <p:nvSpPr>
                    <p:cNvPr id="75" name="Arc 80"/>
                    <p:cNvSpPr>
                      <a:spLocks/>
                    </p:cNvSpPr>
                    <p:nvPr/>
                  </p:nvSpPr>
                  <p:spPr bwMode="auto">
                    <a:xfrm>
                      <a:off x="816" y="1728"/>
                      <a:ext cx="192" cy="192"/>
                    </a:xfrm>
                    <a:custGeom>
                      <a:avLst/>
                      <a:gdLst>
                        <a:gd name="T0" fmla="*/ 0 w 21600"/>
                        <a:gd name="T1" fmla="*/ 0 h 21600"/>
                        <a:gd name="T2" fmla="*/ 192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none" w="sm" len="sm"/>
                      <a:tailEnd type="none" w="sm" len="sm"/>
                    </a:ln>
                  </p:spPr>
                  <p:txBody>
                    <a:bodyPr wrap="none" anchor="ctr"/>
                    <a:lstStyle/>
                    <a:p>
                      <a:endParaRPr lang="en-US"/>
                    </a:p>
                  </p:txBody>
                </p:sp>
                <p:sp>
                  <p:nvSpPr>
                    <p:cNvPr id="76" name="Arc 81"/>
                    <p:cNvSpPr>
                      <a:spLocks/>
                    </p:cNvSpPr>
                    <p:nvPr/>
                  </p:nvSpPr>
                  <p:spPr bwMode="auto">
                    <a:xfrm flipV="1">
                      <a:off x="816" y="1920"/>
                      <a:ext cx="192" cy="192"/>
                    </a:xfrm>
                    <a:custGeom>
                      <a:avLst/>
                      <a:gdLst>
                        <a:gd name="T0" fmla="*/ 0 w 21600"/>
                        <a:gd name="T1" fmla="*/ 0 h 21600"/>
                        <a:gd name="T2" fmla="*/ 192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none" w="sm" len="sm"/>
                      <a:tailEnd type="none" w="sm" len="sm"/>
                    </a:ln>
                  </p:spPr>
                  <p:txBody>
                    <a:bodyPr wrap="none" anchor="ctr"/>
                    <a:lstStyle/>
                    <a:p>
                      <a:endParaRPr lang="en-US"/>
                    </a:p>
                  </p:txBody>
                </p:sp>
              </p:grpSp>
            </p:grpSp>
            <p:sp>
              <p:nvSpPr>
                <p:cNvPr id="69" name="Line 83"/>
                <p:cNvSpPr>
                  <a:spLocks noChangeShapeType="1"/>
                </p:cNvSpPr>
                <p:nvPr/>
              </p:nvSpPr>
              <p:spPr bwMode="auto">
                <a:xfrm flipH="1">
                  <a:off x="744" y="1884"/>
                  <a:ext cx="96" cy="0"/>
                </a:xfrm>
                <a:prstGeom prst="line">
                  <a:avLst/>
                </a:prstGeom>
                <a:noFill/>
                <a:ln w="19050">
                  <a:solidFill>
                    <a:schemeClr val="tx1"/>
                  </a:solidFill>
                  <a:round/>
                  <a:headEnd type="none" w="sm" len="sm"/>
                  <a:tailEnd type="none" w="sm" len="sm"/>
                </a:ln>
              </p:spPr>
              <p:txBody>
                <a:bodyPr>
                  <a:spAutoFit/>
                </a:bodyPr>
                <a:lstStyle/>
                <a:p>
                  <a:endParaRPr lang="en-US"/>
                </a:p>
              </p:txBody>
            </p:sp>
            <p:sp>
              <p:nvSpPr>
                <p:cNvPr id="70" name="Line 84"/>
                <p:cNvSpPr>
                  <a:spLocks noChangeShapeType="1"/>
                </p:cNvSpPr>
                <p:nvPr/>
              </p:nvSpPr>
              <p:spPr bwMode="auto">
                <a:xfrm flipH="1">
                  <a:off x="1440" y="1884"/>
                  <a:ext cx="96" cy="0"/>
                </a:xfrm>
                <a:prstGeom prst="line">
                  <a:avLst/>
                </a:prstGeom>
                <a:noFill/>
                <a:ln w="19050">
                  <a:solidFill>
                    <a:schemeClr val="tx1"/>
                  </a:solidFill>
                  <a:round/>
                  <a:headEnd type="none" w="sm" len="sm"/>
                  <a:tailEnd type="none" w="sm" len="sm"/>
                </a:ln>
              </p:spPr>
              <p:txBody>
                <a:bodyPr>
                  <a:spAutoFit/>
                </a:bodyPr>
                <a:lstStyle/>
                <a:p>
                  <a:endParaRPr lang="en-US"/>
                </a:p>
              </p:txBody>
            </p:sp>
          </p:grpSp>
          <p:sp>
            <p:nvSpPr>
              <p:cNvPr id="58" name="Line 86"/>
              <p:cNvSpPr>
                <a:spLocks noChangeShapeType="1"/>
              </p:cNvSpPr>
              <p:nvPr/>
            </p:nvSpPr>
            <p:spPr bwMode="auto">
              <a:xfrm flipH="1">
                <a:off x="480" y="2208"/>
                <a:ext cx="1632" cy="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59" name="Line 87"/>
              <p:cNvSpPr>
                <a:spLocks noChangeShapeType="1"/>
              </p:cNvSpPr>
              <p:nvPr/>
            </p:nvSpPr>
            <p:spPr bwMode="auto">
              <a:xfrm>
                <a:off x="2880" y="2940"/>
                <a:ext cx="288" cy="0"/>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60" name="Line 88"/>
              <p:cNvSpPr>
                <a:spLocks noChangeShapeType="1"/>
              </p:cNvSpPr>
              <p:nvPr/>
            </p:nvSpPr>
            <p:spPr bwMode="auto">
              <a:xfrm>
                <a:off x="2928" y="2934"/>
                <a:ext cx="0" cy="33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61" name="Line 89"/>
              <p:cNvSpPr>
                <a:spLocks noChangeShapeType="1"/>
              </p:cNvSpPr>
              <p:nvPr/>
            </p:nvSpPr>
            <p:spPr bwMode="auto">
              <a:xfrm>
                <a:off x="2928" y="3360"/>
                <a:ext cx="0" cy="336"/>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62" name="Freeform 90"/>
              <p:cNvSpPr>
                <a:spLocks/>
              </p:cNvSpPr>
              <p:nvPr/>
            </p:nvSpPr>
            <p:spPr bwMode="auto">
              <a:xfrm>
                <a:off x="2832" y="3696"/>
                <a:ext cx="192" cy="48"/>
              </a:xfrm>
              <a:custGeom>
                <a:avLst/>
                <a:gdLst>
                  <a:gd name="T0" fmla="*/ 0 w 192"/>
                  <a:gd name="T1" fmla="*/ 0 h 48"/>
                  <a:gd name="T2" fmla="*/ 192 w 192"/>
                  <a:gd name="T3" fmla="*/ 0 h 48"/>
                  <a:gd name="T4" fmla="*/ 96 w 192"/>
                  <a:gd name="T5" fmla="*/ 48 h 48"/>
                  <a:gd name="T6" fmla="*/ 0 w 192"/>
                  <a:gd name="T7" fmla="*/ 0 h 48"/>
                  <a:gd name="T8" fmla="*/ 0 60000 65536"/>
                  <a:gd name="T9" fmla="*/ 0 60000 65536"/>
                  <a:gd name="T10" fmla="*/ 0 60000 65536"/>
                  <a:gd name="T11" fmla="*/ 0 60000 65536"/>
                  <a:gd name="T12" fmla="*/ 0 w 192"/>
                  <a:gd name="T13" fmla="*/ 0 h 48"/>
                  <a:gd name="T14" fmla="*/ 192 w 192"/>
                  <a:gd name="T15" fmla="*/ 48 h 48"/>
                </a:gdLst>
                <a:ahLst/>
                <a:cxnLst>
                  <a:cxn ang="T8">
                    <a:pos x="T0" y="T1"/>
                  </a:cxn>
                  <a:cxn ang="T9">
                    <a:pos x="T2" y="T3"/>
                  </a:cxn>
                  <a:cxn ang="T10">
                    <a:pos x="T4" y="T5"/>
                  </a:cxn>
                  <a:cxn ang="T11">
                    <a:pos x="T6" y="T7"/>
                  </a:cxn>
                </a:cxnLst>
                <a:rect l="T12" t="T13" r="T14" b="T15"/>
                <a:pathLst>
                  <a:path w="192" h="48">
                    <a:moveTo>
                      <a:pt x="0" y="0"/>
                    </a:moveTo>
                    <a:lnTo>
                      <a:pt x="192" y="0"/>
                    </a:lnTo>
                    <a:lnTo>
                      <a:pt x="96" y="48"/>
                    </a:lnTo>
                    <a:lnTo>
                      <a:pt x="0" y="0"/>
                    </a:lnTo>
                    <a:close/>
                  </a:path>
                </a:pathLst>
              </a:custGeom>
              <a:noFill/>
              <a:ln w="19050" cap="flat" cmpd="sng">
                <a:solidFill>
                  <a:schemeClr val="tx1"/>
                </a:solidFill>
                <a:prstDash val="solid"/>
                <a:round/>
                <a:headEnd type="none" w="sm" len="sm"/>
                <a:tailEnd type="none" w="sm" len="sm"/>
              </a:ln>
            </p:spPr>
            <p:txBody>
              <a:bodyPr wrap="none" anchor="ctr"/>
              <a:lstStyle/>
              <a:p>
                <a:endParaRPr lang="en-US"/>
              </a:p>
            </p:txBody>
          </p:sp>
          <p:sp>
            <p:nvSpPr>
              <p:cNvPr id="63" name="Line 91"/>
              <p:cNvSpPr>
                <a:spLocks noChangeShapeType="1"/>
              </p:cNvSpPr>
              <p:nvPr/>
            </p:nvSpPr>
            <p:spPr bwMode="auto">
              <a:xfrm>
                <a:off x="2784" y="3360"/>
                <a:ext cx="288" cy="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64" name="Line 92"/>
              <p:cNvSpPr>
                <a:spLocks noChangeShapeType="1"/>
              </p:cNvSpPr>
              <p:nvPr/>
            </p:nvSpPr>
            <p:spPr bwMode="auto">
              <a:xfrm>
                <a:off x="2784" y="3264"/>
                <a:ext cx="288" cy="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65" name="Text Box 93"/>
              <p:cNvSpPr txBox="1">
                <a:spLocks noChangeArrowheads="1"/>
              </p:cNvSpPr>
              <p:nvPr/>
            </p:nvSpPr>
            <p:spPr bwMode="auto">
              <a:xfrm>
                <a:off x="1116" y="1968"/>
                <a:ext cx="372" cy="231"/>
              </a:xfrm>
              <a:prstGeom prst="rect">
                <a:avLst/>
              </a:prstGeom>
              <a:noFill/>
              <a:ln w="19050" algn="ctr">
                <a:noFill/>
                <a:miter lim="800000"/>
                <a:headEnd type="none" w="sm" len="sm"/>
                <a:tailEnd type="none" w="sm" len="sm"/>
              </a:ln>
            </p:spPr>
            <p:txBody>
              <a:bodyPr wrap="none">
                <a:spAutoFit/>
              </a:bodyPr>
              <a:lstStyle/>
              <a:p>
                <a:r>
                  <a:rPr lang="en-US" dirty="0" err="1"/>
                  <a:t>Vdd</a:t>
                </a:r>
                <a:endParaRPr lang="en-US" dirty="0"/>
              </a:p>
            </p:txBody>
          </p:sp>
          <p:sp>
            <p:nvSpPr>
              <p:cNvPr id="66" name="Text Box 94"/>
              <p:cNvSpPr txBox="1">
                <a:spLocks noChangeArrowheads="1"/>
              </p:cNvSpPr>
              <p:nvPr/>
            </p:nvSpPr>
            <p:spPr bwMode="auto">
              <a:xfrm>
                <a:off x="2410" y="2594"/>
                <a:ext cx="197" cy="233"/>
              </a:xfrm>
              <a:prstGeom prst="rect">
                <a:avLst/>
              </a:prstGeom>
              <a:noFill/>
              <a:ln w="19050" algn="ctr">
                <a:noFill/>
                <a:miter lim="800000"/>
                <a:headEnd type="none" w="sm" len="sm"/>
                <a:tailEnd type="none" w="sm" len="sm"/>
              </a:ln>
            </p:spPr>
            <p:txBody>
              <a:bodyPr wrap="none">
                <a:spAutoFit/>
              </a:bodyPr>
              <a:lstStyle/>
              <a:p>
                <a:r>
                  <a:rPr lang="en-US" dirty="0" smtClean="0"/>
                  <a:t>L</a:t>
                </a:r>
                <a:endParaRPr lang="en-US" dirty="0"/>
              </a:p>
            </p:txBody>
          </p:sp>
          <p:sp>
            <p:nvSpPr>
              <p:cNvPr id="67" name="Text Box 95"/>
              <p:cNvSpPr txBox="1">
                <a:spLocks noChangeArrowheads="1"/>
              </p:cNvSpPr>
              <p:nvPr/>
            </p:nvSpPr>
            <p:spPr bwMode="auto">
              <a:xfrm>
                <a:off x="2832" y="2688"/>
                <a:ext cx="412" cy="231"/>
              </a:xfrm>
              <a:prstGeom prst="rect">
                <a:avLst/>
              </a:prstGeom>
              <a:noFill/>
              <a:ln w="19050" algn="ctr">
                <a:noFill/>
                <a:miter lim="800000"/>
                <a:headEnd type="none" w="sm" len="sm"/>
                <a:tailEnd type="none" w="sm" len="sm"/>
              </a:ln>
            </p:spPr>
            <p:txBody>
              <a:bodyPr wrap="none">
                <a:spAutoFit/>
              </a:bodyPr>
              <a:lstStyle/>
              <a:p>
                <a:r>
                  <a:rPr lang="en-US"/>
                  <a:t>Vout</a:t>
                </a:r>
              </a:p>
            </p:txBody>
          </p:sp>
        </p:grpSp>
        <p:sp>
          <p:nvSpPr>
            <p:cNvPr id="89" name="TextBox 88"/>
            <p:cNvSpPr txBox="1"/>
            <p:nvPr/>
          </p:nvSpPr>
          <p:spPr>
            <a:xfrm>
              <a:off x="4558607" y="4167498"/>
              <a:ext cx="4054315" cy="369332"/>
            </a:xfrm>
            <a:prstGeom prst="rect">
              <a:avLst/>
            </a:prstGeom>
            <a:noFill/>
          </p:spPr>
          <p:txBody>
            <a:bodyPr wrap="none" rtlCol="0">
              <a:spAutoFit/>
            </a:bodyPr>
            <a:lstStyle/>
            <a:p>
              <a:r>
                <a:rPr lang="en-US" b="1" dirty="0" smtClean="0">
                  <a:solidFill>
                    <a:schemeClr val="accent6">
                      <a:lumMod val="50000"/>
                    </a:schemeClr>
                  </a:solidFill>
                </a:rPr>
                <a:t>Integrated voltage regulators</a:t>
              </a:r>
              <a:endParaRPr lang="en-US" b="1" dirty="0">
                <a:solidFill>
                  <a:schemeClr val="accent6">
                    <a:lumMod val="50000"/>
                  </a:schemeClr>
                </a:solidFill>
              </a:endParaRPr>
            </a:p>
          </p:txBody>
        </p:sp>
        <p:sp>
          <p:nvSpPr>
            <p:cNvPr id="90" name="TextBox 89"/>
            <p:cNvSpPr txBox="1"/>
            <p:nvPr/>
          </p:nvSpPr>
          <p:spPr>
            <a:xfrm>
              <a:off x="4564187" y="4668631"/>
              <a:ext cx="4314001" cy="369332"/>
            </a:xfrm>
            <a:prstGeom prst="rect">
              <a:avLst/>
            </a:prstGeom>
            <a:noFill/>
          </p:spPr>
          <p:txBody>
            <a:bodyPr wrap="none" rtlCol="0">
              <a:spAutoFit/>
            </a:bodyPr>
            <a:lstStyle/>
            <a:p>
              <a:r>
                <a:rPr lang="en-US" b="1" dirty="0" smtClean="0">
                  <a:solidFill>
                    <a:schemeClr val="accent6">
                      <a:lumMod val="50000"/>
                    </a:schemeClr>
                  </a:solidFill>
                </a:rPr>
                <a:t>Enable DVFS and NTV operation</a:t>
              </a:r>
              <a:endParaRPr lang="en-US" b="1" dirty="0">
                <a:solidFill>
                  <a:schemeClr val="accent6">
                    <a:lumMod val="50000"/>
                  </a:schemeClr>
                </a:solidFill>
              </a:endParaRPr>
            </a:p>
          </p:txBody>
        </p:sp>
      </p:grpSp>
      <p:sp>
        <p:nvSpPr>
          <p:cNvPr id="92" name="TextBox 91"/>
          <p:cNvSpPr txBox="1"/>
          <p:nvPr/>
        </p:nvSpPr>
        <p:spPr>
          <a:xfrm>
            <a:off x="1439113" y="5651014"/>
            <a:ext cx="6017994" cy="723275"/>
          </a:xfrm>
          <a:prstGeom prst="rect">
            <a:avLst/>
          </a:prstGeom>
          <a:noFill/>
        </p:spPr>
        <p:txBody>
          <a:bodyPr wrap="none" rtlCol="0">
            <a:spAutoFit/>
          </a:bodyPr>
          <a:lstStyle/>
          <a:p>
            <a:pPr>
              <a:spcBef>
                <a:spcPts val="600"/>
              </a:spcBef>
            </a:pPr>
            <a:r>
              <a:rPr lang="en-US" b="1" dirty="0" smtClean="0">
                <a:solidFill>
                  <a:schemeClr val="accent6">
                    <a:lumMod val="50000"/>
                  </a:schemeClr>
                </a:solidFill>
              </a:rPr>
              <a:t>Other traditional IP blocks:</a:t>
            </a:r>
          </a:p>
          <a:p>
            <a:pPr>
              <a:spcBef>
                <a:spcPts val="600"/>
              </a:spcBef>
            </a:pPr>
            <a:r>
              <a:rPr lang="en-US" b="1" dirty="0" smtClean="0">
                <a:solidFill>
                  <a:schemeClr val="accent6">
                    <a:lumMod val="50000"/>
                  </a:schemeClr>
                </a:solidFill>
              </a:rPr>
              <a:t>Accelerators, Memory controller, </a:t>
            </a:r>
            <a:r>
              <a:rPr lang="en-US" b="1" dirty="0" err="1" smtClean="0">
                <a:solidFill>
                  <a:schemeClr val="accent6">
                    <a:lumMod val="50000"/>
                  </a:schemeClr>
                </a:solidFill>
              </a:rPr>
              <a:t>PCIe</a:t>
            </a:r>
            <a:r>
              <a:rPr lang="en-US" b="1" dirty="0" smtClean="0">
                <a:solidFill>
                  <a:schemeClr val="accent6">
                    <a:lumMod val="50000"/>
                  </a:schemeClr>
                </a:solidFill>
              </a:rPr>
              <a:t>, …etc.</a:t>
            </a:r>
            <a:endParaRPr lang="en-US" b="1" dirty="0">
              <a:solidFill>
                <a:schemeClr val="accent6">
                  <a:lumMod val="50000"/>
                </a:schemeClr>
              </a:solidFill>
            </a:endParaRPr>
          </a:p>
        </p:txBody>
      </p:sp>
    </p:spTree>
    <p:extLst>
      <p:ext uri="{BB962C8B-B14F-4D97-AF65-F5344CB8AC3E}">
        <p14:creationId xmlns:p14="http://schemas.microsoft.com/office/powerpoint/2010/main" val="16508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77"/>
            <a:ext cx="8229600" cy="856520"/>
          </a:xfrm>
        </p:spPr>
        <p:txBody>
          <a:bodyPr/>
          <a:lstStyle/>
          <a:p>
            <a:r>
              <a:rPr lang="en-US" dirty="0" smtClean="0"/>
              <a:t>Choice of Technology</a:t>
            </a:r>
            <a:endParaRPr lang="en-US" dirty="0"/>
          </a:p>
        </p:txBody>
      </p:sp>
      <p:sp>
        <p:nvSpPr>
          <p:cNvPr id="3" name="TextBox 2"/>
          <p:cNvSpPr txBox="1"/>
          <p:nvPr/>
        </p:nvSpPr>
        <p:spPr>
          <a:xfrm>
            <a:off x="539261" y="6228861"/>
            <a:ext cx="7662985" cy="369332"/>
          </a:xfrm>
          <a:prstGeom prst="rect">
            <a:avLst/>
          </a:prstGeom>
          <a:noFill/>
        </p:spPr>
        <p:txBody>
          <a:bodyPr wrap="square" rtlCol="0">
            <a:spAutoFit/>
          </a:bodyPr>
          <a:lstStyle/>
          <a:p>
            <a:r>
              <a:rPr lang="en-US" sz="900" dirty="0"/>
              <a:t>C.-H. Jan et </a:t>
            </a:r>
            <a:r>
              <a:rPr lang="en-US" sz="900" dirty="0" smtClean="0"/>
              <a:t>al, “A </a:t>
            </a:r>
            <a:r>
              <a:rPr lang="en-US" sz="900" dirty="0"/>
              <a:t>22nm </a:t>
            </a:r>
            <a:r>
              <a:rPr lang="en-US" sz="900" dirty="0" err="1"/>
              <a:t>SoC</a:t>
            </a:r>
            <a:r>
              <a:rPr lang="en-US" sz="900" dirty="0"/>
              <a:t> Platform Technology Featuring 3-D Tri-Gate and High-k/Metal Gate, Optimized for Ultra-Low-Power, High-Performance and High-Density </a:t>
            </a:r>
            <a:r>
              <a:rPr lang="en-US" sz="900" dirty="0" err="1"/>
              <a:t>SoC</a:t>
            </a:r>
            <a:r>
              <a:rPr lang="en-US" sz="900" dirty="0"/>
              <a:t> </a:t>
            </a:r>
            <a:r>
              <a:rPr lang="en-US" sz="900" dirty="0" smtClean="0"/>
              <a:t>Applications”, IEDM 2012</a:t>
            </a:r>
            <a:endParaRPr lang="en-US" sz="900" dirty="0"/>
          </a:p>
        </p:txBody>
      </p:sp>
      <p:pic>
        <p:nvPicPr>
          <p:cNvPr id="4" name="Picture 3"/>
          <p:cNvPicPr>
            <a:picLocks noChangeAspect="1"/>
          </p:cNvPicPr>
          <p:nvPr/>
        </p:nvPicPr>
        <p:blipFill>
          <a:blip r:embed="rId2"/>
          <a:stretch>
            <a:fillRect/>
          </a:stretch>
        </p:blipFill>
        <p:spPr>
          <a:xfrm>
            <a:off x="539261" y="946397"/>
            <a:ext cx="8020775" cy="2968050"/>
          </a:xfrm>
          <a:prstGeom prst="rect">
            <a:avLst/>
          </a:prstGeom>
        </p:spPr>
      </p:pic>
      <p:graphicFrame>
        <p:nvGraphicFramePr>
          <p:cNvPr id="7" name="Chart 6"/>
          <p:cNvGraphicFramePr/>
          <p:nvPr>
            <p:extLst>
              <p:ext uri="{D42A27DB-BD31-4B8C-83A1-F6EECF244321}">
                <p14:modId xmlns:p14="http://schemas.microsoft.com/office/powerpoint/2010/main" val="2166628644"/>
              </p:ext>
            </p:extLst>
          </p:nvPr>
        </p:nvGraphicFramePr>
        <p:xfrm>
          <a:off x="1330570" y="3836297"/>
          <a:ext cx="2975708" cy="23294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039906102"/>
              </p:ext>
            </p:extLst>
          </p:nvPr>
        </p:nvGraphicFramePr>
        <p:xfrm>
          <a:off x="4710724" y="3836297"/>
          <a:ext cx="2975708" cy="2329433"/>
        </p:xfrm>
        <a:graphic>
          <a:graphicData uri="http://schemas.openxmlformats.org/drawingml/2006/chart">
            <c:chart xmlns:c="http://schemas.openxmlformats.org/drawingml/2006/chart" xmlns:r="http://schemas.openxmlformats.org/officeDocument/2006/relationships" r:id="rId4"/>
          </a:graphicData>
        </a:graphic>
      </p:graphicFrame>
      <p:sp>
        <p:nvSpPr>
          <p:cNvPr id="8" name="Down Arrow 7"/>
          <p:cNvSpPr/>
          <p:nvPr/>
        </p:nvSpPr>
        <p:spPr>
          <a:xfrm>
            <a:off x="2563446" y="4337538"/>
            <a:ext cx="218831" cy="437662"/>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72861" y="4384430"/>
            <a:ext cx="950901" cy="276999"/>
          </a:xfrm>
          <a:prstGeom prst="rect">
            <a:avLst/>
          </a:prstGeom>
          <a:noFill/>
        </p:spPr>
        <p:txBody>
          <a:bodyPr wrap="none" rtlCol="0">
            <a:spAutoFit/>
          </a:bodyPr>
          <a:lstStyle/>
          <a:p>
            <a:r>
              <a:rPr lang="en-US" sz="1200" dirty="0" smtClean="0"/>
              <a:t>30% drop</a:t>
            </a:r>
            <a:endParaRPr lang="en-US" sz="1200" dirty="0"/>
          </a:p>
        </p:txBody>
      </p:sp>
      <p:sp>
        <p:nvSpPr>
          <p:cNvPr id="12" name="Down Arrow 11"/>
          <p:cNvSpPr/>
          <p:nvPr/>
        </p:nvSpPr>
        <p:spPr>
          <a:xfrm>
            <a:off x="6013939" y="4628356"/>
            <a:ext cx="218831" cy="437662"/>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23354" y="4675248"/>
            <a:ext cx="989373" cy="276999"/>
          </a:xfrm>
          <a:prstGeom prst="rect">
            <a:avLst/>
          </a:prstGeom>
          <a:noFill/>
        </p:spPr>
        <p:txBody>
          <a:bodyPr wrap="none" rtlCol="0">
            <a:spAutoFit/>
          </a:bodyPr>
          <a:lstStyle/>
          <a:p>
            <a:r>
              <a:rPr lang="en-US" sz="1200" dirty="0" smtClean="0"/>
              <a:t>100X drop</a:t>
            </a:r>
            <a:endParaRPr lang="en-US" sz="1200" dirty="0"/>
          </a:p>
        </p:txBody>
      </p:sp>
      <p:sp>
        <p:nvSpPr>
          <p:cNvPr id="11" name="TextBox 10"/>
          <p:cNvSpPr txBox="1"/>
          <p:nvPr/>
        </p:nvSpPr>
        <p:spPr>
          <a:xfrm>
            <a:off x="2852616" y="832626"/>
            <a:ext cx="2844881" cy="369332"/>
          </a:xfrm>
          <a:prstGeom prst="rect">
            <a:avLst/>
          </a:prstGeom>
          <a:noFill/>
        </p:spPr>
        <p:txBody>
          <a:bodyPr wrap="none" rtlCol="0">
            <a:spAutoFit/>
          </a:bodyPr>
          <a:lstStyle/>
          <a:p>
            <a:r>
              <a:rPr lang="en-US" dirty="0" smtClean="0"/>
              <a:t>22 nm </a:t>
            </a:r>
            <a:r>
              <a:rPr lang="en-US" dirty="0" err="1" smtClean="0"/>
              <a:t>SoC</a:t>
            </a:r>
            <a:r>
              <a:rPr lang="en-US" dirty="0" smtClean="0"/>
              <a:t> Technology</a:t>
            </a:r>
            <a:endParaRPr lang="en-US" dirty="0"/>
          </a:p>
        </p:txBody>
      </p:sp>
    </p:spTree>
    <p:extLst>
      <p:ext uri="{BB962C8B-B14F-4D97-AF65-F5344CB8AC3E}">
        <p14:creationId xmlns:p14="http://schemas.microsoft.com/office/powerpoint/2010/main" val="15927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P spid="8" grpId="0" animBg="1"/>
      <p:bldP spid="10" grpId="0"/>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a:t>
            </a:r>
            <a:r>
              <a:rPr lang="en-US" dirty="0" smtClean="0"/>
              <a:t> Design Challenges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38046837"/>
              </p:ext>
            </p:extLst>
          </p:nvPr>
        </p:nvGraphicFramePr>
        <p:xfrm>
          <a:off x="672123" y="1193800"/>
          <a:ext cx="7440246" cy="5059680"/>
        </p:xfrm>
        <a:graphic>
          <a:graphicData uri="http://schemas.openxmlformats.org/drawingml/2006/table">
            <a:tbl>
              <a:tblPr firstRow="1" bandRow="1">
                <a:tableStyleId>{5C22544A-7EE6-4342-B048-85BDC9FD1C3A}</a:tableStyleId>
              </a:tblPr>
              <a:tblGrid>
                <a:gridCol w="3720123"/>
                <a:gridCol w="3720123"/>
              </a:tblGrid>
              <a:tr h="370840">
                <a:tc>
                  <a:txBody>
                    <a:bodyPr/>
                    <a:lstStyle/>
                    <a:p>
                      <a:pPr algn="ctr"/>
                      <a:r>
                        <a:rPr lang="en-US" dirty="0" smtClean="0"/>
                        <a:t>Challenge</a:t>
                      </a:r>
                      <a:endParaRPr lang="en-US" dirty="0"/>
                    </a:p>
                  </a:txBody>
                  <a:tcPr/>
                </a:tc>
                <a:tc>
                  <a:txBody>
                    <a:bodyPr/>
                    <a:lstStyle/>
                    <a:p>
                      <a:pPr algn="ctr"/>
                      <a:r>
                        <a:rPr lang="en-US" dirty="0" smtClean="0"/>
                        <a:t>Potential</a:t>
                      </a:r>
                      <a:r>
                        <a:rPr lang="en-US" baseline="0" dirty="0" smtClean="0"/>
                        <a:t> Solutions</a:t>
                      </a:r>
                      <a:endParaRPr lang="en-US" dirty="0"/>
                    </a:p>
                  </a:txBody>
                  <a:tcPr/>
                </a:tc>
              </a:tr>
              <a:tr h="370840">
                <a:tc>
                  <a:txBody>
                    <a:bodyPr/>
                    <a:lstStyle/>
                    <a:p>
                      <a:r>
                        <a:rPr lang="en-US" dirty="0" smtClean="0"/>
                        <a:t>1,000’s or cores</a:t>
                      </a:r>
                      <a:r>
                        <a:rPr lang="en-US" baseline="0" dirty="0" smtClean="0"/>
                        <a:t> </a:t>
                      </a:r>
                    </a:p>
                    <a:p>
                      <a:r>
                        <a:rPr lang="en-US" baseline="0" dirty="0" smtClean="0"/>
                        <a:t>Large die</a:t>
                      </a:r>
                    </a:p>
                    <a:p>
                      <a:r>
                        <a:rPr lang="en-US" baseline="0" dirty="0" smtClean="0"/>
                        <a:t>WD &amp; DD Variations</a:t>
                      </a:r>
                      <a:endParaRPr lang="en-US" dirty="0" smtClean="0"/>
                    </a:p>
                  </a:txBody>
                  <a:tcPr/>
                </a:tc>
                <a:tc>
                  <a:txBody>
                    <a:bodyPr/>
                    <a:lstStyle/>
                    <a:p>
                      <a:r>
                        <a:rPr lang="en-US" dirty="0" smtClean="0"/>
                        <a:t>Variation tolerance</a:t>
                      </a:r>
                    </a:p>
                    <a:p>
                      <a:r>
                        <a:rPr lang="en-US" dirty="0" smtClean="0"/>
                        <a:t>Dynamic</a:t>
                      </a:r>
                      <a:r>
                        <a:rPr lang="en-US" baseline="0" dirty="0" smtClean="0"/>
                        <a:t>, system level adaptation</a:t>
                      </a:r>
                      <a:endParaRPr lang="en-US" dirty="0"/>
                    </a:p>
                  </a:txBody>
                  <a:tcPr/>
                </a:tc>
              </a:tr>
              <a:tr h="370840">
                <a:tc>
                  <a:txBody>
                    <a:bodyPr/>
                    <a:lstStyle/>
                    <a:p>
                      <a:r>
                        <a:rPr lang="en-US" dirty="0" smtClean="0"/>
                        <a:t>Voltage scaling to</a:t>
                      </a:r>
                      <a:r>
                        <a:rPr lang="en-US" baseline="0" dirty="0" smtClean="0"/>
                        <a:t> NTV</a:t>
                      </a:r>
                      <a:endParaRPr lang="en-US" dirty="0"/>
                    </a:p>
                  </a:txBody>
                  <a:tcPr/>
                </a:tc>
                <a:tc>
                  <a:txBody>
                    <a:bodyPr/>
                    <a:lstStyle/>
                    <a:p>
                      <a:r>
                        <a:rPr lang="en-US" dirty="0" smtClean="0"/>
                        <a:t>New standard cell library?</a:t>
                      </a:r>
                      <a:endParaRPr lang="en-US" dirty="0"/>
                    </a:p>
                  </a:txBody>
                  <a:tcPr/>
                </a:tc>
              </a:tr>
              <a:tr h="370840">
                <a:tc>
                  <a:txBody>
                    <a:bodyPr/>
                    <a:lstStyle/>
                    <a:p>
                      <a:r>
                        <a:rPr lang="en-US" dirty="0" smtClean="0"/>
                        <a:t>Data movement dominates</a:t>
                      </a:r>
                      <a:endParaRPr lang="en-US" dirty="0"/>
                    </a:p>
                  </a:txBody>
                  <a:tcPr/>
                </a:tc>
                <a:tc>
                  <a:txBody>
                    <a:bodyPr/>
                    <a:lstStyle/>
                    <a:p>
                      <a:r>
                        <a:rPr lang="en-US" dirty="0" smtClean="0"/>
                        <a:t>Interconnect optimization</a:t>
                      </a:r>
                      <a:endParaRPr lang="en-US" dirty="0"/>
                    </a:p>
                  </a:txBody>
                  <a:tcPr/>
                </a:tc>
              </a:tr>
              <a:tr h="370840">
                <a:tc>
                  <a:txBody>
                    <a:bodyPr/>
                    <a:lstStyle/>
                    <a:p>
                      <a:r>
                        <a:rPr lang="en-US" dirty="0" smtClean="0"/>
                        <a:t>Multi-ported,</a:t>
                      </a:r>
                      <a:r>
                        <a:rPr lang="en-US" baseline="0" dirty="0" smtClean="0"/>
                        <a:t> various sizes of RF and memories</a:t>
                      </a:r>
                      <a:endParaRPr lang="en-US" dirty="0"/>
                    </a:p>
                  </a:txBody>
                  <a:tcPr/>
                </a:tc>
                <a:tc>
                  <a:txBody>
                    <a:bodyPr/>
                    <a:lstStyle/>
                    <a:p>
                      <a:r>
                        <a:rPr lang="en-US" dirty="0" smtClean="0"/>
                        <a:t>Memory and RF compilers</a:t>
                      </a:r>
                      <a:endParaRPr lang="en-US" dirty="0"/>
                    </a:p>
                  </a:txBody>
                  <a:tcPr/>
                </a:tc>
              </a:tr>
              <a:tr h="370840">
                <a:tc>
                  <a:txBody>
                    <a:bodyPr/>
                    <a:lstStyle/>
                    <a:p>
                      <a:r>
                        <a:rPr lang="en-US" dirty="0" smtClean="0"/>
                        <a:t>Integration of custom and off-the-shelf IP blocks</a:t>
                      </a:r>
                      <a:endParaRPr lang="en-US" dirty="0"/>
                    </a:p>
                  </a:txBody>
                  <a:tcPr/>
                </a:tc>
                <a:tc>
                  <a:txBody>
                    <a:bodyPr/>
                    <a:lstStyle/>
                    <a:p>
                      <a:r>
                        <a:rPr lang="en-US" dirty="0" smtClean="0"/>
                        <a:t>Soft IP, not hard IP</a:t>
                      </a:r>
                      <a:endParaRPr lang="en-US" dirty="0"/>
                    </a:p>
                  </a:txBody>
                  <a:tcPr/>
                </a:tc>
              </a:tr>
              <a:tr h="370840">
                <a:tc>
                  <a:txBody>
                    <a:bodyPr/>
                    <a:lstStyle/>
                    <a:p>
                      <a:r>
                        <a:rPr lang="en-US" dirty="0" smtClean="0"/>
                        <a:t>Complexity</a:t>
                      </a:r>
                      <a:endParaRPr lang="en-US" dirty="0"/>
                    </a:p>
                  </a:txBody>
                  <a:tcPr/>
                </a:tc>
                <a:tc>
                  <a:txBody>
                    <a:bodyPr/>
                    <a:lstStyle/>
                    <a:p>
                      <a:r>
                        <a:rPr lang="en-US" dirty="0" smtClean="0"/>
                        <a:t>Formal verification</a:t>
                      </a:r>
                      <a:endParaRPr lang="en-US" dirty="0"/>
                    </a:p>
                  </a:txBody>
                  <a:tcPr/>
                </a:tc>
              </a:tr>
              <a:tr h="370840">
                <a:tc>
                  <a:txBody>
                    <a:bodyPr/>
                    <a:lstStyle/>
                    <a:p>
                      <a:r>
                        <a:rPr lang="en-US" dirty="0" smtClean="0"/>
                        <a:t>Silicon</a:t>
                      </a:r>
                      <a:r>
                        <a:rPr lang="en-US" baseline="0" dirty="0" smtClean="0"/>
                        <a:t> cost</a:t>
                      </a:r>
                      <a:endParaRPr lang="en-US" dirty="0"/>
                    </a:p>
                  </a:txBody>
                  <a:tcPr/>
                </a:tc>
                <a:tc>
                  <a:txBody>
                    <a:bodyPr/>
                    <a:lstStyle/>
                    <a:p>
                      <a:r>
                        <a:rPr lang="en-US" dirty="0" smtClean="0"/>
                        <a:t>Architectural</a:t>
                      </a:r>
                      <a:r>
                        <a:rPr lang="en-US" baseline="0" dirty="0" smtClean="0"/>
                        <a:t> simplicity</a:t>
                      </a:r>
                      <a:endParaRPr lang="en-US" dirty="0"/>
                    </a:p>
                  </a:txBody>
                  <a:tcPr/>
                </a:tc>
              </a:tr>
              <a:tr h="370840">
                <a:tc>
                  <a:txBody>
                    <a:bodyPr/>
                    <a:lstStyle/>
                    <a:p>
                      <a:r>
                        <a:rPr lang="en-US" dirty="0" smtClean="0"/>
                        <a:t>Design</a:t>
                      </a:r>
                      <a:r>
                        <a:rPr lang="en-US" baseline="0" dirty="0" smtClean="0"/>
                        <a:t> for system efficiency</a:t>
                      </a:r>
                      <a:endParaRPr lang="en-US" dirty="0"/>
                    </a:p>
                  </a:txBody>
                  <a:tcPr/>
                </a:tc>
                <a:tc>
                  <a:txBody>
                    <a:bodyPr/>
                    <a:lstStyle/>
                    <a:p>
                      <a:r>
                        <a:rPr lang="en-US" dirty="0" smtClean="0"/>
                        <a:t>System level optimization tools</a:t>
                      </a:r>
                    </a:p>
                  </a:txBody>
                  <a:tcPr/>
                </a:tc>
              </a:tr>
              <a:tr h="370840">
                <a:tc>
                  <a:txBody>
                    <a:bodyPr/>
                    <a:lstStyle/>
                    <a:p>
                      <a:r>
                        <a:rPr lang="en-US" dirty="0" smtClean="0"/>
                        <a:t>Process technology</a:t>
                      </a:r>
                      <a:endParaRPr lang="en-US" dirty="0"/>
                    </a:p>
                  </a:txBody>
                  <a:tcPr/>
                </a:tc>
                <a:tc>
                  <a:txBody>
                    <a:bodyPr/>
                    <a:lstStyle/>
                    <a:p>
                      <a:r>
                        <a:rPr lang="en-US" dirty="0" smtClean="0"/>
                        <a:t>HP vs LP</a:t>
                      </a:r>
                      <a:r>
                        <a:rPr lang="en-US" baseline="0" dirty="0" smtClean="0"/>
                        <a:t>—judicious choice</a:t>
                      </a:r>
                      <a:endParaRPr lang="en-US" dirty="0"/>
                    </a:p>
                  </a:txBody>
                  <a:tcPr/>
                </a:tc>
              </a:tr>
            </a:tbl>
          </a:graphicData>
        </a:graphic>
      </p:graphicFrame>
    </p:spTree>
    <p:extLst>
      <p:ext uri="{BB962C8B-B14F-4D97-AF65-F5344CB8AC3E}">
        <p14:creationId xmlns:p14="http://schemas.microsoft.com/office/powerpoint/2010/main" val="14082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6" y="148478"/>
            <a:ext cx="8077579" cy="556092"/>
          </a:xfrm>
        </p:spPr>
        <p:txBody>
          <a:bodyPr>
            <a:normAutofit fontScale="90000"/>
          </a:bodyPr>
          <a:lstStyle/>
          <a:p>
            <a:r>
              <a:rPr lang="en-US" sz="3600" dirty="0"/>
              <a:t>From Giga to </a:t>
            </a:r>
            <a:r>
              <a:rPr lang="en-US" sz="3600" dirty="0" err="1"/>
              <a:t>Exa</a:t>
            </a:r>
            <a:r>
              <a:rPr lang="en-US" sz="3600" dirty="0"/>
              <a:t>, via </a:t>
            </a:r>
            <a:r>
              <a:rPr lang="en-US" sz="3600" dirty="0" err="1"/>
              <a:t>Tera</a:t>
            </a:r>
            <a:r>
              <a:rPr lang="en-US" sz="3600" dirty="0"/>
              <a:t> &amp; </a:t>
            </a:r>
            <a:r>
              <a:rPr lang="en-US" sz="3600" dirty="0" err="1"/>
              <a:t>Peta</a:t>
            </a:r>
            <a:endParaRPr lang="en-US" sz="3600" dirty="0"/>
          </a:p>
        </p:txBody>
      </p:sp>
      <p:graphicFrame>
        <p:nvGraphicFramePr>
          <p:cNvPr id="16" name="Chart 15"/>
          <p:cNvGraphicFramePr>
            <a:graphicFrameLocks noChangeAspect="1"/>
          </p:cNvGraphicFramePr>
          <p:nvPr>
            <p:extLst/>
          </p:nvPr>
        </p:nvGraphicFramePr>
        <p:xfrm>
          <a:off x="678424" y="1397000"/>
          <a:ext cx="7071360" cy="471424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1386347" y="4955458"/>
            <a:ext cx="885179"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Giga</a:t>
            </a:r>
            <a:endParaRPr lang="en-US" dirty="0">
              <a:solidFill>
                <a:srgbClr val="FFC000"/>
              </a:solidFill>
              <a:effectLst>
                <a:outerShdw blurRad="38100" dist="38100" dir="2700000" algn="tl">
                  <a:srgbClr val="000000">
                    <a:alpha val="43137"/>
                  </a:srgbClr>
                </a:outerShdw>
              </a:effectLst>
            </a:endParaRPr>
          </a:p>
        </p:txBody>
      </p:sp>
      <p:sp>
        <p:nvSpPr>
          <p:cNvPr id="18" name="TextBox 17"/>
          <p:cNvSpPr txBox="1"/>
          <p:nvPr/>
        </p:nvSpPr>
        <p:spPr>
          <a:xfrm>
            <a:off x="2689121" y="3190568"/>
            <a:ext cx="833883" cy="461665"/>
          </a:xfrm>
          <a:prstGeom prst="rect">
            <a:avLst/>
          </a:prstGeom>
          <a:noFill/>
        </p:spPr>
        <p:txBody>
          <a:bodyPr wrap="none" rtlCol="0">
            <a:spAutoFit/>
          </a:bodyPr>
          <a:lstStyle/>
          <a:p>
            <a:r>
              <a:rPr lang="en-US" dirty="0" err="1" smtClean="0">
                <a:solidFill>
                  <a:srgbClr val="FFC000"/>
                </a:solidFill>
                <a:effectLst>
                  <a:outerShdw blurRad="38100" dist="38100" dir="2700000" algn="tl">
                    <a:srgbClr val="000000">
                      <a:alpha val="43137"/>
                    </a:srgbClr>
                  </a:outerShdw>
                </a:effectLst>
              </a:rPr>
              <a:t>Tera</a:t>
            </a:r>
            <a:endParaRPr lang="en-US" dirty="0">
              <a:solidFill>
                <a:srgbClr val="FFC000"/>
              </a:solidFill>
              <a:effectLst>
                <a:outerShdw blurRad="38100" dist="38100" dir="2700000" algn="tl">
                  <a:srgbClr val="000000">
                    <a:alpha val="43137"/>
                  </a:srgbClr>
                </a:outerShdw>
              </a:effectLst>
            </a:endParaRPr>
          </a:p>
        </p:txBody>
      </p:sp>
      <p:sp>
        <p:nvSpPr>
          <p:cNvPr id="19" name="TextBox 18"/>
          <p:cNvSpPr txBox="1"/>
          <p:nvPr/>
        </p:nvSpPr>
        <p:spPr>
          <a:xfrm>
            <a:off x="4557250" y="1935193"/>
            <a:ext cx="852028" cy="461665"/>
          </a:xfrm>
          <a:prstGeom prst="rect">
            <a:avLst/>
          </a:prstGeom>
          <a:noFill/>
        </p:spPr>
        <p:txBody>
          <a:bodyPr wrap="none" rtlCol="0">
            <a:spAutoFit/>
          </a:bodyPr>
          <a:lstStyle/>
          <a:p>
            <a:r>
              <a:rPr lang="en-US" dirty="0" err="1" smtClean="0">
                <a:solidFill>
                  <a:srgbClr val="FFC000"/>
                </a:solidFill>
                <a:effectLst>
                  <a:outerShdw blurRad="38100" dist="38100" dir="2700000" algn="tl">
                    <a:srgbClr val="000000">
                      <a:alpha val="43137"/>
                    </a:srgbClr>
                  </a:outerShdw>
                </a:effectLst>
              </a:rPr>
              <a:t>Peta</a:t>
            </a:r>
            <a:endParaRPr lang="en-US" dirty="0">
              <a:solidFill>
                <a:srgbClr val="FFC000"/>
              </a:solidFill>
              <a:effectLst>
                <a:outerShdw blurRad="38100" dist="38100" dir="2700000" algn="tl">
                  <a:srgbClr val="000000">
                    <a:alpha val="43137"/>
                  </a:srgbClr>
                </a:outerShdw>
              </a:effectLst>
            </a:endParaRPr>
          </a:p>
        </p:txBody>
      </p:sp>
      <p:sp>
        <p:nvSpPr>
          <p:cNvPr id="20" name="TextBox 19"/>
          <p:cNvSpPr txBox="1"/>
          <p:nvPr/>
        </p:nvSpPr>
        <p:spPr>
          <a:xfrm>
            <a:off x="6789173" y="1704360"/>
            <a:ext cx="745717" cy="461665"/>
          </a:xfrm>
          <a:prstGeom prst="rect">
            <a:avLst/>
          </a:prstGeom>
          <a:noFill/>
        </p:spPr>
        <p:txBody>
          <a:bodyPr wrap="none" rtlCol="0">
            <a:spAutoFit/>
          </a:bodyPr>
          <a:lstStyle/>
          <a:p>
            <a:r>
              <a:rPr lang="en-US" dirty="0" err="1" smtClean="0">
                <a:solidFill>
                  <a:srgbClr val="FFC000"/>
                </a:solidFill>
                <a:effectLst>
                  <a:outerShdw blurRad="38100" dist="38100" dir="2700000" algn="tl">
                    <a:srgbClr val="000000">
                      <a:alpha val="43137"/>
                    </a:srgbClr>
                  </a:outerShdw>
                </a:effectLst>
              </a:rPr>
              <a:t>Exa</a:t>
            </a:r>
            <a:endParaRPr lang="en-US" dirty="0">
              <a:solidFill>
                <a:srgbClr val="FFC000"/>
              </a:solidFill>
              <a:effectLst>
                <a:outerShdw blurRad="38100" dist="38100" dir="2700000" algn="tl">
                  <a:srgbClr val="000000">
                    <a:alpha val="43137"/>
                  </a:srgbClr>
                </a:outerShdw>
              </a:effectLst>
            </a:endParaRPr>
          </a:p>
        </p:txBody>
      </p:sp>
      <p:cxnSp>
        <p:nvCxnSpPr>
          <p:cNvPr id="22" name="Straight Arrow Connector 21"/>
          <p:cNvCxnSpPr/>
          <p:nvPr/>
        </p:nvCxnSpPr>
        <p:spPr bwMode="auto">
          <a:xfrm flipV="1">
            <a:off x="3411792" y="3775587"/>
            <a:ext cx="9832" cy="1759974"/>
          </a:xfrm>
          <a:prstGeom prst="straightConnector1">
            <a:avLst/>
          </a:prstGeom>
          <a:noFill/>
          <a:ln w="50800" cap="flat" cmpd="sng" algn="ctr">
            <a:solidFill>
              <a:schemeClr val="accent1"/>
            </a:solidFill>
            <a:prstDash val="solid"/>
            <a:round/>
            <a:headEnd type="none" w="sm" len="sm"/>
            <a:tailEnd type="triangle"/>
          </a:ln>
          <a:effectLst/>
        </p:spPr>
      </p:cxnSp>
      <p:sp>
        <p:nvSpPr>
          <p:cNvPr id="24" name="TextBox 23"/>
          <p:cNvSpPr txBox="1"/>
          <p:nvPr/>
        </p:nvSpPr>
        <p:spPr>
          <a:xfrm>
            <a:off x="3421624" y="4803058"/>
            <a:ext cx="3374065" cy="830997"/>
          </a:xfrm>
          <a:prstGeom prst="rect">
            <a:avLst/>
          </a:prstGeom>
          <a:noFill/>
        </p:spPr>
        <p:txBody>
          <a:bodyPr wrap="none" rtlCol="0">
            <a:spAutoFit/>
          </a:bodyPr>
          <a:lstStyle/>
          <a:p>
            <a:r>
              <a:rPr lang="en-US" dirty="0" smtClean="0">
                <a:solidFill>
                  <a:srgbClr val="003399"/>
                </a:solidFill>
              </a:rPr>
              <a:t>32x from transistor</a:t>
            </a:r>
          </a:p>
          <a:p>
            <a:r>
              <a:rPr lang="en-US" dirty="0" smtClean="0">
                <a:solidFill>
                  <a:srgbClr val="003399"/>
                </a:solidFill>
              </a:rPr>
              <a:t>32x from parallelism</a:t>
            </a:r>
            <a:endParaRPr lang="en-US" dirty="0">
              <a:solidFill>
                <a:srgbClr val="003399"/>
              </a:solidFill>
            </a:endParaRPr>
          </a:p>
        </p:txBody>
      </p:sp>
      <p:cxnSp>
        <p:nvCxnSpPr>
          <p:cNvPr id="25" name="Straight Arrow Connector 24"/>
          <p:cNvCxnSpPr/>
          <p:nvPr/>
        </p:nvCxnSpPr>
        <p:spPr bwMode="auto">
          <a:xfrm flipV="1">
            <a:off x="5162641" y="2467672"/>
            <a:ext cx="10539" cy="1307915"/>
          </a:xfrm>
          <a:prstGeom prst="straightConnector1">
            <a:avLst/>
          </a:prstGeom>
          <a:noFill/>
          <a:ln w="50800" cap="flat" cmpd="sng" algn="ctr">
            <a:solidFill>
              <a:schemeClr val="accent1"/>
            </a:solidFill>
            <a:prstDash val="solid"/>
            <a:round/>
            <a:headEnd type="none" w="sm" len="sm"/>
            <a:tailEnd type="triangle"/>
          </a:ln>
          <a:effectLst/>
        </p:spPr>
      </p:cxnSp>
      <p:cxnSp>
        <p:nvCxnSpPr>
          <p:cNvPr id="28" name="Straight Connector 27"/>
          <p:cNvCxnSpPr/>
          <p:nvPr/>
        </p:nvCxnSpPr>
        <p:spPr bwMode="auto">
          <a:xfrm>
            <a:off x="3523004" y="3775587"/>
            <a:ext cx="1756917" cy="0"/>
          </a:xfrm>
          <a:prstGeom prst="line">
            <a:avLst/>
          </a:prstGeom>
          <a:noFill/>
          <a:ln w="50800" cap="flat" cmpd="sng" algn="ctr">
            <a:solidFill>
              <a:schemeClr val="accent1"/>
            </a:solidFill>
            <a:prstDash val="sysDot"/>
            <a:round/>
            <a:headEnd type="none" w="sm" len="sm"/>
            <a:tailEnd type="none" w="sm" len="sm"/>
          </a:ln>
          <a:effectLst/>
        </p:spPr>
      </p:cxnSp>
      <p:sp>
        <p:nvSpPr>
          <p:cNvPr id="29" name="TextBox 28"/>
          <p:cNvSpPr txBox="1"/>
          <p:nvPr/>
        </p:nvSpPr>
        <p:spPr>
          <a:xfrm>
            <a:off x="4260747" y="2953626"/>
            <a:ext cx="3569632" cy="830997"/>
          </a:xfrm>
          <a:prstGeom prst="rect">
            <a:avLst/>
          </a:prstGeom>
          <a:noFill/>
        </p:spPr>
        <p:txBody>
          <a:bodyPr wrap="none" rtlCol="0">
            <a:spAutoFit/>
          </a:bodyPr>
          <a:lstStyle/>
          <a:p>
            <a:r>
              <a:rPr lang="en-US" dirty="0">
                <a:solidFill>
                  <a:srgbClr val="003399"/>
                </a:solidFill>
              </a:rPr>
              <a:t>8</a:t>
            </a:r>
            <a:r>
              <a:rPr lang="en-US" dirty="0" smtClean="0">
                <a:solidFill>
                  <a:srgbClr val="003399"/>
                </a:solidFill>
              </a:rPr>
              <a:t>x from transistor</a:t>
            </a:r>
          </a:p>
          <a:p>
            <a:r>
              <a:rPr lang="en-US" dirty="0" smtClean="0">
                <a:solidFill>
                  <a:srgbClr val="003399"/>
                </a:solidFill>
              </a:rPr>
              <a:t>128x from parallelism</a:t>
            </a:r>
            <a:endParaRPr lang="en-US" dirty="0">
              <a:solidFill>
                <a:srgbClr val="003399"/>
              </a:solidFill>
            </a:endParaRPr>
          </a:p>
        </p:txBody>
      </p:sp>
      <p:cxnSp>
        <p:nvCxnSpPr>
          <p:cNvPr id="30" name="Straight Arrow Connector 29"/>
          <p:cNvCxnSpPr/>
          <p:nvPr/>
        </p:nvCxnSpPr>
        <p:spPr bwMode="auto">
          <a:xfrm flipV="1">
            <a:off x="7009588" y="2150210"/>
            <a:ext cx="10644" cy="409617"/>
          </a:xfrm>
          <a:prstGeom prst="straightConnector1">
            <a:avLst/>
          </a:prstGeom>
          <a:noFill/>
          <a:ln w="50800" cap="flat" cmpd="sng" algn="ctr">
            <a:solidFill>
              <a:schemeClr val="accent1"/>
            </a:solidFill>
            <a:prstDash val="solid"/>
            <a:round/>
            <a:headEnd type="none" w="sm" len="sm"/>
            <a:tailEnd type="triangle"/>
          </a:ln>
          <a:effectLst/>
        </p:spPr>
      </p:cxnSp>
      <p:cxnSp>
        <p:nvCxnSpPr>
          <p:cNvPr id="31" name="Straight Connector 30"/>
          <p:cNvCxnSpPr/>
          <p:nvPr/>
        </p:nvCxnSpPr>
        <p:spPr bwMode="auto">
          <a:xfrm>
            <a:off x="5369949" y="2559825"/>
            <a:ext cx="1756917" cy="0"/>
          </a:xfrm>
          <a:prstGeom prst="line">
            <a:avLst/>
          </a:prstGeom>
          <a:noFill/>
          <a:ln w="50800" cap="flat" cmpd="sng" algn="ctr">
            <a:solidFill>
              <a:schemeClr val="accent1"/>
            </a:solidFill>
            <a:prstDash val="sysDot"/>
            <a:round/>
            <a:headEnd type="none" w="sm" len="sm"/>
            <a:tailEnd type="none" w="sm" len="sm"/>
          </a:ln>
          <a:effectLst/>
        </p:spPr>
      </p:cxnSp>
      <p:sp>
        <p:nvSpPr>
          <p:cNvPr id="36" name="TextBox 35"/>
          <p:cNvSpPr txBox="1"/>
          <p:nvPr/>
        </p:nvSpPr>
        <p:spPr>
          <a:xfrm>
            <a:off x="5409278" y="1035824"/>
            <a:ext cx="3569632" cy="830997"/>
          </a:xfrm>
          <a:prstGeom prst="rect">
            <a:avLst/>
          </a:prstGeom>
          <a:noFill/>
        </p:spPr>
        <p:txBody>
          <a:bodyPr wrap="none" rtlCol="0">
            <a:spAutoFit/>
          </a:bodyPr>
          <a:lstStyle/>
          <a:p>
            <a:r>
              <a:rPr lang="en-US" dirty="0" smtClean="0">
                <a:solidFill>
                  <a:srgbClr val="003399"/>
                </a:solidFill>
              </a:rPr>
              <a:t>1.5x from transistor</a:t>
            </a:r>
          </a:p>
          <a:p>
            <a:r>
              <a:rPr lang="en-US" dirty="0" smtClean="0">
                <a:solidFill>
                  <a:srgbClr val="003399"/>
                </a:solidFill>
              </a:rPr>
              <a:t>670x from parallelism</a:t>
            </a:r>
            <a:endParaRPr lang="en-US" dirty="0">
              <a:solidFill>
                <a:srgbClr val="003399"/>
              </a:solidFill>
            </a:endParaRPr>
          </a:p>
        </p:txBody>
      </p:sp>
      <p:sp>
        <p:nvSpPr>
          <p:cNvPr id="4" name="TextBox 3"/>
          <p:cNvSpPr txBox="1"/>
          <p:nvPr/>
        </p:nvSpPr>
        <p:spPr>
          <a:xfrm>
            <a:off x="628503" y="6138305"/>
            <a:ext cx="7805342" cy="523220"/>
          </a:xfrm>
          <a:prstGeom prst="rect">
            <a:avLst/>
          </a:prstGeom>
          <a:noFill/>
        </p:spPr>
        <p:txBody>
          <a:bodyPr wrap="none" rtlCol="0">
            <a:spAutoFit/>
          </a:bodyPr>
          <a:lstStyle/>
          <a:p>
            <a:r>
              <a:rPr lang="en-US" sz="2800" b="1" dirty="0" smtClean="0">
                <a:solidFill>
                  <a:srgbClr val="003399"/>
                </a:solidFill>
                <a:effectLst>
                  <a:outerShdw blurRad="38100" dist="38100" dir="2700000" algn="tl">
                    <a:srgbClr val="000000">
                      <a:alpha val="43137"/>
                    </a:srgbClr>
                  </a:outerShdw>
                </a:effectLst>
              </a:rPr>
              <a:t>System performance from parallelism</a:t>
            </a:r>
            <a:endParaRPr lang="en-US" sz="28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197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ctr"/>
            <a:r>
              <a:rPr lang="en-US" sz="3600" dirty="0" smtClean="0"/>
              <a:t>Where is the Energy Consumed?</a:t>
            </a:r>
            <a:endParaRPr lang="en-US" sz="3600" dirty="0"/>
          </a:p>
        </p:txBody>
      </p:sp>
      <p:sp>
        <p:nvSpPr>
          <p:cNvPr id="437251" name="Text Box 3"/>
          <p:cNvSpPr txBox="1">
            <a:spLocks noChangeArrowheads="1"/>
          </p:cNvSpPr>
          <p:nvPr/>
        </p:nvSpPr>
        <p:spPr bwMode="auto">
          <a:xfrm>
            <a:off x="4191000" y="5791200"/>
            <a:ext cx="2405017" cy="461665"/>
          </a:xfrm>
          <a:prstGeom prst="rect">
            <a:avLst/>
          </a:prstGeom>
          <a:noFill/>
          <a:ln w="50800" algn="ctr">
            <a:noFill/>
            <a:miter lim="800000"/>
            <a:headEnd type="none" w="sm" len="sm"/>
            <a:tailEnd type="none" w="sm" len="sm"/>
          </a:ln>
          <a:effectLst/>
        </p:spPr>
        <p:txBody>
          <a:bodyPr wrap="none">
            <a:spAutoFit/>
          </a:bodyPr>
          <a:lstStyle/>
          <a:p>
            <a:r>
              <a:rPr lang="en-US" dirty="0">
                <a:solidFill>
                  <a:srgbClr val="003399"/>
                </a:solidFill>
              </a:rPr>
              <a:t>5</a:t>
            </a:r>
            <a:r>
              <a:rPr lang="en-US" dirty="0" smtClean="0">
                <a:solidFill>
                  <a:srgbClr val="003399"/>
                </a:solidFill>
              </a:rPr>
              <a:t>0pJ per FLOP</a:t>
            </a:r>
          </a:p>
        </p:txBody>
      </p:sp>
      <p:sp>
        <p:nvSpPr>
          <p:cNvPr id="437252" name="Rectangle 4"/>
          <p:cNvSpPr>
            <a:spLocks noChangeArrowheads="1"/>
          </p:cNvSpPr>
          <p:nvPr/>
        </p:nvSpPr>
        <p:spPr bwMode="auto">
          <a:xfrm>
            <a:off x="1884363" y="5772150"/>
            <a:ext cx="1727200" cy="574675"/>
          </a:xfrm>
          <a:prstGeom prst="rect">
            <a:avLst/>
          </a:prstGeom>
          <a:solidFill>
            <a:srgbClr val="92D05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8000"/>
            </a:extrusionClr>
          </a:sp3d>
        </p:spPr>
        <p:txBody>
          <a:bodyPr wrap="none" anchor="ctr">
            <a:flatTx/>
          </a:bodyPr>
          <a:lstStyle/>
          <a:p>
            <a:pPr algn="ctr"/>
            <a:r>
              <a:rPr lang="en-US" dirty="0">
                <a:solidFill>
                  <a:srgbClr val="000000"/>
                </a:solidFill>
              </a:rPr>
              <a:t>5</a:t>
            </a:r>
            <a:r>
              <a:rPr lang="en-US" dirty="0" smtClean="0">
                <a:solidFill>
                  <a:srgbClr val="000000"/>
                </a:solidFill>
              </a:rPr>
              <a:t>0W</a:t>
            </a:r>
          </a:p>
        </p:txBody>
      </p:sp>
      <p:sp>
        <p:nvSpPr>
          <p:cNvPr id="437253" name="Rectangle 5"/>
          <p:cNvSpPr>
            <a:spLocks noChangeArrowheads="1"/>
          </p:cNvSpPr>
          <p:nvPr/>
        </p:nvSpPr>
        <p:spPr bwMode="auto">
          <a:xfrm>
            <a:off x="1884363" y="5121275"/>
            <a:ext cx="1727200" cy="574675"/>
          </a:xfrm>
          <a:prstGeom prst="rect">
            <a:avLst/>
          </a:prstGeom>
          <a:solidFill>
            <a:srgbClr val="92D05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8000"/>
            </a:extrusionClr>
          </a:sp3d>
        </p:spPr>
        <p:txBody>
          <a:bodyPr wrap="none" anchor="ctr">
            <a:flatTx/>
          </a:bodyPr>
          <a:lstStyle/>
          <a:p>
            <a:pPr algn="ctr"/>
            <a:r>
              <a:rPr lang="en-US" smtClean="0">
                <a:solidFill>
                  <a:srgbClr val="000000"/>
                </a:solidFill>
              </a:rPr>
              <a:t>150W</a:t>
            </a:r>
          </a:p>
        </p:txBody>
      </p:sp>
      <p:sp>
        <p:nvSpPr>
          <p:cNvPr id="437254" name="Rectangle 6"/>
          <p:cNvSpPr>
            <a:spLocks noChangeArrowheads="1"/>
          </p:cNvSpPr>
          <p:nvPr/>
        </p:nvSpPr>
        <p:spPr bwMode="auto">
          <a:xfrm>
            <a:off x="1884363" y="4468813"/>
            <a:ext cx="1727200" cy="574675"/>
          </a:xfrm>
          <a:prstGeom prst="rect">
            <a:avLst/>
          </a:prstGeom>
          <a:solidFill>
            <a:srgbClr val="92D05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8000"/>
            </a:extrusionClr>
          </a:sp3d>
        </p:spPr>
        <p:txBody>
          <a:bodyPr wrap="none" anchor="ctr">
            <a:flatTx/>
          </a:bodyPr>
          <a:lstStyle/>
          <a:p>
            <a:pPr algn="ctr"/>
            <a:r>
              <a:rPr lang="en-US" smtClean="0">
                <a:solidFill>
                  <a:srgbClr val="000000"/>
                </a:solidFill>
              </a:rPr>
              <a:t>100W</a:t>
            </a:r>
          </a:p>
        </p:txBody>
      </p:sp>
      <p:sp>
        <p:nvSpPr>
          <p:cNvPr id="437255" name="Rectangle 7"/>
          <p:cNvSpPr>
            <a:spLocks noChangeArrowheads="1"/>
          </p:cNvSpPr>
          <p:nvPr/>
        </p:nvSpPr>
        <p:spPr bwMode="auto">
          <a:xfrm>
            <a:off x="1884363" y="3814763"/>
            <a:ext cx="1727200" cy="574675"/>
          </a:xfrm>
          <a:prstGeom prst="rect">
            <a:avLst/>
          </a:prstGeom>
          <a:solidFill>
            <a:srgbClr val="92D05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8000"/>
            </a:extrusionClr>
          </a:sp3d>
        </p:spPr>
        <p:txBody>
          <a:bodyPr wrap="none" anchor="ctr">
            <a:flatTx/>
          </a:bodyPr>
          <a:lstStyle/>
          <a:p>
            <a:pPr algn="ctr"/>
            <a:r>
              <a:rPr lang="en-US" dirty="0" smtClean="0">
                <a:solidFill>
                  <a:srgbClr val="000000"/>
                </a:solidFill>
              </a:rPr>
              <a:t>100W</a:t>
            </a:r>
          </a:p>
        </p:txBody>
      </p:sp>
      <p:sp>
        <p:nvSpPr>
          <p:cNvPr id="437256" name="Rectangle 8"/>
          <p:cNvSpPr>
            <a:spLocks noChangeArrowheads="1"/>
          </p:cNvSpPr>
          <p:nvPr/>
        </p:nvSpPr>
        <p:spPr bwMode="auto">
          <a:xfrm>
            <a:off x="1884363" y="1431925"/>
            <a:ext cx="1727200" cy="2305050"/>
          </a:xfrm>
          <a:prstGeom prst="rect">
            <a:avLst/>
          </a:prstGeom>
          <a:solidFill>
            <a:srgbClr val="FF660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6600"/>
            </a:extrusionClr>
          </a:sp3d>
        </p:spPr>
        <p:txBody>
          <a:bodyPr wrap="none" anchor="ctr">
            <a:flatTx/>
          </a:bodyPr>
          <a:lstStyle/>
          <a:p>
            <a:pPr algn="ctr"/>
            <a:r>
              <a:rPr lang="en-US" dirty="0" smtClean="0">
                <a:solidFill>
                  <a:srgbClr val="000000"/>
                </a:solidFill>
              </a:rPr>
              <a:t>600W</a:t>
            </a:r>
          </a:p>
        </p:txBody>
      </p:sp>
      <p:sp>
        <p:nvSpPr>
          <p:cNvPr id="437257" name="Text Box 9"/>
          <p:cNvSpPr txBox="1">
            <a:spLocks noChangeArrowheads="1"/>
          </p:cNvSpPr>
          <p:nvPr/>
        </p:nvSpPr>
        <p:spPr bwMode="auto">
          <a:xfrm>
            <a:off x="4187825" y="1281113"/>
            <a:ext cx="4331635" cy="1938992"/>
          </a:xfrm>
          <a:prstGeom prst="rect">
            <a:avLst/>
          </a:prstGeom>
          <a:noFill/>
          <a:ln w="50800" algn="ctr">
            <a:noFill/>
            <a:miter lim="800000"/>
            <a:headEnd type="none" w="sm" len="sm"/>
            <a:tailEnd type="none" w="sm" len="sm"/>
          </a:ln>
          <a:effectLst/>
        </p:spPr>
        <p:txBody>
          <a:bodyPr wrap="none">
            <a:spAutoFit/>
          </a:bodyPr>
          <a:lstStyle/>
          <a:p>
            <a:r>
              <a:rPr lang="en-US" dirty="0" smtClean="0">
                <a:solidFill>
                  <a:srgbClr val="003399"/>
                </a:solidFill>
              </a:rPr>
              <a:t>Decode and control</a:t>
            </a:r>
          </a:p>
          <a:p>
            <a:r>
              <a:rPr lang="en-US" dirty="0" smtClean="0">
                <a:solidFill>
                  <a:srgbClr val="003399"/>
                </a:solidFill>
              </a:rPr>
              <a:t>Address translations…</a:t>
            </a:r>
          </a:p>
          <a:p>
            <a:r>
              <a:rPr lang="en-US" dirty="0" smtClean="0">
                <a:solidFill>
                  <a:srgbClr val="003399"/>
                </a:solidFill>
              </a:rPr>
              <a:t>Power supply losses</a:t>
            </a:r>
          </a:p>
          <a:p>
            <a:r>
              <a:rPr lang="en-US" b="1" dirty="0" smtClean="0">
                <a:solidFill>
                  <a:srgbClr val="003399"/>
                </a:solidFill>
              </a:rPr>
              <a:t>Bloated with inefficient </a:t>
            </a:r>
          </a:p>
          <a:p>
            <a:r>
              <a:rPr lang="en-US" b="1" dirty="0" smtClean="0">
                <a:solidFill>
                  <a:srgbClr val="003399"/>
                </a:solidFill>
              </a:rPr>
              <a:t>architectural features</a:t>
            </a:r>
          </a:p>
        </p:txBody>
      </p:sp>
      <p:sp>
        <p:nvSpPr>
          <p:cNvPr id="437258" name="AutoShape 10"/>
          <p:cNvSpPr>
            <a:spLocks/>
          </p:cNvSpPr>
          <p:nvPr/>
        </p:nvSpPr>
        <p:spPr bwMode="auto">
          <a:xfrm>
            <a:off x="1154113" y="1470025"/>
            <a:ext cx="538162" cy="4840288"/>
          </a:xfrm>
          <a:prstGeom prst="leftBrace">
            <a:avLst>
              <a:gd name="adj1" fmla="val 74951"/>
              <a:gd name="adj2" fmla="val 50000"/>
            </a:avLst>
          </a:prstGeom>
          <a:noFill/>
          <a:ln w="50800">
            <a:solidFill>
              <a:schemeClr val="tx1"/>
            </a:solidFill>
            <a:round/>
            <a:headEnd type="none" w="sm" len="sm"/>
            <a:tailEnd type="none" w="sm" len="sm"/>
          </a:ln>
          <a:effectLst/>
        </p:spPr>
        <p:txBody>
          <a:bodyPr wrap="none" anchor="ctr"/>
          <a:lstStyle/>
          <a:p>
            <a:pPr algn="ctr"/>
            <a:endParaRPr lang="en-US" smtClean="0">
              <a:solidFill>
                <a:srgbClr val="FFFFFF"/>
              </a:solidFill>
            </a:endParaRPr>
          </a:p>
        </p:txBody>
      </p:sp>
      <p:sp>
        <p:nvSpPr>
          <p:cNvPr id="437259" name="Text Box 11"/>
          <p:cNvSpPr txBox="1">
            <a:spLocks noChangeArrowheads="1"/>
          </p:cNvSpPr>
          <p:nvPr/>
        </p:nvSpPr>
        <p:spPr bwMode="auto">
          <a:xfrm>
            <a:off x="87945" y="3621088"/>
            <a:ext cx="1149674" cy="461665"/>
          </a:xfrm>
          <a:prstGeom prst="rect">
            <a:avLst/>
          </a:prstGeom>
          <a:noFill/>
          <a:ln w="50800" algn="ctr">
            <a:noFill/>
            <a:miter lim="800000"/>
            <a:headEnd type="none" w="sm" len="sm"/>
            <a:tailEnd type="none" w="sm" len="sm"/>
          </a:ln>
          <a:effectLst/>
        </p:spPr>
        <p:txBody>
          <a:bodyPr wrap="none">
            <a:spAutoFit/>
          </a:bodyPr>
          <a:lstStyle/>
          <a:p>
            <a:pPr algn="ctr"/>
            <a:r>
              <a:rPr lang="en-US" dirty="0" smtClean="0">
                <a:solidFill>
                  <a:srgbClr val="003399"/>
                </a:solidFill>
              </a:rPr>
              <a:t>~1KW</a:t>
            </a:r>
          </a:p>
        </p:txBody>
      </p:sp>
      <p:sp>
        <p:nvSpPr>
          <p:cNvPr id="437260" name="Text Box 12"/>
          <p:cNvSpPr txBox="1">
            <a:spLocks noChangeArrowheads="1"/>
          </p:cNvSpPr>
          <p:nvPr/>
        </p:nvSpPr>
        <p:spPr bwMode="auto">
          <a:xfrm>
            <a:off x="269875" y="5964238"/>
            <a:ext cx="1073150" cy="304800"/>
          </a:xfrm>
          <a:prstGeom prst="rect">
            <a:avLst/>
          </a:prstGeom>
          <a:noFill/>
          <a:ln w="50800" algn="ctr">
            <a:noFill/>
            <a:miter lim="800000"/>
            <a:headEnd type="none" w="sm" len="sm"/>
            <a:tailEnd type="none" w="sm" len="sm"/>
          </a:ln>
          <a:effectLst/>
        </p:spPr>
        <p:txBody>
          <a:bodyPr wrap="none">
            <a:spAutoFit/>
          </a:bodyPr>
          <a:lstStyle/>
          <a:p>
            <a:r>
              <a:rPr lang="en-US" sz="1400" b="1" smtClean="0">
                <a:solidFill>
                  <a:srgbClr val="003399"/>
                </a:solidFill>
              </a:rPr>
              <a:t>Compute</a:t>
            </a:r>
          </a:p>
        </p:txBody>
      </p:sp>
      <p:sp>
        <p:nvSpPr>
          <p:cNvPr id="437261" name="Text Box 13"/>
          <p:cNvSpPr txBox="1">
            <a:spLocks noChangeArrowheads="1"/>
          </p:cNvSpPr>
          <p:nvPr/>
        </p:nvSpPr>
        <p:spPr bwMode="auto">
          <a:xfrm>
            <a:off x="269875" y="5310188"/>
            <a:ext cx="985838" cy="304800"/>
          </a:xfrm>
          <a:prstGeom prst="rect">
            <a:avLst/>
          </a:prstGeom>
          <a:noFill/>
          <a:ln w="50800" algn="ctr">
            <a:noFill/>
            <a:miter lim="800000"/>
            <a:headEnd type="none" w="sm" len="sm"/>
            <a:tailEnd type="none" w="sm" len="sm"/>
          </a:ln>
          <a:effectLst/>
        </p:spPr>
        <p:txBody>
          <a:bodyPr wrap="none">
            <a:spAutoFit/>
          </a:bodyPr>
          <a:lstStyle/>
          <a:p>
            <a:r>
              <a:rPr lang="en-US" sz="1400" b="1" smtClean="0">
                <a:solidFill>
                  <a:srgbClr val="003399"/>
                </a:solidFill>
              </a:rPr>
              <a:t>Memory</a:t>
            </a:r>
          </a:p>
        </p:txBody>
      </p:sp>
      <p:sp>
        <p:nvSpPr>
          <p:cNvPr id="437262" name="Text Box 14"/>
          <p:cNvSpPr txBox="1">
            <a:spLocks noChangeArrowheads="1"/>
          </p:cNvSpPr>
          <p:nvPr/>
        </p:nvSpPr>
        <p:spPr bwMode="auto">
          <a:xfrm>
            <a:off x="273050" y="4657725"/>
            <a:ext cx="623888" cy="304800"/>
          </a:xfrm>
          <a:prstGeom prst="rect">
            <a:avLst/>
          </a:prstGeom>
          <a:noFill/>
          <a:ln w="50800" algn="ctr">
            <a:noFill/>
            <a:miter lim="800000"/>
            <a:headEnd type="none" w="sm" len="sm"/>
            <a:tailEnd type="none" w="sm" len="sm"/>
          </a:ln>
          <a:effectLst/>
        </p:spPr>
        <p:txBody>
          <a:bodyPr wrap="none">
            <a:spAutoFit/>
          </a:bodyPr>
          <a:lstStyle/>
          <a:p>
            <a:r>
              <a:rPr lang="en-US" sz="1400" b="1" smtClean="0">
                <a:solidFill>
                  <a:srgbClr val="003399"/>
                </a:solidFill>
              </a:rPr>
              <a:t>Com</a:t>
            </a:r>
          </a:p>
        </p:txBody>
      </p:sp>
      <p:sp>
        <p:nvSpPr>
          <p:cNvPr id="437263" name="Text Box 15"/>
          <p:cNvSpPr txBox="1">
            <a:spLocks noChangeArrowheads="1"/>
          </p:cNvSpPr>
          <p:nvPr/>
        </p:nvSpPr>
        <p:spPr bwMode="auto">
          <a:xfrm>
            <a:off x="269875" y="4081463"/>
            <a:ext cx="615950" cy="304800"/>
          </a:xfrm>
          <a:prstGeom prst="rect">
            <a:avLst/>
          </a:prstGeom>
          <a:noFill/>
          <a:ln w="50800" algn="ctr">
            <a:noFill/>
            <a:miter lim="800000"/>
            <a:headEnd type="none" w="sm" len="sm"/>
            <a:tailEnd type="none" w="sm" len="sm"/>
          </a:ln>
          <a:effectLst/>
        </p:spPr>
        <p:txBody>
          <a:bodyPr wrap="none">
            <a:spAutoFit/>
          </a:bodyPr>
          <a:lstStyle/>
          <a:p>
            <a:r>
              <a:rPr lang="en-US" sz="1400" b="1" dirty="0" smtClean="0">
                <a:solidFill>
                  <a:srgbClr val="003399"/>
                </a:solidFill>
              </a:rPr>
              <a:t>Disk</a:t>
            </a:r>
          </a:p>
        </p:txBody>
      </p:sp>
      <p:sp>
        <p:nvSpPr>
          <p:cNvPr id="437265" name="Text Box 17"/>
          <p:cNvSpPr txBox="1">
            <a:spLocks noChangeArrowheads="1"/>
          </p:cNvSpPr>
          <p:nvPr/>
        </p:nvSpPr>
        <p:spPr bwMode="auto">
          <a:xfrm>
            <a:off x="4183063" y="3600450"/>
            <a:ext cx="4656137" cy="457200"/>
          </a:xfrm>
          <a:prstGeom prst="rect">
            <a:avLst/>
          </a:prstGeom>
          <a:noFill/>
          <a:ln w="50800" algn="ctr">
            <a:noFill/>
            <a:miter lim="800000"/>
            <a:headEnd type="none" w="sm" len="sm"/>
            <a:tailEnd type="none" w="sm" len="sm"/>
          </a:ln>
          <a:effectLst/>
        </p:spPr>
        <p:txBody>
          <a:bodyPr wrap="none">
            <a:spAutoFit/>
          </a:bodyPr>
          <a:lstStyle/>
          <a:p>
            <a:r>
              <a:rPr lang="en-US" dirty="0" smtClean="0">
                <a:solidFill>
                  <a:srgbClr val="003399"/>
                </a:solidFill>
              </a:rPr>
              <a:t>10TB disk @ 1TB/disk @10W</a:t>
            </a:r>
          </a:p>
        </p:txBody>
      </p:sp>
      <p:sp>
        <p:nvSpPr>
          <p:cNvPr id="437266" name="Text Box 18"/>
          <p:cNvSpPr txBox="1">
            <a:spLocks noChangeArrowheads="1"/>
          </p:cNvSpPr>
          <p:nvPr/>
        </p:nvSpPr>
        <p:spPr bwMode="auto">
          <a:xfrm>
            <a:off x="4191000" y="5029200"/>
            <a:ext cx="4559300" cy="457200"/>
          </a:xfrm>
          <a:prstGeom prst="rect">
            <a:avLst/>
          </a:prstGeom>
          <a:noFill/>
          <a:ln w="50800" algn="ctr">
            <a:noFill/>
            <a:miter lim="800000"/>
            <a:headEnd type="none" w="sm" len="sm"/>
            <a:tailEnd type="none" w="sm" len="sm"/>
          </a:ln>
          <a:effectLst/>
        </p:spPr>
        <p:txBody>
          <a:bodyPr wrap="none">
            <a:spAutoFit/>
          </a:bodyPr>
          <a:lstStyle/>
          <a:p>
            <a:r>
              <a:rPr lang="en-US" dirty="0" smtClean="0">
                <a:solidFill>
                  <a:srgbClr val="003399"/>
                </a:solidFill>
              </a:rPr>
              <a:t>0.1B/FLOP @ 1.5nJ per Byte</a:t>
            </a:r>
          </a:p>
        </p:txBody>
      </p:sp>
      <p:sp>
        <p:nvSpPr>
          <p:cNvPr id="437267" name="Text Box 19"/>
          <p:cNvSpPr txBox="1">
            <a:spLocks noChangeArrowheads="1"/>
          </p:cNvSpPr>
          <p:nvPr/>
        </p:nvSpPr>
        <p:spPr bwMode="auto">
          <a:xfrm>
            <a:off x="4191000" y="4343400"/>
            <a:ext cx="3328988" cy="457200"/>
          </a:xfrm>
          <a:prstGeom prst="rect">
            <a:avLst/>
          </a:prstGeom>
          <a:noFill/>
          <a:ln w="50800" algn="ctr">
            <a:noFill/>
            <a:miter lim="800000"/>
            <a:headEnd type="none" w="sm" len="sm"/>
            <a:tailEnd type="none" w="sm" len="sm"/>
          </a:ln>
          <a:effectLst/>
        </p:spPr>
        <p:txBody>
          <a:bodyPr wrap="none">
            <a:spAutoFit/>
          </a:bodyPr>
          <a:lstStyle/>
          <a:p>
            <a:r>
              <a:rPr lang="en-US" dirty="0" smtClean="0">
                <a:solidFill>
                  <a:srgbClr val="003399"/>
                </a:solidFill>
              </a:rPr>
              <a:t>100pJ com per FLOP</a:t>
            </a:r>
          </a:p>
        </p:txBody>
      </p:sp>
      <p:sp>
        <p:nvSpPr>
          <p:cNvPr id="23" name="Rectangle 15"/>
          <p:cNvSpPr>
            <a:spLocks noChangeArrowheads="1"/>
          </p:cNvSpPr>
          <p:nvPr/>
        </p:nvSpPr>
        <p:spPr bwMode="auto">
          <a:xfrm>
            <a:off x="5283200" y="6019800"/>
            <a:ext cx="1727200" cy="327025"/>
          </a:xfrm>
          <a:prstGeom prst="rect">
            <a:avLst/>
          </a:prstGeom>
          <a:solidFill>
            <a:srgbClr val="92D05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8000"/>
            </a:extrusionClr>
          </a:sp3d>
        </p:spPr>
        <p:txBody>
          <a:bodyPr wrap="none" anchor="ctr">
            <a:flatTx/>
          </a:bodyPr>
          <a:lstStyle/>
          <a:p>
            <a:pPr algn="ctr"/>
            <a:r>
              <a:rPr lang="en-US" smtClean="0"/>
              <a:t>5W</a:t>
            </a:r>
          </a:p>
        </p:txBody>
      </p:sp>
      <p:sp>
        <p:nvSpPr>
          <p:cNvPr id="24" name="Rectangle 16"/>
          <p:cNvSpPr>
            <a:spLocks noChangeArrowheads="1"/>
          </p:cNvSpPr>
          <p:nvPr/>
        </p:nvSpPr>
        <p:spPr bwMode="auto">
          <a:xfrm>
            <a:off x="5283200" y="5715000"/>
            <a:ext cx="1727200" cy="269875"/>
          </a:xfrm>
          <a:prstGeom prst="rect">
            <a:avLst/>
          </a:prstGeom>
          <a:solidFill>
            <a:srgbClr val="92D05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8000"/>
            </a:extrusionClr>
          </a:sp3d>
        </p:spPr>
        <p:txBody>
          <a:bodyPr wrap="none" anchor="ctr">
            <a:flatTx/>
          </a:bodyPr>
          <a:lstStyle/>
          <a:p>
            <a:pPr algn="ctr"/>
            <a:r>
              <a:rPr lang="en-US" smtClean="0"/>
              <a:t>2W</a:t>
            </a:r>
          </a:p>
        </p:txBody>
      </p:sp>
      <p:sp>
        <p:nvSpPr>
          <p:cNvPr id="25" name="Rectangle 17"/>
          <p:cNvSpPr>
            <a:spLocks noChangeArrowheads="1"/>
          </p:cNvSpPr>
          <p:nvPr/>
        </p:nvSpPr>
        <p:spPr bwMode="auto">
          <a:xfrm>
            <a:off x="5283200" y="5410200"/>
            <a:ext cx="1727200" cy="269875"/>
          </a:xfrm>
          <a:prstGeom prst="rect">
            <a:avLst/>
          </a:prstGeom>
          <a:solidFill>
            <a:srgbClr val="92D05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8000"/>
            </a:extrusionClr>
          </a:sp3d>
        </p:spPr>
        <p:txBody>
          <a:bodyPr wrap="none" anchor="ctr">
            <a:flatTx/>
          </a:bodyPr>
          <a:lstStyle/>
          <a:p>
            <a:pPr algn="ctr"/>
            <a:r>
              <a:rPr lang="en-US" smtClean="0"/>
              <a:t>~5W</a:t>
            </a:r>
          </a:p>
        </p:txBody>
      </p:sp>
      <p:sp>
        <p:nvSpPr>
          <p:cNvPr id="26" name="Rectangle 18"/>
          <p:cNvSpPr>
            <a:spLocks noChangeArrowheads="1"/>
          </p:cNvSpPr>
          <p:nvPr/>
        </p:nvSpPr>
        <p:spPr bwMode="auto">
          <a:xfrm>
            <a:off x="5283200" y="5105400"/>
            <a:ext cx="1727200" cy="269875"/>
          </a:xfrm>
          <a:prstGeom prst="rect">
            <a:avLst/>
          </a:prstGeom>
          <a:solidFill>
            <a:srgbClr val="92D05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8000"/>
            </a:extrusionClr>
          </a:sp3d>
        </p:spPr>
        <p:txBody>
          <a:bodyPr wrap="none" anchor="ctr">
            <a:flatTx/>
          </a:bodyPr>
          <a:lstStyle/>
          <a:p>
            <a:pPr algn="ctr"/>
            <a:r>
              <a:rPr lang="en-US" smtClean="0"/>
              <a:t>~3W</a:t>
            </a:r>
          </a:p>
        </p:txBody>
      </p:sp>
      <p:sp>
        <p:nvSpPr>
          <p:cNvPr id="27" name="Rectangle 19"/>
          <p:cNvSpPr>
            <a:spLocks noChangeArrowheads="1"/>
          </p:cNvSpPr>
          <p:nvPr/>
        </p:nvSpPr>
        <p:spPr bwMode="auto">
          <a:xfrm>
            <a:off x="5283200" y="4800600"/>
            <a:ext cx="1727200" cy="247650"/>
          </a:xfrm>
          <a:prstGeom prst="rect">
            <a:avLst/>
          </a:prstGeom>
          <a:solidFill>
            <a:srgbClr val="FF6600"/>
          </a:solidFill>
          <a:ln w="12700" algn="ctr">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6600"/>
            </a:extrusionClr>
          </a:sp3d>
        </p:spPr>
        <p:txBody>
          <a:bodyPr wrap="none" anchor="ctr">
            <a:flatTx/>
          </a:bodyPr>
          <a:lstStyle/>
          <a:p>
            <a:pPr algn="ctr"/>
            <a:r>
              <a:rPr lang="en-US" dirty="0" smtClean="0"/>
              <a:t>5W</a:t>
            </a:r>
          </a:p>
        </p:txBody>
      </p:sp>
      <p:sp>
        <p:nvSpPr>
          <p:cNvPr id="28" name="Text Box 20"/>
          <p:cNvSpPr txBox="1">
            <a:spLocks noChangeArrowheads="1"/>
          </p:cNvSpPr>
          <p:nvPr/>
        </p:nvSpPr>
        <p:spPr bwMode="auto">
          <a:xfrm>
            <a:off x="5707546" y="4000397"/>
            <a:ext cx="880369" cy="461665"/>
          </a:xfrm>
          <a:prstGeom prst="rect">
            <a:avLst/>
          </a:prstGeom>
          <a:noFill/>
          <a:ln w="50800" algn="ctr">
            <a:noFill/>
            <a:miter lim="800000"/>
            <a:headEnd type="none" w="sm" len="sm"/>
            <a:tailEnd type="none" w="sm" len="sm"/>
          </a:ln>
          <a:effectLst/>
        </p:spPr>
        <p:txBody>
          <a:bodyPr wrap="none">
            <a:spAutoFit/>
          </a:bodyPr>
          <a:lstStyle/>
          <a:p>
            <a:pPr marL="457200" indent="-457200" algn="ctr"/>
            <a:r>
              <a:rPr lang="en-US" dirty="0" smtClean="0">
                <a:solidFill>
                  <a:srgbClr val="003399"/>
                </a:solidFill>
              </a:rPr>
              <a:t>Goal</a:t>
            </a:r>
          </a:p>
        </p:txBody>
      </p:sp>
      <p:sp>
        <p:nvSpPr>
          <p:cNvPr id="29" name="Line 21"/>
          <p:cNvSpPr>
            <a:spLocks noChangeShapeType="1"/>
          </p:cNvSpPr>
          <p:nvPr/>
        </p:nvSpPr>
        <p:spPr bwMode="auto">
          <a:xfrm>
            <a:off x="3657600" y="3733800"/>
            <a:ext cx="1600200" cy="1371600"/>
          </a:xfrm>
          <a:prstGeom prst="line">
            <a:avLst/>
          </a:prstGeom>
          <a:noFill/>
          <a:ln w="19050">
            <a:solidFill>
              <a:schemeClr val="accent2"/>
            </a:solidFill>
            <a:round/>
            <a:headEnd type="none" w="sm" len="sm"/>
            <a:tailEnd type="triangle" w="med" len="med"/>
          </a:ln>
          <a:effectLst/>
        </p:spPr>
        <p:txBody>
          <a:bodyPr wrap="none">
            <a:spAutoFit/>
          </a:bodyPr>
          <a:lstStyle/>
          <a:p>
            <a:pPr algn="ctr"/>
            <a:endParaRPr lang="en-US" smtClean="0">
              <a:solidFill>
                <a:srgbClr val="FFFFFF"/>
              </a:solidFill>
            </a:endParaRPr>
          </a:p>
        </p:txBody>
      </p:sp>
      <p:sp>
        <p:nvSpPr>
          <p:cNvPr id="30" name="Line 22"/>
          <p:cNvSpPr>
            <a:spLocks noChangeShapeType="1"/>
          </p:cNvSpPr>
          <p:nvPr/>
        </p:nvSpPr>
        <p:spPr bwMode="auto">
          <a:xfrm>
            <a:off x="3810000" y="6172200"/>
            <a:ext cx="1371600" cy="152400"/>
          </a:xfrm>
          <a:prstGeom prst="line">
            <a:avLst/>
          </a:prstGeom>
          <a:noFill/>
          <a:ln w="19050">
            <a:solidFill>
              <a:schemeClr val="accent2"/>
            </a:solidFill>
            <a:round/>
            <a:headEnd type="none" w="sm" len="sm"/>
            <a:tailEnd type="triangle" w="med" len="med"/>
          </a:ln>
          <a:effectLst/>
        </p:spPr>
        <p:txBody>
          <a:bodyPr>
            <a:spAutoFit/>
          </a:bodyPr>
          <a:lstStyle/>
          <a:p>
            <a:pPr algn="ctr"/>
            <a:endParaRPr lang="en-US" smtClean="0">
              <a:solidFill>
                <a:srgbClr val="FFFFFF"/>
              </a:solidFill>
            </a:endParaRPr>
          </a:p>
        </p:txBody>
      </p:sp>
      <p:sp>
        <p:nvSpPr>
          <p:cNvPr id="31" name="AutoShape 23"/>
          <p:cNvSpPr>
            <a:spLocks/>
          </p:cNvSpPr>
          <p:nvPr/>
        </p:nvSpPr>
        <p:spPr bwMode="auto">
          <a:xfrm flipH="1">
            <a:off x="7239000" y="4648200"/>
            <a:ext cx="538163" cy="1639888"/>
          </a:xfrm>
          <a:prstGeom prst="leftBrace">
            <a:avLst>
              <a:gd name="adj1" fmla="val 25393"/>
              <a:gd name="adj2" fmla="val 50000"/>
            </a:avLst>
          </a:prstGeom>
          <a:noFill/>
          <a:ln w="50800">
            <a:solidFill>
              <a:schemeClr val="tx1"/>
            </a:solidFill>
            <a:round/>
            <a:headEnd type="none" w="sm" len="sm"/>
            <a:tailEnd type="none" w="sm" len="sm"/>
          </a:ln>
          <a:effectLst/>
        </p:spPr>
        <p:txBody>
          <a:bodyPr wrap="none" anchor="ctr"/>
          <a:lstStyle/>
          <a:p>
            <a:pPr algn="ctr"/>
            <a:endParaRPr lang="en-US" smtClean="0">
              <a:solidFill>
                <a:srgbClr val="003399"/>
              </a:solidFill>
            </a:endParaRPr>
          </a:p>
        </p:txBody>
      </p:sp>
      <p:sp>
        <p:nvSpPr>
          <p:cNvPr id="32" name="Text Box 24"/>
          <p:cNvSpPr txBox="1">
            <a:spLocks noChangeArrowheads="1"/>
          </p:cNvSpPr>
          <p:nvPr/>
        </p:nvSpPr>
        <p:spPr bwMode="auto">
          <a:xfrm>
            <a:off x="7731125" y="4953000"/>
            <a:ext cx="1228725" cy="457200"/>
          </a:xfrm>
          <a:prstGeom prst="rect">
            <a:avLst/>
          </a:prstGeom>
          <a:noFill/>
          <a:ln w="50800" algn="ctr">
            <a:noFill/>
            <a:miter lim="800000"/>
            <a:headEnd type="none" w="sm" len="sm"/>
            <a:tailEnd type="none" w="sm" len="sm"/>
          </a:ln>
          <a:effectLst/>
        </p:spPr>
        <p:txBody>
          <a:bodyPr wrap="none">
            <a:spAutoFit/>
          </a:bodyPr>
          <a:lstStyle/>
          <a:p>
            <a:pPr algn="ctr"/>
            <a:r>
              <a:rPr lang="en-US" b="1" dirty="0" smtClean="0">
                <a:solidFill>
                  <a:srgbClr val="003399"/>
                </a:solidFill>
              </a:rPr>
              <a:t>~20W</a:t>
            </a:r>
          </a:p>
        </p:txBody>
      </p:sp>
      <p:sp>
        <p:nvSpPr>
          <p:cNvPr id="33" name="Line 25"/>
          <p:cNvSpPr>
            <a:spLocks noChangeShapeType="1"/>
          </p:cNvSpPr>
          <p:nvPr/>
        </p:nvSpPr>
        <p:spPr bwMode="auto">
          <a:xfrm>
            <a:off x="3657600" y="1371600"/>
            <a:ext cx="1600200" cy="3276600"/>
          </a:xfrm>
          <a:prstGeom prst="line">
            <a:avLst/>
          </a:prstGeom>
          <a:noFill/>
          <a:ln w="19050">
            <a:solidFill>
              <a:schemeClr val="accent2"/>
            </a:solidFill>
            <a:round/>
            <a:headEnd type="none" w="sm" len="sm"/>
            <a:tailEnd type="triangle" w="med" len="med"/>
          </a:ln>
          <a:effectLst/>
        </p:spPr>
        <p:txBody>
          <a:bodyPr>
            <a:spAutoFit/>
          </a:bodyPr>
          <a:lstStyle/>
          <a:p>
            <a:pPr algn="ctr"/>
            <a:endParaRPr lang="en-US" smtClean="0">
              <a:solidFill>
                <a:srgbClr val="FFFFFF"/>
              </a:solidFill>
            </a:endParaRPr>
          </a:p>
        </p:txBody>
      </p:sp>
      <p:sp>
        <p:nvSpPr>
          <p:cNvPr id="34" name="TextBox 33"/>
          <p:cNvSpPr txBox="1"/>
          <p:nvPr/>
        </p:nvSpPr>
        <p:spPr>
          <a:xfrm>
            <a:off x="1097283" y="795130"/>
            <a:ext cx="3637534" cy="461665"/>
          </a:xfrm>
          <a:prstGeom prst="rect">
            <a:avLst/>
          </a:prstGeom>
          <a:noFill/>
        </p:spPr>
        <p:txBody>
          <a:bodyPr wrap="none" rtlCol="0">
            <a:spAutoFit/>
          </a:bodyPr>
          <a:lstStyle/>
          <a:p>
            <a:r>
              <a:rPr lang="en-US" i="1" dirty="0" smtClean="0"/>
              <a:t>Teraflop system today</a:t>
            </a:r>
            <a:endParaRPr lang="en-US" i="1" dirty="0"/>
          </a:p>
        </p:txBody>
      </p:sp>
    </p:spTree>
    <p:extLst>
      <p:ext uri="{BB962C8B-B14F-4D97-AF65-F5344CB8AC3E}">
        <p14:creationId xmlns:p14="http://schemas.microsoft.com/office/powerpoint/2010/main" val="136517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72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72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7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72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72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72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72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72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72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72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72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72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37259"/>
                                        </p:tgtEl>
                                        <p:attrNameLst>
                                          <p:attrName>style.visibility</p:attrName>
                                        </p:attrNameLst>
                                      </p:cBhvr>
                                      <p:to>
                                        <p:strVal val="visible"/>
                                      </p:to>
                                    </p:set>
                                    <p:animEffect transition="in" filter="wipe(down)">
                                      <p:cBhvr>
                                        <p:cTn id="39" dur="500"/>
                                        <p:tgtEl>
                                          <p:spTgt spid="43725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37258"/>
                                        </p:tgtEl>
                                        <p:attrNameLst>
                                          <p:attrName>style.visibility</p:attrName>
                                        </p:attrNameLst>
                                      </p:cBhvr>
                                      <p:to>
                                        <p:strVal val="visible"/>
                                      </p:to>
                                    </p:set>
                                    <p:animEffect transition="in" filter="wipe(down)">
                                      <p:cBhvr>
                                        <p:cTn id="42" dur="500"/>
                                        <p:tgtEl>
                                          <p:spTgt spid="43725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37256"/>
                                        </p:tgtEl>
                                        <p:attrNameLst>
                                          <p:attrName>style.visibility</p:attrName>
                                        </p:attrNameLst>
                                      </p:cBhvr>
                                      <p:to>
                                        <p:strVal val="visible"/>
                                      </p:to>
                                    </p:set>
                                    <p:animEffect transition="in" filter="wipe(down)">
                                      <p:cBhvr>
                                        <p:cTn id="45" dur="500"/>
                                        <p:tgtEl>
                                          <p:spTgt spid="43725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37257"/>
                                        </p:tgtEl>
                                        <p:attrNameLst>
                                          <p:attrName>style.visibility</p:attrName>
                                        </p:attrNameLst>
                                      </p:cBhvr>
                                      <p:to>
                                        <p:strVal val="visible"/>
                                      </p:to>
                                    </p:set>
                                    <p:animEffect transition="in" filter="wipe(down)">
                                      <p:cBhvr>
                                        <p:cTn id="48" dur="500"/>
                                        <p:tgtEl>
                                          <p:spTgt spid="43725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437251"/>
                                        </p:tgtEl>
                                      </p:cBhvr>
                                    </p:animEffect>
                                    <p:set>
                                      <p:cBhvr>
                                        <p:cTn id="53" dur="1" fill="hold">
                                          <p:stCondLst>
                                            <p:cond delay="499"/>
                                          </p:stCondLst>
                                        </p:cTn>
                                        <p:tgtEl>
                                          <p:spTgt spid="437251"/>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437266"/>
                                        </p:tgtEl>
                                      </p:cBhvr>
                                    </p:animEffect>
                                    <p:set>
                                      <p:cBhvr>
                                        <p:cTn id="56" dur="1" fill="hold">
                                          <p:stCondLst>
                                            <p:cond delay="499"/>
                                          </p:stCondLst>
                                        </p:cTn>
                                        <p:tgtEl>
                                          <p:spTgt spid="437266"/>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437267"/>
                                        </p:tgtEl>
                                      </p:cBhvr>
                                    </p:animEffect>
                                    <p:set>
                                      <p:cBhvr>
                                        <p:cTn id="59" dur="1" fill="hold">
                                          <p:stCondLst>
                                            <p:cond delay="499"/>
                                          </p:stCondLst>
                                        </p:cTn>
                                        <p:tgtEl>
                                          <p:spTgt spid="437267"/>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437265"/>
                                        </p:tgtEl>
                                      </p:cBhvr>
                                    </p:animEffect>
                                    <p:set>
                                      <p:cBhvr>
                                        <p:cTn id="62" dur="1" fill="hold">
                                          <p:stCondLst>
                                            <p:cond delay="499"/>
                                          </p:stCondLst>
                                        </p:cTn>
                                        <p:tgtEl>
                                          <p:spTgt spid="437265"/>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437257"/>
                                        </p:tgtEl>
                                      </p:cBhvr>
                                    </p:animEffect>
                                    <p:set>
                                      <p:cBhvr>
                                        <p:cTn id="65" dur="1" fill="hold">
                                          <p:stCondLst>
                                            <p:cond delay="499"/>
                                          </p:stCondLst>
                                        </p:cTn>
                                        <p:tgtEl>
                                          <p:spTgt spid="437257"/>
                                        </p:tgtEl>
                                        <p:attrNameLst>
                                          <p:attrName>style.visibility</p:attrName>
                                        </p:attrNameLst>
                                      </p:cBhvr>
                                      <p:to>
                                        <p:strVal val="hidden"/>
                                      </p:to>
                                    </p:se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par>
                          <p:cTn id="75" fill="hold">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childTnLst>
                                </p:cTn>
                              </p:par>
                            </p:childTnLst>
                          </p:cTn>
                        </p:par>
                        <p:par>
                          <p:cTn id="84" fill="hold">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childTnLst>
                                </p:cTn>
                              </p:par>
                            </p:childTnLst>
                          </p:cTn>
                        </p:par>
                        <p:par>
                          <p:cTn id="90" fill="hold">
                            <p:stCondLst>
                              <p:cond delay="500"/>
                            </p:stCondLst>
                            <p:childTnLst>
                              <p:par>
                                <p:cTn id="91" presetID="1"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p:bldP spid="437251" grpId="1"/>
      <p:bldP spid="437252" grpId="0" animBg="1"/>
      <p:bldP spid="437253" grpId="0" animBg="1"/>
      <p:bldP spid="437254" grpId="0" animBg="1"/>
      <p:bldP spid="437255" grpId="0" animBg="1"/>
      <p:bldP spid="437256" grpId="0" animBg="1"/>
      <p:bldP spid="437257" grpId="0"/>
      <p:bldP spid="437257" grpId="1"/>
      <p:bldP spid="437258" grpId="0" animBg="1"/>
      <p:bldP spid="437259" grpId="0"/>
      <p:bldP spid="437260" grpId="0"/>
      <p:bldP spid="437261" grpId="0"/>
      <p:bldP spid="437262" grpId="0"/>
      <p:bldP spid="437263" grpId="0"/>
      <p:bldP spid="437265" grpId="0"/>
      <p:bldP spid="437265" grpId="1"/>
      <p:bldP spid="437266" grpId="0"/>
      <p:bldP spid="437266" grpId="1"/>
      <p:bldP spid="437267" grpId="0"/>
      <p:bldP spid="437267" grpId="1"/>
      <p:bldP spid="23" grpId="0" animBg="1"/>
      <p:bldP spid="24" grpId="0" animBg="1"/>
      <p:bldP spid="25" grpId="0" animBg="1"/>
      <p:bldP spid="26" grpId="0" animBg="1"/>
      <p:bldP spid="27" grpId="0" animBg="1"/>
      <p:bldP spid="28" grpId="0"/>
      <p:bldP spid="29" grpId="0" animBg="1"/>
      <p:bldP spid="30" grpId="0" animBg="1"/>
      <p:bldP spid="31" grpId="0" animBg="1"/>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23890"/>
            <a:ext cx="8237537" cy="889000"/>
          </a:xfrm>
        </p:spPr>
        <p:txBody>
          <a:bodyPr/>
          <a:lstStyle/>
          <a:p>
            <a:pPr algn="ctr"/>
            <a:r>
              <a:rPr lang="en-US" dirty="0" smtClean="0"/>
              <a:t>The UHPC* Challenge</a:t>
            </a:r>
            <a:endParaRPr lang="en-US" dirty="0"/>
          </a:p>
        </p:txBody>
      </p:sp>
      <p:sp>
        <p:nvSpPr>
          <p:cNvPr id="6" name="Text Box 119"/>
          <p:cNvSpPr txBox="1">
            <a:spLocks noChangeArrowheads="1"/>
          </p:cNvSpPr>
          <p:nvPr/>
        </p:nvSpPr>
        <p:spPr bwMode="auto">
          <a:xfrm>
            <a:off x="2977073" y="3559277"/>
            <a:ext cx="3069762" cy="461665"/>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a:scene3d>
            <a:camera prst="orthographicFront"/>
            <a:lightRig rig="threePt" dir="t"/>
          </a:scene3d>
          <a:sp3d>
            <a:bevelT/>
          </a:sp3d>
        </p:spPr>
        <p:txBody>
          <a:bodyPr wrap="square">
            <a:spAutoFit/>
          </a:bodyPr>
          <a:lstStyle/>
          <a:p>
            <a:pPr>
              <a:defRPr/>
            </a:pPr>
            <a:r>
              <a:rPr lang="en-US" sz="2400" b="1" dirty="0">
                <a:solidFill>
                  <a:srgbClr val="000000"/>
                </a:solidFill>
                <a:latin typeface="Verdana" pitchFamily="34" charset="0"/>
              </a:rPr>
              <a:t>20 </a:t>
            </a:r>
            <a:r>
              <a:rPr lang="en-US" sz="2400" b="1" dirty="0" err="1" smtClean="0">
                <a:solidFill>
                  <a:srgbClr val="000000"/>
                </a:solidFill>
                <a:latin typeface="Verdana" pitchFamily="34" charset="0"/>
              </a:rPr>
              <a:t>pJ</a:t>
            </a:r>
            <a:r>
              <a:rPr lang="en-US" sz="2400" b="1" dirty="0" smtClean="0">
                <a:solidFill>
                  <a:srgbClr val="000000"/>
                </a:solidFill>
                <a:latin typeface="Verdana" pitchFamily="34" charset="0"/>
              </a:rPr>
              <a:t>/Operation</a:t>
            </a:r>
            <a:endParaRPr lang="en-US" sz="2400" b="1" dirty="0">
              <a:solidFill>
                <a:srgbClr val="000000"/>
              </a:solidFill>
              <a:latin typeface="Verdana" pitchFamily="34" charset="0"/>
            </a:endParaRPr>
          </a:p>
        </p:txBody>
      </p:sp>
      <p:grpSp>
        <p:nvGrpSpPr>
          <p:cNvPr id="22" name="Group 21"/>
          <p:cNvGrpSpPr/>
          <p:nvPr/>
        </p:nvGrpSpPr>
        <p:grpSpPr>
          <a:xfrm>
            <a:off x="282678" y="1356852"/>
            <a:ext cx="2486025" cy="2387703"/>
            <a:chOff x="282678" y="1356852"/>
            <a:chExt cx="2486025" cy="2387703"/>
          </a:xfrm>
        </p:grpSpPr>
        <p:pic>
          <p:nvPicPr>
            <p:cNvPr id="128002" name="Picture 2" descr="http://t3.gstatic.com/images?q=tbn:ANd9GcTEy8i38Hda3eYloAvw3gXOJ4F43VqIEm9pPORtmoiu2RPl_OYS"/>
            <p:cNvPicPr>
              <a:picLocks noChangeAspect="1" noChangeArrowheads="1"/>
            </p:cNvPicPr>
            <p:nvPr/>
          </p:nvPicPr>
          <p:blipFill>
            <a:blip r:embed="rId2" cstate="email"/>
            <a:srcRect/>
            <a:stretch>
              <a:fillRect/>
            </a:stretch>
          </p:blipFill>
          <p:spPr bwMode="auto">
            <a:xfrm>
              <a:off x="282678" y="1906230"/>
              <a:ext cx="2486025" cy="1838325"/>
            </a:xfrm>
            <a:prstGeom prst="rect">
              <a:avLst/>
            </a:prstGeom>
            <a:noFill/>
          </p:spPr>
        </p:pic>
        <p:sp>
          <p:nvSpPr>
            <p:cNvPr id="11" name="TextBox 10"/>
            <p:cNvSpPr txBox="1"/>
            <p:nvPr/>
          </p:nvSpPr>
          <p:spPr>
            <a:xfrm>
              <a:off x="629265" y="1356852"/>
              <a:ext cx="1878719" cy="461665"/>
            </a:xfrm>
            <a:prstGeom prst="rect">
              <a:avLst/>
            </a:prstGeom>
            <a:noFill/>
          </p:spPr>
          <p:txBody>
            <a:bodyPr wrap="none" rtlCol="0">
              <a:spAutoFit/>
            </a:bodyPr>
            <a:lstStyle/>
            <a:p>
              <a:r>
                <a:rPr lang="en-US" dirty="0" smtClean="0"/>
                <a:t>20MW, </a:t>
              </a:r>
              <a:r>
                <a:rPr lang="en-US" dirty="0" err="1" smtClean="0"/>
                <a:t>Exa</a:t>
              </a:r>
              <a:endParaRPr lang="en-US" dirty="0"/>
            </a:p>
          </p:txBody>
        </p:sp>
      </p:grpSp>
      <p:grpSp>
        <p:nvGrpSpPr>
          <p:cNvPr id="24" name="Group 23"/>
          <p:cNvGrpSpPr/>
          <p:nvPr/>
        </p:nvGrpSpPr>
        <p:grpSpPr>
          <a:xfrm>
            <a:off x="6300019" y="1120883"/>
            <a:ext cx="2486025" cy="2594174"/>
            <a:chOff x="6300019" y="1120883"/>
            <a:chExt cx="2486025" cy="2594174"/>
          </a:xfrm>
        </p:grpSpPr>
        <p:pic>
          <p:nvPicPr>
            <p:cNvPr id="128008" name="Picture 8" descr="http://t3.gstatic.com/images?q=tbn:ANd9GcQMAuUdkwCirjbMk-PLuBCvwmHqWcWcCZP7fq3nSfgxFqlNYvpO5A"/>
            <p:cNvPicPr>
              <a:picLocks noChangeAspect="1" noChangeArrowheads="1"/>
            </p:cNvPicPr>
            <p:nvPr/>
          </p:nvPicPr>
          <p:blipFill>
            <a:blip r:embed="rId3" cstate="email"/>
            <a:srcRect/>
            <a:stretch>
              <a:fillRect/>
            </a:stretch>
          </p:blipFill>
          <p:spPr bwMode="auto">
            <a:xfrm>
              <a:off x="6300019" y="1876732"/>
              <a:ext cx="2486025" cy="1838325"/>
            </a:xfrm>
            <a:prstGeom prst="rect">
              <a:avLst/>
            </a:prstGeom>
            <a:noFill/>
          </p:spPr>
        </p:pic>
        <p:sp>
          <p:nvSpPr>
            <p:cNvPr id="13" name="TextBox 12"/>
            <p:cNvSpPr txBox="1"/>
            <p:nvPr/>
          </p:nvSpPr>
          <p:spPr>
            <a:xfrm>
              <a:off x="6705600" y="1120883"/>
              <a:ext cx="1707199" cy="461665"/>
            </a:xfrm>
            <a:prstGeom prst="rect">
              <a:avLst/>
            </a:prstGeom>
            <a:noFill/>
          </p:spPr>
          <p:txBody>
            <a:bodyPr wrap="none" rtlCol="0">
              <a:spAutoFit/>
            </a:bodyPr>
            <a:lstStyle/>
            <a:p>
              <a:r>
                <a:rPr lang="en-US" dirty="0" smtClean="0"/>
                <a:t>20W, </a:t>
              </a:r>
              <a:r>
                <a:rPr lang="en-US" dirty="0" err="1" smtClean="0"/>
                <a:t>Tera</a:t>
              </a:r>
              <a:endParaRPr lang="en-US" dirty="0"/>
            </a:p>
          </p:txBody>
        </p:sp>
      </p:grpSp>
      <p:grpSp>
        <p:nvGrpSpPr>
          <p:cNvPr id="23" name="Group 22"/>
          <p:cNvGrpSpPr/>
          <p:nvPr/>
        </p:nvGrpSpPr>
        <p:grpSpPr>
          <a:xfrm>
            <a:off x="3428999" y="820225"/>
            <a:ext cx="2662392" cy="2202745"/>
            <a:chOff x="3428999" y="820225"/>
            <a:chExt cx="2662392" cy="2202745"/>
          </a:xfrm>
        </p:grpSpPr>
        <p:pic>
          <p:nvPicPr>
            <p:cNvPr id="128004" name="Picture 4" descr="http://t3.gstatic.com/images?q=tbn:ANd9GcRRQHkbbDjxp_TJtKdtyH04YSnzQdNrl3wS5_VKmQZrlfUFKxsifw"/>
            <p:cNvPicPr>
              <a:picLocks noChangeAspect="1" noChangeArrowheads="1"/>
            </p:cNvPicPr>
            <p:nvPr/>
          </p:nvPicPr>
          <p:blipFill>
            <a:blip r:embed="rId4" cstate="email"/>
            <a:srcRect/>
            <a:stretch>
              <a:fillRect/>
            </a:stretch>
          </p:blipFill>
          <p:spPr bwMode="auto">
            <a:xfrm>
              <a:off x="3428999" y="1077195"/>
              <a:ext cx="2293375" cy="1506839"/>
            </a:xfrm>
            <a:prstGeom prst="rect">
              <a:avLst/>
            </a:prstGeom>
            <a:noFill/>
          </p:spPr>
        </p:pic>
        <p:sp>
          <p:nvSpPr>
            <p:cNvPr id="12" name="TextBox 11"/>
            <p:cNvSpPr txBox="1"/>
            <p:nvPr/>
          </p:nvSpPr>
          <p:spPr>
            <a:xfrm>
              <a:off x="3593690" y="2561305"/>
              <a:ext cx="1938544" cy="461665"/>
            </a:xfrm>
            <a:prstGeom prst="rect">
              <a:avLst/>
            </a:prstGeom>
            <a:noFill/>
          </p:spPr>
          <p:txBody>
            <a:bodyPr wrap="none" rtlCol="0">
              <a:spAutoFit/>
            </a:bodyPr>
            <a:lstStyle/>
            <a:p>
              <a:r>
                <a:rPr lang="en-US" dirty="0" smtClean="0"/>
                <a:t>20KW, </a:t>
              </a:r>
              <a:r>
                <a:rPr lang="en-US" dirty="0" err="1" smtClean="0"/>
                <a:t>Peta</a:t>
              </a:r>
              <a:endParaRPr lang="en-US" dirty="0"/>
            </a:p>
          </p:txBody>
        </p:sp>
        <p:pic>
          <p:nvPicPr>
            <p:cNvPr id="128010" name="Picture 10" descr="http://t2.gstatic.com/images?q=tbn:ANd9GcTLJGMoqx6SaDAdmOb6bUJxSIxtn1YnTJMoKTYB7rVdlXiqCD3awoUUS5X1"/>
            <p:cNvPicPr>
              <a:picLocks noChangeAspect="1" noChangeArrowheads="1"/>
            </p:cNvPicPr>
            <p:nvPr/>
          </p:nvPicPr>
          <p:blipFill>
            <a:blip r:embed="rId5" cstate="email"/>
            <a:srcRect/>
            <a:stretch>
              <a:fillRect/>
            </a:stretch>
          </p:blipFill>
          <p:spPr bwMode="auto">
            <a:xfrm>
              <a:off x="5110316" y="820225"/>
              <a:ext cx="981075" cy="1228726"/>
            </a:xfrm>
            <a:prstGeom prst="rect">
              <a:avLst/>
            </a:prstGeom>
            <a:ln>
              <a:noFill/>
            </a:ln>
            <a:effectLst>
              <a:softEdge rad="112500"/>
            </a:effectLst>
          </p:spPr>
        </p:pic>
      </p:grpSp>
      <p:sp>
        <p:nvSpPr>
          <p:cNvPr id="15" name="TextBox 14"/>
          <p:cNvSpPr txBox="1"/>
          <p:nvPr/>
        </p:nvSpPr>
        <p:spPr>
          <a:xfrm>
            <a:off x="393800" y="895817"/>
            <a:ext cx="2815130" cy="276999"/>
          </a:xfrm>
          <a:prstGeom prst="rect">
            <a:avLst/>
          </a:prstGeom>
          <a:noFill/>
        </p:spPr>
        <p:txBody>
          <a:bodyPr wrap="none" rtlCol="0">
            <a:spAutoFit/>
          </a:bodyPr>
          <a:lstStyle/>
          <a:p>
            <a:r>
              <a:rPr lang="en-US" sz="1200" i="1" dirty="0" smtClean="0"/>
              <a:t>*DARPA, Ubiquitous HPC Program</a:t>
            </a:r>
            <a:endParaRPr lang="en-US" sz="1200" i="1" dirty="0"/>
          </a:p>
        </p:txBody>
      </p:sp>
      <p:grpSp>
        <p:nvGrpSpPr>
          <p:cNvPr id="27" name="Group 26"/>
          <p:cNvGrpSpPr/>
          <p:nvPr/>
        </p:nvGrpSpPr>
        <p:grpSpPr>
          <a:xfrm>
            <a:off x="285136" y="4222960"/>
            <a:ext cx="2562260" cy="2273654"/>
            <a:chOff x="285136" y="4222960"/>
            <a:chExt cx="2562260" cy="2273654"/>
          </a:xfrm>
        </p:grpSpPr>
        <p:pic>
          <p:nvPicPr>
            <p:cNvPr id="185348" name="Picture 4" descr="https://encrypted-tbn2.google.com/images?q=tbn:ANd9GcRaQ-6lf_dJyEIP_1aF28-adAKoT0XoS47uPD4GjRXZ7XbkCsVaHw"/>
            <p:cNvPicPr>
              <a:picLocks noChangeAspect="1" noChangeArrowheads="1"/>
            </p:cNvPicPr>
            <p:nvPr/>
          </p:nvPicPr>
          <p:blipFill>
            <a:blip r:embed="rId6" cstate="email"/>
            <a:srcRect/>
            <a:stretch>
              <a:fillRect/>
            </a:stretch>
          </p:blipFill>
          <p:spPr bwMode="auto">
            <a:xfrm>
              <a:off x="285136" y="4686863"/>
              <a:ext cx="2533650" cy="1809751"/>
            </a:xfrm>
            <a:prstGeom prst="rect">
              <a:avLst/>
            </a:prstGeom>
            <a:noFill/>
          </p:spPr>
        </p:pic>
        <p:sp>
          <p:nvSpPr>
            <p:cNvPr id="18" name="TextBox 17"/>
            <p:cNvSpPr txBox="1"/>
            <p:nvPr/>
          </p:nvSpPr>
          <p:spPr>
            <a:xfrm>
              <a:off x="683342" y="4222960"/>
              <a:ext cx="2164054" cy="461665"/>
            </a:xfrm>
            <a:prstGeom prst="rect">
              <a:avLst/>
            </a:prstGeom>
            <a:noFill/>
          </p:spPr>
          <p:txBody>
            <a:bodyPr wrap="none" rtlCol="0">
              <a:spAutoFit/>
            </a:bodyPr>
            <a:lstStyle/>
            <a:p>
              <a:r>
                <a:rPr lang="en-US" dirty="0" smtClean="0"/>
                <a:t>20 </a:t>
              </a:r>
              <a:r>
                <a:rPr lang="en-US" dirty="0" err="1" smtClean="0">
                  <a:latin typeface="Symbol" pitchFamily="18" charset="2"/>
                </a:rPr>
                <a:t>m</a:t>
              </a:r>
              <a:r>
                <a:rPr lang="en-US" dirty="0" err="1" smtClean="0"/>
                <a:t>W</a:t>
              </a:r>
              <a:r>
                <a:rPr lang="en-US" dirty="0" smtClean="0"/>
                <a:t>, Mega</a:t>
              </a:r>
              <a:endParaRPr lang="en-US" dirty="0"/>
            </a:p>
          </p:txBody>
        </p:sp>
      </p:grpSp>
      <p:grpSp>
        <p:nvGrpSpPr>
          <p:cNvPr id="25" name="Group 24"/>
          <p:cNvGrpSpPr/>
          <p:nvPr/>
        </p:nvGrpSpPr>
        <p:grpSpPr>
          <a:xfrm>
            <a:off x="6553200" y="3957489"/>
            <a:ext cx="2258632" cy="2487556"/>
            <a:chOff x="6553200" y="3957489"/>
            <a:chExt cx="2258632" cy="2487556"/>
          </a:xfrm>
        </p:grpSpPr>
        <p:pic>
          <p:nvPicPr>
            <p:cNvPr id="185346" name="Picture 2" descr="https://encrypted-tbn0.google.com/images?q=tbn:ANd9GcQmydGNxKAqdGIbVcrp7Xl8vNo-Xv_pyR7HPc_kWHukUtdJPj4Ocw"/>
            <p:cNvPicPr>
              <a:picLocks noChangeAspect="1" noChangeArrowheads="1"/>
            </p:cNvPicPr>
            <p:nvPr/>
          </p:nvPicPr>
          <p:blipFill>
            <a:blip r:embed="rId7" cstate="email"/>
            <a:srcRect/>
            <a:stretch>
              <a:fillRect/>
            </a:stretch>
          </p:blipFill>
          <p:spPr bwMode="auto">
            <a:xfrm>
              <a:off x="6912079" y="4611329"/>
              <a:ext cx="967300" cy="1833716"/>
            </a:xfrm>
            <a:prstGeom prst="rect">
              <a:avLst/>
            </a:prstGeom>
            <a:noFill/>
          </p:spPr>
        </p:pic>
        <p:sp>
          <p:nvSpPr>
            <p:cNvPr id="19" name="TextBox 18"/>
            <p:cNvSpPr txBox="1"/>
            <p:nvPr/>
          </p:nvSpPr>
          <p:spPr>
            <a:xfrm>
              <a:off x="6553200" y="3957489"/>
              <a:ext cx="2258632" cy="461665"/>
            </a:xfrm>
            <a:prstGeom prst="rect">
              <a:avLst/>
            </a:prstGeom>
            <a:noFill/>
          </p:spPr>
          <p:txBody>
            <a:bodyPr wrap="none" rtlCol="0">
              <a:spAutoFit/>
            </a:bodyPr>
            <a:lstStyle/>
            <a:p>
              <a:r>
                <a:rPr lang="en-US" dirty="0" smtClean="0"/>
                <a:t>2W, 100 Giga</a:t>
              </a:r>
              <a:endParaRPr lang="en-US" dirty="0"/>
            </a:p>
          </p:txBody>
        </p:sp>
      </p:grpSp>
      <p:grpSp>
        <p:nvGrpSpPr>
          <p:cNvPr id="30" name="Group 29"/>
          <p:cNvGrpSpPr/>
          <p:nvPr/>
        </p:nvGrpSpPr>
        <p:grpSpPr>
          <a:xfrm>
            <a:off x="3598606" y="4375360"/>
            <a:ext cx="2167260" cy="2241751"/>
            <a:chOff x="3598606" y="4375360"/>
            <a:chExt cx="2167260" cy="2241751"/>
          </a:xfrm>
        </p:grpSpPr>
        <p:sp>
          <p:nvSpPr>
            <p:cNvPr id="20" name="TextBox 19"/>
            <p:cNvSpPr txBox="1"/>
            <p:nvPr/>
          </p:nvSpPr>
          <p:spPr>
            <a:xfrm>
              <a:off x="3598606" y="4375360"/>
              <a:ext cx="2167260" cy="461665"/>
            </a:xfrm>
            <a:prstGeom prst="rect">
              <a:avLst/>
            </a:prstGeom>
            <a:noFill/>
          </p:spPr>
          <p:txBody>
            <a:bodyPr wrap="none" rtlCol="0">
              <a:spAutoFit/>
            </a:bodyPr>
            <a:lstStyle/>
            <a:p>
              <a:r>
                <a:rPr lang="en-US" dirty="0" smtClean="0"/>
                <a:t>20 </a:t>
              </a:r>
              <a:r>
                <a:rPr lang="en-US" dirty="0" err="1" smtClean="0"/>
                <a:t>mW</a:t>
              </a:r>
              <a:r>
                <a:rPr lang="en-US" dirty="0" smtClean="0"/>
                <a:t>, Giga</a:t>
              </a:r>
              <a:endParaRPr lang="en-US" dirty="0"/>
            </a:p>
          </p:txBody>
        </p:sp>
        <p:pic>
          <p:nvPicPr>
            <p:cNvPr id="185352" name="Picture 8" descr="https://encrypted-tbn2.google.com/images?q=tbn:ANd9GcREEPmINIRBl7EYg7G4VtEjT6lbqH0Vvx9kJMofGrdT-SvKzmvTyA"/>
            <p:cNvPicPr>
              <a:picLocks noChangeAspect="1" noChangeArrowheads="1"/>
            </p:cNvPicPr>
            <p:nvPr/>
          </p:nvPicPr>
          <p:blipFill>
            <a:blip r:embed="rId8" cstate="email"/>
            <a:srcRect/>
            <a:stretch>
              <a:fillRect/>
            </a:stretch>
          </p:blipFill>
          <p:spPr bwMode="auto">
            <a:xfrm>
              <a:off x="3726430" y="4860823"/>
              <a:ext cx="1756288" cy="1756288"/>
            </a:xfrm>
            <a:prstGeom prst="rect">
              <a:avLst/>
            </a:prstGeom>
            <a:noFill/>
          </p:spPr>
        </p:pic>
      </p:grpSp>
    </p:spTree>
    <p:extLst>
      <p:ext uri="{BB962C8B-B14F-4D97-AF65-F5344CB8AC3E}">
        <p14:creationId xmlns:p14="http://schemas.microsoft.com/office/powerpoint/2010/main" val="114863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Exascale Challenges</a:t>
            </a:r>
            <a:endParaRPr lang="en-US" dirty="0"/>
          </a:p>
        </p:txBody>
      </p:sp>
      <p:sp>
        <p:nvSpPr>
          <p:cNvPr id="3" name="Content Placeholder 2"/>
          <p:cNvSpPr>
            <a:spLocks noGrp="1"/>
          </p:cNvSpPr>
          <p:nvPr>
            <p:ph idx="1"/>
          </p:nvPr>
        </p:nvSpPr>
        <p:spPr>
          <a:xfrm>
            <a:off x="404137" y="1353710"/>
            <a:ext cx="8407400" cy="4970227"/>
          </a:xfrm>
        </p:spPr>
        <p:txBody>
          <a:bodyPr lIns="0"/>
          <a:lstStyle/>
          <a:p>
            <a:pPr marL="742950" indent="-742950">
              <a:buFont typeface="+mj-lt"/>
              <a:buAutoNum type="arabicPeriod"/>
            </a:pPr>
            <a:r>
              <a:rPr lang="en-US" sz="2800" dirty="0" smtClean="0"/>
              <a:t>System Power &amp; Energy</a:t>
            </a:r>
          </a:p>
          <a:p>
            <a:pPr marL="742950" indent="-742950">
              <a:buFont typeface="+mj-lt"/>
              <a:buAutoNum type="arabicPeriod"/>
            </a:pPr>
            <a:r>
              <a:rPr lang="en-US" sz="2800" dirty="0" smtClean="0"/>
              <a:t>New, efficient, memory subsystem</a:t>
            </a:r>
          </a:p>
          <a:p>
            <a:pPr marL="742950" indent="-742950">
              <a:buFont typeface="+mj-lt"/>
              <a:buAutoNum type="arabicPeriod"/>
            </a:pPr>
            <a:r>
              <a:rPr lang="en-US" sz="2800" dirty="0" smtClean="0"/>
              <a:t>Extreme parallelism, data locality, gentle-slope programmability </a:t>
            </a:r>
          </a:p>
          <a:p>
            <a:pPr marL="742950" indent="-742950">
              <a:buFont typeface="+mj-lt"/>
              <a:buAutoNum type="arabicPeriod"/>
            </a:pPr>
            <a:r>
              <a:rPr lang="en-US" sz="2800" dirty="0" smtClean="0"/>
              <a:t>New execution model comprehending self awareness with introspection</a:t>
            </a:r>
          </a:p>
          <a:p>
            <a:pPr marL="742950" indent="-742950">
              <a:buFont typeface="+mj-lt"/>
              <a:buAutoNum type="arabicPeriod"/>
            </a:pPr>
            <a:r>
              <a:rPr lang="en-US" sz="2800" dirty="0" smtClean="0"/>
              <a:t>Resiliency to provide system </a:t>
            </a:r>
            <a:r>
              <a:rPr lang="en-US" sz="2800" dirty="0" smtClean="0"/>
              <a:t>reliability</a:t>
            </a:r>
          </a:p>
          <a:p>
            <a:pPr marL="742950" indent="-742950">
              <a:buFont typeface="+mj-lt"/>
              <a:buAutoNum type="arabicPeriod"/>
            </a:pPr>
            <a:r>
              <a:rPr lang="en-US" sz="2800" dirty="0" smtClean="0"/>
              <a:t>System efficiency &amp; cost</a:t>
            </a:r>
            <a:endParaRPr lang="en-US" sz="2800" dirty="0" smtClean="0"/>
          </a:p>
        </p:txBody>
      </p:sp>
    </p:spTree>
    <p:extLst>
      <p:ext uri="{BB962C8B-B14F-4D97-AF65-F5344CB8AC3E}">
        <p14:creationId xmlns:p14="http://schemas.microsoft.com/office/powerpoint/2010/main" val="2003744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Exascale HW Design Challenges</a:t>
            </a:r>
            <a:endParaRPr lang="en-US" dirty="0"/>
          </a:p>
        </p:txBody>
      </p:sp>
      <p:grpSp>
        <p:nvGrpSpPr>
          <p:cNvPr id="33" name="Group 32"/>
          <p:cNvGrpSpPr/>
          <p:nvPr/>
        </p:nvGrpSpPr>
        <p:grpSpPr>
          <a:xfrm>
            <a:off x="304800" y="1143000"/>
            <a:ext cx="4648200" cy="1965584"/>
            <a:chOff x="304800" y="1143000"/>
            <a:chExt cx="4648200" cy="1965584"/>
          </a:xfrm>
        </p:grpSpPr>
        <p:sp>
          <p:nvSpPr>
            <p:cNvPr id="34" name="TextBox 33"/>
            <p:cNvSpPr txBox="1"/>
            <p:nvPr/>
          </p:nvSpPr>
          <p:spPr>
            <a:xfrm>
              <a:off x="457200" y="1143000"/>
              <a:ext cx="4403770" cy="369332"/>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accent6">
                      <a:lumMod val="50000"/>
                    </a:schemeClr>
                  </a:solidFill>
                  <a:effectLst/>
                  <a:uLnTx/>
                  <a:uFillTx/>
                  <a:latin typeface="Arial" charset="0"/>
                </a:rPr>
                <a:t>1. NTV Logic &amp; Memory for low energy</a:t>
              </a:r>
            </a:p>
          </p:txBody>
        </p:sp>
        <p:pic>
          <p:nvPicPr>
            <p:cNvPr id="35" name="Picture 2"/>
            <p:cNvPicPr>
              <a:picLocks noChangeAspect="1" noChangeArrowheads="1"/>
            </p:cNvPicPr>
            <p:nvPr/>
          </p:nvPicPr>
          <p:blipFill>
            <a:blip r:embed="rId2" cstate="print"/>
            <a:srcRect/>
            <a:stretch>
              <a:fillRect/>
            </a:stretch>
          </p:blipFill>
          <p:spPr bwMode="auto">
            <a:xfrm>
              <a:off x="304800" y="1547692"/>
              <a:ext cx="2590800" cy="1560892"/>
            </a:xfrm>
            <a:prstGeom prst="rect">
              <a:avLst/>
            </a:prstGeom>
            <a:solidFill>
              <a:srgbClr val="FFFFFF">
                <a:lumMod val="85000"/>
              </a:srgbClr>
            </a:solidFill>
            <a:ln w="9525">
              <a:noFill/>
              <a:miter lim="800000"/>
              <a:headEnd/>
              <a:tailEnd/>
            </a:ln>
            <a:effectLst/>
          </p:spPr>
        </p:pic>
        <p:sp>
          <p:nvSpPr>
            <p:cNvPr id="36" name="TextBox 35"/>
            <p:cNvSpPr txBox="1"/>
            <p:nvPr/>
          </p:nvSpPr>
          <p:spPr>
            <a:xfrm>
              <a:off x="2947323" y="1828800"/>
              <a:ext cx="2005677" cy="95410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Arial" charset="0"/>
                </a:rPr>
                <a:t>Break the </a:t>
              </a:r>
              <a:r>
                <a:rPr kumimoji="0" lang="en-US" sz="1400" b="0" i="0" u="none" strike="noStrike" kern="0" cap="none" spc="0" normalizeH="0" baseline="0" noProof="0" dirty="0" err="1" smtClean="0">
                  <a:ln>
                    <a:noFill/>
                  </a:ln>
                  <a:solidFill>
                    <a:srgbClr val="002060"/>
                  </a:solidFill>
                  <a:effectLst/>
                  <a:uLnTx/>
                  <a:uFillTx/>
                  <a:latin typeface="Arial" charset="0"/>
                </a:rPr>
                <a:t>Vmin</a:t>
              </a:r>
              <a:r>
                <a:rPr kumimoji="0" lang="en-US" sz="1400" b="0" i="0" u="none" strike="noStrike" kern="0" cap="none" spc="0" normalizeH="0" baseline="0" noProof="0" dirty="0" smtClean="0">
                  <a:ln>
                    <a:noFill/>
                  </a:ln>
                  <a:solidFill>
                    <a:srgbClr val="002060"/>
                  </a:solidFill>
                  <a:effectLst/>
                  <a:uLnTx/>
                  <a:uFillTx/>
                  <a:latin typeface="Arial" charset="0"/>
                </a:rPr>
                <a:t> barrier</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Arial" charset="0"/>
                </a:rPr>
                <a:t>FPU, logic &amp; latches</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Arial" charset="0"/>
                </a:rPr>
                <a:t>Register Files,</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Arial" charset="0"/>
                </a:rPr>
                <a:t>SRAM</a:t>
              </a:r>
            </a:p>
          </p:txBody>
        </p:sp>
      </p:grpSp>
      <p:grpSp>
        <p:nvGrpSpPr>
          <p:cNvPr id="37" name="Group 36"/>
          <p:cNvGrpSpPr/>
          <p:nvPr/>
        </p:nvGrpSpPr>
        <p:grpSpPr>
          <a:xfrm>
            <a:off x="457200" y="3059668"/>
            <a:ext cx="4285977" cy="1615217"/>
            <a:chOff x="457200" y="3059668"/>
            <a:chExt cx="4285977" cy="1615217"/>
          </a:xfrm>
        </p:grpSpPr>
        <p:sp>
          <p:nvSpPr>
            <p:cNvPr id="38" name="TextBox 37"/>
            <p:cNvSpPr txBox="1"/>
            <p:nvPr/>
          </p:nvSpPr>
          <p:spPr>
            <a:xfrm>
              <a:off x="544592" y="3059668"/>
              <a:ext cx="4198585" cy="369332"/>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accent6">
                      <a:lumMod val="50000"/>
                    </a:schemeClr>
                  </a:solidFill>
                  <a:effectLst/>
                  <a:uLnTx/>
                  <a:uFillTx/>
                  <a:latin typeface="Arial" charset="0"/>
                </a:rPr>
                <a:t>2. Coping with variations due to NTV</a:t>
              </a:r>
            </a:p>
          </p:txBody>
        </p:sp>
        <p:pic>
          <p:nvPicPr>
            <p:cNvPr id="39" name="Picture 6"/>
            <p:cNvPicPr>
              <a:picLocks noChangeAspect="1" noChangeArrowheads="1"/>
            </p:cNvPicPr>
            <p:nvPr/>
          </p:nvPicPr>
          <p:blipFill>
            <a:blip r:embed="rId3" cstate="print"/>
            <a:srcRect/>
            <a:stretch>
              <a:fillRect/>
            </a:stretch>
          </p:blipFill>
          <p:spPr bwMode="auto">
            <a:xfrm>
              <a:off x="457200" y="3429000"/>
              <a:ext cx="1828800" cy="1245885"/>
            </a:xfrm>
            <a:prstGeom prst="rect">
              <a:avLst/>
            </a:prstGeom>
            <a:solidFill>
              <a:srgbClr val="FFFFFF">
                <a:lumMod val="50000"/>
              </a:srgbClr>
            </a:solidFill>
            <a:ln w="9525">
              <a:noFill/>
              <a:miter lim="800000"/>
              <a:headEnd/>
              <a:tailEnd/>
            </a:ln>
            <a:effectLst/>
          </p:spPr>
        </p:pic>
        <p:sp>
          <p:nvSpPr>
            <p:cNvPr id="40" name="TextBox 39"/>
            <p:cNvSpPr txBox="1"/>
            <p:nvPr/>
          </p:nvSpPr>
          <p:spPr>
            <a:xfrm>
              <a:off x="2438401" y="3505200"/>
              <a:ext cx="1905000" cy="1077218"/>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Arial" charset="0"/>
                </a:rPr>
                <a:t>Freq degradation</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Arial" charset="0"/>
                </a:rPr>
                <a:t>Variation in performance</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Arial" charset="0"/>
                </a:rPr>
                <a:t>Functionality loss</a:t>
              </a:r>
            </a:p>
          </p:txBody>
        </p:sp>
      </p:grpSp>
      <p:grpSp>
        <p:nvGrpSpPr>
          <p:cNvPr id="41" name="Group 40"/>
          <p:cNvGrpSpPr/>
          <p:nvPr/>
        </p:nvGrpSpPr>
        <p:grpSpPr>
          <a:xfrm>
            <a:off x="4724400" y="3059668"/>
            <a:ext cx="4267200" cy="1719688"/>
            <a:chOff x="4724400" y="3059668"/>
            <a:chExt cx="4267200" cy="1719688"/>
          </a:xfrm>
        </p:grpSpPr>
        <p:sp>
          <p:nvSpPr>
            <p:cNvPr id="42" name="TextBox 41"/>
            <p:cNvSpPr txBox="1"/>
            <p:nvPr/>
          </p:nvSpPr>
          <p:spPr>
            <a:xfrm>
              <a:off x="5040392" y="3059668"/>
              <a:ext cx="3839513" cy="369332"/>
            </a:xfrm>
            <a:prstGeom prst="rect">
              <a:avLst/>
            </a:prstGeom>
            <a:noFill/>
          </p:spPr>
          <p:txBody>
            <a:bodyPr wrap="none" rtlCol="0">
              <a:spAutoFit/>
            </a:bodyPr>
            <a:lstStyle/>
            <a:p>
              <a:pPr fontAlgn="base">
                <a:spcBef>
                  <a:spcPct val="0"/>
                </a:spcBef>
                <a:spcAft>
                  <a:spcPct val="0"/>
                </a:spcAft>
              </a:pPr>
              <a:r>
                <a:rPr lang="en-US" b="1" dirty="0" smtClean="0">
                  <a:solidFill>
                    <a:schemeClr val="accent6">
                      <a:lumMod val="50000"/>
                    </a:schemeClr>
                  </a:solidFill>
                  <a:latin typeface="Arial" charset="0"/>
                </a:rPr>
                <a:t>5. Hierarchical, heterogeneous IC</a:t>
              </a:r>
              <a:endParaRPr lang="en-US" b="1" dirty="0">
                <a:solidFill>
                  <a:schemeClr val="accent6">
                    <a:lumMod val="50000"/>
                  </a:schemeClr>
                </a:solidFill>
                <a:latin typeface="Arial" charset="0"/>
              </a:endParaRPr>
            </a:p>
          </p:txBody>
        </p:sp>
        <p:pic>
          <p:nvPicPr>
            <p:cNvPr id="43" name="Picture 4"/>
            <p:cNvPicPr>
              <a:picLocks noChangeAspect="1" noChangeArrowheads="1"/>
            </p:cNvPicPr>
            <p:nvPr/>
          </p:nvPicPr>
          <p:blipFill>
            <a:blip r:embed="rId4" cstate="print"/>
            <a:srcRect/>
            <a:stretch>
              <a:fillRect/>
            </a:stretch>
          </p:blipFill>
          <p:spPr bwMode="auto">
            <a:xfrm>
              <a:off x="4724400" y="3429000"/>
              <a:ext cx="2362200" cy="1350356"/>
            </a:xfrm>
            <a:prstGeom prst="rect">
              <a:avLst/>
            </a:prstGeom>
            <a:noFill/>
            <a:ln w="9525">
              <a:noFill/>
              <a:miter lim="800000"/>
              <a:headEnd/>
              <a:tailEnd/>
            </a:ln>
            <a:effectLst/>
          </p:spPr>
        </p:pic>
        <p:sp>
          <p:nvSpPr>
            <p:cNvPr id="44" name="TextBox 43"/>
            <p:cNvSpPr txBox="1"/>
            <p:nvPr/>
          </p:nvSpPr>
          <p:spPr>
            <a:xfrm>
              <a:off x="7086600" y="3505200"/>
              <a:ext cx="1905000" cy="1077218"/>
            </a:xfrm>
            <a:prstGeom prst="rect">
              <a:avLst/>
            </a:prstGeom>
            <a:noFill/>
          </p:spPr>
          <p:txBody>
            <a:bodyPr wrap="square" rtlCol="0">
              <a:spAutoFit/>
            </a:bodyPr>
            <a:lstStyle/>
            <a:p>
              <a:pPr fontAlgn="base">
                <a:spcBef>
                  <a:spcPct val="0"/>
                </a:spcBef>
                <a:spcAft>
                  <a:spcPct val="0"/>
                </a:spcAft>
              </a:pPr>
              <a:r>
                <a:rPr lang="en-US" sz="1600" dirty="0" smtClean="0">
                  <a:solidFill>
                    <a:srgbClr val="002060"/>
                  </a:solidFill>
                  <a:latin typeface="Arial" charset="0"/>
                </a:rPr>
                <a:t>Busses</a:t>
              </a:r>
            </a:p>
            <a:p>
              <a:pPr fontAlgn="base">
                <a:spcBef>
                  <a:spcPct val="0"/>
                </a:spcBef>
                <a:spcAft>
                  <a:spcPct val="0"/>
                </a:spcAft>
              </a:pPr>
              <a:r>
                <a:rPr lang="en-US" sz="1600" dirty="0" smtClean="0">
                  <a:solidFill>
                    <a:srgbClr val="002060"/>
                  </a:solidFill>
                  <a:latin typeface="Arial" charset="0"/>
                </a:rPr>
                <a:t>X Bars</a:t>
              </a:r>
            </a:p>
            <a:p>
              <a:pPr fontAlgn="base">
                <a:spcBef>
                  <a:spcPct val="0"/>
                </a:spcBef>
                <a:spcAft>
                  <a:spcPct val="0"/>
                </a:spcAft>
              </a:pPr>
              <a:r>
                <a:rPr lang="en-US" sz="1600" dirty="0" smtClean="0">
                  <a:solidFill>
                    <a:srgbClr val="002060"/>
                  </a:solidFill>
                  <a:latin typeface="Arial" charset="0"/>
                </a:rPr>
                <a:t>Circuit &amp; Packet Switched</a:t>
              </a:r>
              <a:endParaRPr lang="en-US" sz="1600" dirty="0">
                <a:solidFill>
                  <a:srgbClr val="002060"/>
                </a:solidFill>
                <a:latin typeface="Arial" charset="0"/>
              </a:endParaRPr>
            </a:p>
          </p:txBody>
        </p:sp>
      </p:grpSp>
      <p:grpSp>
        <p:nvGrpSpPr>
          <p:cNvPr id="45" name="Group 44"/>
          <p:cNvGrpSpPr/>
          <p:nvPr/>
        </p:nvGrpSpPr>
        <p:grpSpPr>
          <a:xfrm>
            <a:off x="4800600" y="1143000"/>
            <a:ext cx="4083169" cy="1669024"/>
            <a:chOff x="4800600" y="1295400"/>
            <a:chExt cx="4083169" cy="1669024"/>
          </a:xfrm>
        </p:grpSpPr>
        <p:sp>
          <p:nvSpPr>
            <p:cNvPr id="46" name="TextBox 45"/>
            <p:cNvSpPr txBox="1"/>
            <p:nvPr/>
          </p:nvSpPr>
          <p:spPr>
            <a:xfrm>
              <a:off x="4800600" y="1295400"/>
              <a:ext cx="4083169" cy="369332"/>
            </a:xfrm>
            <a:prstGeom prst="rect">
              <a:avLst/>
            </a:prstGeom>
            <a:noFill/>
          </p:spPr>
          <p:txBody>
            <a:bodyPr wrap="none" rtlCol="0">
              <a:spAutoFit/>
            </a:bodyPr>
            <a:lstStyle/>
            <a:p>
              <a:pPr fontAlgn="base">
                <a:spcBef>
                  <a:spcPct val="0"/>
                </a:spcBef>
                <a:spcAft>
                  <a:spcPct val="0"/>
                </a:spcAft>
              </a:pPr>
              <a:r>
                <a:rPr lang="en-US" b="1" dirty="0" smtClean="0">
                  <a:solidFill>
                    <a:schemeClr val="accent6">
                      <a:lumMod val="50000"/>
                    </a:schemeClr>
                  </a:solidFill>
                  <a:latin typeface="Arial" charset="0"/>
                </a:rPr>
                <a:t>4. </a:t>
              </a:r>
              <a:r>
                <a:rPr lang="en-US" b="1" dirty="0" smtClean="0">
                  <a:solidFill>
                    <a:schemeClr val="accent6">
                      <a:lumMod val="50000"/>
                    </a:schemeClr>
                  </a:solidFill>
                  <a:latin typeface="Arial" charset="0"/>
                </a:rPr>
                <a:t>Instrumentation </a:t>
              </a:r>
              <a:r>
                <a:rPr lang="en-US" b="1" dirty="0" smtClean="0">
                  <a:solidFill>
                    <a:schemeClr val="accent6">
                      <a:lumMod val="50000"/>
                    </a:schemeClr>
                  </a:solidFill>
                  <a:latin typeface="Arial" charset="0"/>
                </a:rPr>
                <a:t>for introspection</a:t>
              </a:r>
              <a:endParaRPr lang="en-US" b="1" dirty="0">
                <a:solidFill>
                  <a:schemeClr val="accent6">
                    <a:lumMod val="50000"/>
                  </a:schemeClr>
                </a:solidFill>
                <a:latin typeface="Arial" charset="0"/>
              </a:endParaRPr>
            </a:p>
          </p:txBody>
        </p:sp>
        <p:sp>
          <p:nvSpPr>
            <p:cNvPr id="47" name="TextBox 46"/>
            <p:cNvSpPr txBox="1"/>
            <p:nvPr/>
          </p:nvSpPr>
          <p:spPr>
            <a:xfrm>
              <a:off x="6629400" y="1905000"/>
              <a:ext cx="2249334" cy="830997"/>
            </a:xfrm>
            <a:prstGeom prst="rect">
              <a:avLst/>
            </a:prstGeom>
            <a:noFill/>
          </p:spPr>
          <p:txBody>
            <a:bodyPr wrap="none" rtlCol="0">
              <a:spAutoFit/>
            </a:bodyPr>
            <a:lstStyle/>
            <a:p>
              <a:pPr fontAlgn="base">
                <a:spcBef>
                  <a:spcPct val="0"/>
                </a:spcBef>
                <a:spcAft>
                  <a:spcPct val="0"/>
                </a:spcAft>
              </a:pPr>
              <a:r>
                <a:rPr lang="en-US" sz="1600" dirty="0" smtClean="0">
                  <a:solidFill>
                    <a:srgbClr val="002060"/>
                  </a:solidFill>
                  <a:latin typeface="Arial" charset="0"/>
                </a:rPr>
                <a:t>Energy measurement</a:t>
              </a:r>
            </a:p>
            <a:p>
              <a:pPr fontAlgn="base">
                <a:spcBef>
                  <a:spcPct val="0"/>
                </a:spcBef>
                <a:spcAft>
                  <a:spcPct val="0"/>
                </a:spcAft>
              </a:pPr>
              <a:r>
                <a:rPr lang="en-US" sz="1600" dirty="0" smtClean="0">
                  <a:solidFill>
                    <a:srgbClr val="002060"/>
                  </a:solidFill>
                  <a:latin typeface="Arial" charset="0"/>
                </a:rPr>
                <a:t>Performance feedback</a:t>
              </a:r>
            </a:p>
            <a:p>
              <a:pPr fontAlgn="base">
                <a:spcBef>
                  <a:spcPct val="0"/>
                </a:spcBef>
                <a:spcAft>
                  <a:spcPct val="0"/>
                </a:spcAft>
              </a:pPr>
              <a:r>
                <a:rPr lang="en-US" sz="1600" dirty="0" smtClean="0">
                  <a:solidFill>
                    <a:srgbClr val="002060"/>
                  </a:solidFill>
                  <a:latin typeface="Arial" charset="0"/>
                </a:rPr>
                <a:t>Ambient conditions</a:t>
              </a:r>
              <a:endParaRPr lang="en-US" sz="1600" dirty="0">
                <a:solidFill>
                  <a:srgbClr val="002060"/>
                </a:solidFill>
                <a:latin typeface="Arial" charset="0"/>
              </a:endParaRPr>
            </a:p>
          </p:txBody>
        </p:sp>
        <p:sp>
          <p:nvSpPr>
            <p:cNvPr id="48" name="Arc 47"/>
            <p:cNvSpPr/>
            <p:nvPr/>
          </p:nvSpPr>
          <p:spPr bwMode="auto">
            <a:xfrm>
              <a:off x="5715000" y="2133600"/>
              <a:ext cx="609600" cy="457200"/>
            </a:xfrm>
            <a:prstGeom prst="arc">
              <a:avLst/>
            </a:prstGeom>
            <a:noFill/>
            <a:ln w="38100" cap="flat" cmpd="sng" algn="ctr">
              <a:solidFill>
                <a:srgbClr val="008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mtClean="0">
                <a:solidFill>
                  <a:srgbClr val="FFFFFF"/>
                </a:solidFill>
                <a:latin typeface="Arial" charset="0"/>
              </a:endParaRPr>
            </a:p>
          </p:txBody>
        </p:sp>
        <p:sp>
          <p:nvSpPr>
            <p:cNvPr id="49" name="Arc 48"/>
            <p:cNvSpPr/>
            <p:nvPr/>
          </p:nvSpPr>
          <p:spPr bwMode="auto">
            <a:xfrm flipH="1">
              <a:off x="5715000" y="2133600"/>
              <a:ext cx="609600" cy="457200"/>
            </a:xfrm>
            <a:prstGeom prst="arc">
              <a:avLst/>
            </a:prstGeom>
            <a:noFill/>
            <a:ln w="38100" cap="flat" cmpd="sng" algn="ctr">
              <a:solidFill>
                <a:srgbClr val="92D05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mtClean="0">
                <a:solidFill>
                  <a:srgbClr val="FFFFFF"/>
                </a:solidFill>
                <a:latin typeface="Arial" charset="0"/>
              </a:endParaRPr>
            </a:p>
          </p:txBody>
        </p:sp>
        <p:grpSp>
          <p:nvGrpSpPr>
            <p:cNvPr id="50" name="Group 49"/>
            <p:cNvGrpSpPr/>
            <p:nvPr/>
          </p:nvGrpSpPr>
          <p:grpSpPr>
            <a:xfrm>
              <a:off x="5383160" y="1897624"/>
              <a:ext cx="1295400" cy="1066800"/>
              <a:chOff x="5029200" y="2362200"/>
              <a:chExt cx="609600" cy="457200"/>
            </a:xfrm>
          </p:grpSpPr>
          <p:sp>
            <p:nvSpPr>
              <p:cNvPr id="52" name="Arc 51"/>
              <p:cNvSpPr/>
              <p:nvPr/>
            </p:nvSpPr>
            <p:spPr bwMode="auto">
              <a:xfrm>
                <a:off x="5029200" y="2362200"/>
                <a:ext cx="609600" cy="457200"/>
              </a:xfrm>
              <a:prstGeom prst="arc">
                <a:avLst/>
              </a:prstGeom>
              <a:noFill/>
              <a:ln w="76200" cap="flat" cmpd="sng" algn="ctr">
                <a:solidFill>
                  <a:srgbClr val="FFC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mtClean="0">
                  <a:solidFill>
                    <a:srgbClr val="FFFFFF"/>
                  </a:solidFill>
                  <a:latin typeface="Arial" charset="0"/>
                </a:endParaRPr>
              </a:p>
            </p:txBody>
          </p:sp>
          <p:sp>
            <p:nvSpPr>
              <p:cNvPr id="53" name="Arc 52"/>
              <p:cNvSpPr/>
              <p:nvPr/>
            </p:nvSpPr>
            <p:spPr bwMode="auto">
              <a:xfrm flipH="1">
                <a:off x="5029200" y="2362200"/>
                <a:ext cx="609600" cy="457200"/>
              </a:xfrm>
              <a:prstGeom prst="arc">
                <a:avLst/>
              </a:prstGeom>
              <a:noFill/>
              <a:ln w="76200" cap="flat" cmpd="sng" algn="ctr">
                <a:solidFill>
                  <a:srgbClr val="FFC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mtClean="0">
                  <a:solidFill>
                    <a:srgbClr val="FFFFFF"/>
                  </a:solidFill>
                  <a:latin typeface="Arial" charset="0"/>
                </a:endParaRPr>
              </a:p>
            </p:txBody>
          </p:sp>
        </p:grpSp>
        <p:cxnSp>
          <p:nvCxnSpPr>
            <p:cNvPr id="51" name="Straight Connector 50"/>
            <p:cNvCxnSpPr/>
            <p:nvPr/>
          </p:nvCxnSpPr>
          <p:spPr bwMode="auto">
            <a:xfrm rot="16200000" flipH="1">
              <a:off x="5524500" y="1866900"/>
              <a:ext cx="533400" cy="457200"/>
            </a:xfrm>
            <a:prstGeom prst="line">
              <a:avLst/>
            </a:prstGeom>
            <a:noFill/>
            <a:ln w="38100" cap="flat" cmpd="sng" algn="ctr">
              <a:solidFill>
                <a:srgbClr val="92D050"/>
              </a:solidFill>
              <a:prstDash val="solid"/>
              <a:round/>
              <a:headEnd type="triangle" w="med" len="med"/>
              <a:tailEnd type="none" w="med" len="med"/>
            </a:ln>
            <a:effectLst/>
          </p:spPr>
        </p:cxnSp>
      </p:grpSp>
      <p:grpSp>
        <p:nvGrpSpPr>
          <p:cNvPr id="57" name="Group 56"/>
          <p:cNvGrpSpPr/>
          <p:nvPr/>
        </p:nvGrpSpPr>
        <p:grpSpPr>
          <a:xfrm>
            <a:off x="303304" y="4659868"/>
            <a:ext cx="4005489" cy="1751350"/>
            <a:chOff x="303304" y="4659868"/>
            <a:chExt cx="4005489" cy="1751350"/>
          </a:xfrm>
        </p:grpSpPr>
        <p:sp>
          <p:nvSpPr>
            <p:cNvPr id="58" name="TextBox 57"/>
            <p:cNvSpPr txBox="1"/>
            <p:nvPr/>
          </p:nvSpPr>
          <p:spPr>
            <a:xfrm>
              <a:off x="533400" y="4659868"/>
              <a:ext cx="3775393" cy="369332"/>
            </a:xfrm>
            <a:prstGeom prst="rect">
              <a:avLst/>
            </a:prstGeom>
            <a:noFill/>
          </p:spPr>
          <p:txBody>
            <a:bodyPr wrap="none" rtlCol="0">
              <a:spAutoFit/>
            </a:bodyPr>
            <a:lstStyle/>
            <a:p>
              <a:pPr fontAlgn="base">
                <a:spcBef>
                  <a:spcPct val="0"/>
                </a:spcBef>
                <a:spcAft>
                  <a:spcPct val="0"/>
                </a:spcAft>
              </a:pPr>
              <a:r>
                <a:rPr lang="en-US" b="1" dirty="0" smtClean="0">
                  <a:solidFill>
                    <a:schemeClr val="accent6">
                      <a:lumMod val="50000"/>
                    </a:schemeClr>
                  </a:solidFill>
                  <a:latin typeface="Arial" charset="0"/>
                </a:rPr>
                <a:t>3. Fine grain power management</a:t>
              </a:r>
              <a:endParaRPr lang="en-US" b="1" dirty="0">
                <a:solidFill>
                  <a:schemeClr val="accent6">
                    <a:lumMod val="50000"/>
                  </a:schemeClr>
                </a:solidFill>
                <a:latin typeface="Arial" charset="0"/>
              </a:endParaRPr>
            </a:p>
          </p:txBody>
        </p:sp>
        <p:sp>
          <p:nvSpPr>
            <p:cNvPr id="59" name="TextBox 58"/>
            <p:cNvSpPr txBox="1"/>
            <p:nvPr/>
          </p:nvSpPr>
          <p:spPr>
            <a:xfrm>
              <a:off x="1752600" y="5334000"/>
              <a:ext cx="2201244" cy="1077218"/>
            </a:xfrm>
            <a:prstGeom prst="rect">
              <a:avLst/>
            </a:prstGeom>
            <a:noFill/>
          </p:spPr>
          <p:txBody>
            <a:bodyPr wrap="none" rtlCol="0">
              <a:spAutoFit/>
            </a:bodyPr>
            <a:lstStyle/>
            <a:p>
              <a:pPr fontAlgn="base">
                <a:spcBef>
                  <a:spcPct val="0"/>
                </a:spcBef>
                <a:spcAft>
                  <a:spcPct val="0"/>
                </a:spcAft>
              </a:pPr>
              <a:r>
                <a:rPr lang="en-US" sz="1600" dirty="0" smtClean="0">
                  <a:solidFill>
                    <a:srgbClr val="002060"/>
                  </a:solidFill>
                  <a:latin typeface="Arial" charset="0"/>
                </a:rPr>
                <a:t>Voltage Regulator</a:t>
              </a:r>
            </a:p>
            <a:p>
              <a:pPr fontAlgn="base">
                <a:spcBef>
                  <a:spcPct val="0"/>
                </a:spcBef>
                <a:spcAft>
                  <a:spcPct val="0"/>
                </a:spcAft>
              </a:pPr>
              <a:r>
                <a:rPr lang="en-US" sz="1600" dirty="0" smtClean="0">
                  <a:solidFill>
                    <a:srgbClr val="002060"/>
                  </a:solidFill>
                  <a:latin typeface="Arial" charset="0"/>
                </a:rPr>
                <a:t>Buck or Switched Cap</a:t>
              </a:r>
            </a:p>
            <a:p>
              <a:pPr fontAlgn="base">
                <a:spcBef>
                  <a:spcPct val="0"/>
                </a:spcBef>
                <a:spcAft>
                  <a:spcPct val="0"/>
                </a:spcAft>
              </a:pPr>
              <a:r>
                <a:rPr lang="en-US" sz="1600" dirty="0" smtClean="0">
                  <a:solidFill>
                    <a:srgbClr val="002060"/>
                  </a:solidFill>
                  <a:latin typeface="Arial" charset="0"/>
                </a:rPr>
                <a:t>Power gating</a:t>
              </a:r>
            </a:p>
            <a:p>
              <a:pPr fontAlgn="base">
                <a:spcBef>
                  <a:spcPct val="0"/>
                </a:spcBef>
                <a:spcAft>
                  <a:spcPct val="0"/>
                </a:spcAft>
              </a:pPr>
              <a:r>
                <a:rPr lang="en-US" sz="1600" dirty="0" smtClean="0">
                  <a:solidFill>
                    <a:srgbClr val="002060"/>
                  </a:solidFill>
                  <a:latin typeface="Arial" charset="0"/>
                </a:rPr>
                <a:t>Frequency control</a:t>
              </a:r>
              <a:endParaRPr lang="en-US" sz="1600" dirty="0">
                <a:solidFill>
                  <a:srgbClr val="002060"/>
                </a:solidFill>
                <a:latin typeface="Arial" charset="0"/>
              </a:endParaRPr>
            </a:p>
          </p:txBody>
        </p:sp>
        <p:pic>
          <p:nvPicPr>
            <p:cNvPr id="60" name="Picture 7" descr="C:\Users\sborkar\AppData\Local\Microsoft\Windows\Temporary Internet Files\Content.IE5\3LU71COR\MC900280809[1].wmf"/>
            <p:cNvPicPr>
              <a:picLocks noChangeAspect="1" noChangeArrowheads="1"/>
            </p:cNvPicPr>
            <p:nvPr/>
          </p:nvPicPr>
          <p:blipFill>
            <a:blip r:embed="rId5" cstate="print"/>
            <a:srcRect/>
            <a:stretch>
              <a:fillRect/>
            </a:stretch>
          </p:blipFill>
          <p:spPr bwMode="auto">
            <a:xfrm>
              <a:off x="303304" y="5257800"/>
              <a:ext cx="1525496" cy="1143000"/>
            </a:xfrm>
            <a:prstGeom prst="rect">
              <a:avLst/>
            </a:prstGeom>
            <a:noFill/>
          </p:spPr>
        </p:pic>
      </p:grpSp>
      <p:grpSp>
        <p:nvGrpSpPr>
          <p:cNvPr id="69" name="Group 68"/>
          <p:cNvGrpSpPr/>
          <p:nvPr/>
        </p:nvGrpSpPr>
        <p:grpSpPr>
          <a:xfrm>
            <a:off x="4812893" y="4689364"/>
            <a:ext cx="4301177" cy="1721854"/>
            <a:chOff x="5029200" y="4659868"/>
            <a:chExt cx="4301177" cy="1721854"/>
          </a:xfrm>
        </p:grpSpPr>
        <p:sp>
          <p:nvSpPr>
            <p:cNvPr id="70" name="TextBox 69"/>
            <p:cNvSpPr txBox="1"/>
            <p:nvPr/>
          </p:nvSpPr>
          <p:spPr>
            <a:xfrm>
              <a:off x="5029200" y="4659868"/>
              <a:ext cx="4301177" cy="369332"/>
            </a:xfrm>
            <a:prstGeom prst="rect">
              <a:avLst/>
            </a:prstGeom>
            <a:noFill/>
          </p:spPr>
          <p:txBody>
            <a:bodyPr wrap="none" rtlCol="0">
              <a:spAutoFit/>
            </a:bodyPr>
            <a:lstStyle/>
            <a:p>
              <a:r>
                <a:rPr lang="en-US" b="1" dirty="0" smtClean="0">
                  <a:solidFill>
                    <a:schemeClr val="accent6">
                      <a:lumMod val="50000"/>
                    </a:schemeClr>
                  </a:solidFill>
                </a:rPr>
                <a:t>6. Overhaul memory subsystem</a:t>
              </a:r>
              <a:endParaRPr lang="en-US" b="1" dirty="0">
                <a:solidFill>
                  <a:schemeClr val="accent6">
                    <a:lumMod val="50000"/>
                  </a:schemeClr>
                </a:solidFill>
              </a:endParaRPr>
            </a:p>
          </p:txBody>
        </p:sp>
        <p:pic>
          <p:nvPicPr>
            <p:cNvPr id="71" name="Picture 28"/>
            <p:cNvPicPr>
              <a:picLocks noChangeAspect="1" noChangeArrowheads="1"/>
            </p:cNvPicPr>
            <p:nvPr/>
          </p:nvPicPr>
          <p:blipFill>
            <a:blip r:embed="rId6" cstate="print"/>
            <a:srcRect/>
            <a:stretch>
              <a:fillRect/>
            </a:stretch>
          </p:blipFill>
          <p:spPr bwMode="auto">
            <a:xfrm>
              <a:off x="5412655" y="4971326"/>
              <a:ext cx="3141404" cy="141039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8778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Exascale SW Challenges</a:t>
            </a:r>
            <a:endParaRPr lang="en-US" dirty="0"/>
          </a:p>
        </p:txBody>
      </p:sp>
      <p:grpSp>
        <p:nvGrpSpPr>
          <p:cNvPr id="36" name="Group 35"/>
          <p:cNvGrpSpPr/>
          <p:nvPr/>
        </p:nvGrpSpPr>
        <p:grpSpPr>
          <a:xfrm>
            <a:off x="304800" y="1219200"/>
            <a:ext cx="4270691" cy="1856839"/>
            <a:chOff x="304800" y="1219200"/>
            <a:chExt cx="4270691" cy="1856839"/>
          </a:xfrm>
        </p:grpSpPr>
        <p:sp>
          <p:nvSpPr>
            <p:cNvPr id="10" name="TextBox 9"/>
            <p:cNvSpPr txBox="1"/>
            <p:nvPr/>
          </p:nvSpPr>
          <p:spPr>
            <a:xfrm>
              <a:off x="315992" y="1219200"/>
              <a:ext cx="4259499" cy="369332"/>
            </a:xfrm>
            <a:prstGeom prst="rect">
              <a:avLst/>
            </a:prstGeom>
            <a:noFill/>
          </p:spPr>
          <p:txBody>
            <a:bodyPr wrap="none" rtlCol="0">
              <a:spAutoFit/>
            </a:bodyPr>
            <a:lstStyle/>
            <a:p>
              <a:r>
                <a:rPr lang="en-US" b="1" dirty="0" smtClean="0">
                  <a:solidFill>
                    <a:schemeClr val="accent6">
                      <a:lumMod val="50000"/>
                    </a:schemeClr>
                  </a:solidFill>
                </a:rPr>
                <a:t>1. </a:t>
              </a:r>
              <a:r>
                <a:rPr lang="en-US" b="1" dirty="0" smtClean="0">
                  <a:solidFill>
                    <a:schemeClr val="accent6">
                      <a:lumMod val="50000"/>
                    </a:schemeClr>
                  </a:solidFill>
                </a:rPr>
                <a:t>Extreme </a:t>
              </a:r>
              <a:r>
                <a:rPr lang="en-US" b="1" dirty="0" smtClean="0">
                  <a:solidFill>
                    <a:schemeClr val="accent6">
                      <a:lumMod val="50000"/>
                    </a:schemeClr>
                  </a:solidFill>
                </a:rPr>
                <a:t>parallelism </a:t>
              </a:r>
              <a:r>
                <a:rPr lang="en-US" i="1" dirty="0" smtClean="0">
                  <a:solidFill>
                    <a:schemeClr val="accent6">
                      <a:lumMod val="50000"/>
                    </a:schemeClr>
                  </a:solidFill>
                </a:rPr>
                <a:t>O(billion)</a:t>
              </a:r>
              <a:endParaRPr lang="en-US" i="1" dirty="0">
                <a:solidFill>
                  <a:schemeClr val="accent6">
                    <a:lumMod val="50000"/>
                  </a:schemeClr>
                </a:solidFill>
              </a:endParaRPr>
            </a:p>
          </p:txBody>
        </p:sp>
        <p:sp>
          <p:nvSpPr>
            <p:cNvPr id="12" name="TextBox 11"/>
            <p:cNvSpPr txBox="1"/>
            <p:nvPr/>
          </p:nvSpPr>
          <p:spPr>
            <a:xfrm>
              <a:off x="2209800" y="1752600"/>
              <a:ext cx="2057399" cy="1323439"/>
            </a:xfrm>
            <a:prstGeom prst="rect">
              <a:avLst/>
            </a:prstGeom>
            <a:noFill/>
          </p:spPr>
          <p:txBody>
            <a:bodyPr wrap="square" rtlCol="0">
              <a:spAutoFit/>
            </a:bodyPr>
            <a:lstStyle/>
            <a:p>
              <a:r>
                <a:rPr lang="en-US" sz="1600" dirty="0" smtClean="0">
                  <a:solidFill>
                    <a:srgbClr val="002060"/>
                  </a:solidFill>
                </a:rPr>
                <a:t>Programming model</a:t>
              </a:r>
            </a:p>
            <a:p>
              <a:r>
                <a:rPr lang="en-US" sz="1600" dirty="0" smtClean="0">
                  <a:solidFill>
                    <a:srgbClr val="002060"/>
                  </a:solidFill>
                </a:rPr>
                <a:t>Data locality</a:t>
              </a:r>
            </a:p>
            <a:p>
              <a:r>
                <a:rPr lang="en-US" sz="1600" dirty="0" smtClean="0">
                  <a:solidFill>
                    <a:srgbClr val="002060"/>
                  </a:solidFill>
                </a:rPr>
                <a:t>Legacy compatibility</a:t>
              </a:r>
            </a:p>
          </p:txBody>
        </p:sp>
        <p:graphicFrame>
          <p:nvGraphicFramePr>
            <p:cNvPr id="3074" name="Object 2"/>
            <p:cNvGraphicFramePr>
              <a:graphicFrameLocks noChangeAspect="1"/>
            </p:cNvGraphicFramePr>
            <p:nvPr>
              <p:extLst>
                <p:ext uri="{D42A27DB-BD31-4B8C-83A1-F6EECF244321}">
                  <p14:modId xmlns:p14="http://schemas.microsoft.com/office/powerpoint/2010/main" val="714536077"/>
                </p:ext>
              </p:extLst>
            </p:nvPr>
          </p:nvGraphicFramePr>
          <p:xfrm>
            <a:off x="304800" y="1706186"/>
            <a:ext cx="1951704" cy="1312028"/>
          </p:xfrm>
          <a:graphic>
            <a:graphicData uri="http://schemas.openxmlformats.org/presentationml/2006/ole">
              <mc:AlternateContent xmlns:mc="http://schemas.openxmlformats.org/markup-compatibility/2006">
                <mc:Choice xmlns:v="urn:schemas-microsoft-com:vml" Requires="v">
                  <p:oleObj spid="_x0000_s2059" name="Chart" r:id="rId3" imgW="5114880" imgH="3438435" progId="MSGraph.Chart.8">
                    <p:embed followColorScheme="full"/>
                  </p:oleObj>
                </mc:Choice>
                <mc:Fallback>
                  <p:oleObj name="Chart" r:id="rId3" imgW="5114880" imgH="3438435"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06186"/>
                          <a:ext cx="1951704" cy="1312028"/>
                        </a:xfrm>
                        <a:prstGeom prst="rect">
                          <a:avLst/>
                        </a:prstGeom>
                        <a:solidFill>
                          <a:schemeClr val="bg1">
                            <a:lumMod val="65000"/>
                          </a:schemeClr>
                        </a:solidFill>
                        <a:extLst/>
                      </p:spPr>
                    </p:pic>
                  </p:oleObj>
                </mc:Fallback>
              </mc:AlternateContent>
            </a:graphicData>
          </a:graphic>
        </p:graphicFrame>
      </p:grpSp>
      <p:grpSp>
        <p:nvGrpSpPr>
          <p:cNvPr id="37" name="Group 36"/>
          <p:cNvGrpSpPr/>
          <p:nvPr/>
        </p:nvGrpSpPr>
        <p:grpSpPr>
          <a:xfrm>
            <a:off x="228600" y="2983468"/>
            <a:ext cx="4572000" cy="1768971"/>
            <a:chOff x="228600" y="2983468"/>
            <a:chExt cx="4572000" cy="1768971"/>
          </a:xfrm>
        </p:grpSpPr>
        <p:sp>
          <p:nvSpPr>
            <p:cNvPr id="23" name="TextBox 22"/>
            <p:cNvSpPr txBox="1"/>
            <p:nvPr/>
          </p:nvSpPr>
          <p:spPr>
            <a:xfrm>
              <a:off x="304800" y="2983468"/>
              <a:ext cx="4435830" cy="369332"/>
            </a:xfrm>
            <a:prstGeom prst="rect">
              <a:avLst/>
            </a:prstGeom>
            <a:noFill/>
          </p:spPr>
          <p:txBody>
            <a:bodyPr wrap="none" rtlCol="0">
              <a:spAutoFit/>
            </a:bodyPr>
            <a:lstStyle/>
            <a:p>
              <a:r>
                <a:rPr lang="en-US" b="1" dirty="0" smtClean="0">
                  <a:solidFill>
                    <a:schemeClr val="accent6">
                      <a:lumMod val="50000"/>
                    </a:schemeClr>
                  </a:solidFill>
                </a:rPr>
                <a:t>2. Programming model &amp; system</a:t>
              </a:r>
              <a:endParaRPr lang="en-US" b="1" dirty="0">
                <a:solidFill>
                  <a:schemeClr val="accent6">
                    <a:lumMod val="50000"/>
                  </a:schemeClr>
                </a:solidFill>
              </a:endParaRPr>
            </a:p>
          </p:txBody>
        </p:sp>
        <p:sp>
          <p:nvSpPr>
            <p:cNvPr id="27" name="TextBox 26"/>
            <p:cNvSpPr txBox="1"/>
            <p:nvPr/>
          </p:nvSpPr>
          <p:spPr>
            <a:xfrm>
              <a:off x="2209800" y="3429000"/>
              <a:ext cx="2590800" cy="1323439"/>
            </a:xfrm>
            <a:prstGeom prst="rect">
              <a:avLst/>
            </a:prstGeom>
            <a:noFill/>
          </p:spPr>
          <p:txBody>
            <a:bodyPr wrap="square" rtlCol="0">
              <a:spAutoFit/>
            </a:bodyPr>
            <a:lstStyle/>
            <a:p>
              <a:r>
                <a:rPr lang="en-US" sz="1600" dirty="0" smtClean="0">
                  <a:solidFill>
                    <a:srgbClr val="002060"/>
                  </a:solidFill>
                </a:rPr>
                <a:t>Data flow inspired</a:t>
              </a:r>
            </a:p>
            <a:p>
              <a:r>
                <a:rPr lang="en-US" sz="1600" dirty="0" smtClean="0">
                  <a:solidFill>
                    <a:srgbClr val="002060"/>
                  </a:solidFill>
                </a:rPr>
                <a:t>Gentle slope programming</a:t>
              </a:r>
            </a:p>
            <a:p>
              <a:r>
                <a:rPr lang="en-US" sz="1600" dirty="0" smtClean="0">
                  <a:solidFill>
                    <a:srgbClr val="002060"/>
                  </a:solidFill>
                </a:rPr>
                <a:t>(Productivity to high performance)</a:t>
              </a:r>
            </a:p>
          </p:txBody>
        </p:sp>
        <p:pic>
          <p:nvPicPr>
            <p:cNvPr id="3075" name="Picture 3"/>
            <p:cNvPicPr>
              <a:picLocks noChangeAspect="1" noChangeArrowheads="1"/>
            </p:cNvPicPr>
            <p:nvPr/>
          </p:nvPicPr>
          <p:blipFill>
            <a:blip r:embed="rId5" cstate="print"/>
            <a:srcRect/>
            <a:stretch>
              <a:fillRect/>
            </a:stretch>
          </p:blipFill>
          <p:spPr bwMode="auto">
            <a:xfrm>
              <a:off x="228600" y="3639204"/>
              <a:ext cx="1981200" cy="704196"/>
            </a:xfrm>
            <a:prstGeom prst="rect">
              <a:avLst/>
            </a:prstGeom>
            <a:noFill/>
            <a:ln w="9525">
              <a:noFill/>
              <a:miter lim="800000"/>
              <a:headEnd/>
              <a:tailEnd/>
            </a:ln>
            <a:effectLst/>
          </p:spPr>
        </p:pic>
      </p:grpSp>
      <p:grpSp>
        <p:nvGrpSpPr>
          <p:cNvPr id="38" name="Group 37"/>
          <p:cNvGrpSpPr/>
          <p:nvPr/>
        </p:nvGrpSpPr>
        <p:grpSpPr>
          <a:xfrm>
            <a:off x="304800" y="4800600"/>
            <a:ext cx="4495800" cy="1893332"/>
            <a:chOff x="304800" y="4800600"/>
            <a:chExt cx="4495800" cy="1893332"/>
          </a:xfrm>
        </p:grpSpPr>
        <p:sp>
          <p:nvSpPr>
            <p:cNvPr id="24" name="TextBox 23"/>
            <p:cNvSpPr txBox="1"/>
            <p:nvPr/>
          </p:nvSpPr>
          <p:spPr>
            <a:xfrm>
              <a:off x="304800" y="4800600"/>
              <a:ext cx="3310522" cy="369332"/>
            </a:xfrm>
            <a:prstGeom prst="rect">
              <a:avLst/>
            </a:prstGeom>
            <a:noFill/>
          </p:spPr>
          <p:txBody>
            <a:bodyPr wrap="none" rtlCol="0">
              <a:spAutoFit/>
            </a:bodyPr>
            <a:lstStyle/>
            <a:p>
              <a:r>
                <a:rPr lang="en-US" b="1" dirty="0" smtClean="0">
                  <a:solidFill>
                    <a:schemeClr val="accent6">
                      <a:lumMod val="50000"/>
                    </a:schemeClr>
                  </a:solidFill>
                </a:rPr>
                <a:t>3. New execution model</a:t>
              </a:r>
              <a:endParaRPr lang="en-US" b="1" dirty="0">
                <a:solidFill>
                  <a:schemeClr val="accent6">
                    <a:lumMod val="50000"/>
                  </a:schemeClr>
                </a:solidFill>
              </a:endParaRPr>
            </a:p>
          </p:txBody>
        </p:sp>
        <p:sp>
          <p:nvSpPr>
            <p:cNvPr id="28" name="TextBox 27"/>
            <p:cNvSpPr txBox="1"/>
            <p:nvPr/>
          </p:nvSpPr>
          <p:spPr>
            <a:xfrm>
              <a:off x="2209800" y="5323582"/>
              <a:ext cx="2590800" cy="1077218"/>
            </a:xfrm>
            <a:prstGeom prst="rect">
              <a:avLst/>
            </a:prstGeom>
            <a:noFill/>
          </p:spPr>
          <p:txBody>
            <a:bodyPr wrap="square" rtlCol="0">
              <a:spAutoFit/>
            </a:bodyPr>
            <a:lstStyle/>
            <a:p>
              <a:r>
                <a:rPr lang="en-US" sz="1600" dirty="0" smtClean="0">
                  <a:solidFill>
                    <a:srgbClr val="002060"/>
                  </a:solidFill>
                </a:rPr>
                <a:t>Event driven</a:t>
              </a:r>
            </a:p>
            <a:p>
              <a:r>
                <a:rPr lang="en-US" sz="1600" dirty="0" smtClean="0">
                  <a:solidFill>
                    <a:srgbClr val="002060"/>
                  </a:solidFill>
                </a:rPr>
                <a:t>Asynchronous</a:t>
              </a:r>
              <a:endParaRPr lang="en-US" sz="1600" dirty="0" smtClean="0">
                <a:solidFill>
                  <a:srgbClr val="002060"/>
                </a:solidFill>
              </a:endParaRPr>
            </a:p>
            <a:p>
              <a:r>
                <a:rPr lang="en-US" sz="1600" dirty="0" smtClean="0">
                  <a:solidFill>
                    <a:srgbClr val="002060"/>
                  </a:solidFill>
                </a:rPr>
                <a:t>Dynamic scheduling</a:t>
              </a:r>
            </a:p>
            <a:p>
              <a:r>
                <a:rPr lang="en-US" sz="1600" dirty="0" smtClean="0">
                  <a:solidFill>
                    <a:srgbClr val="002060"/>
                  </a:solidFill>
                </a:rPr>
                <a:t>Runtime system</a:t>
              </a:r>
            </a:p>
          </p:txBody>
        </p:sp>
        <p:pic>
          <p:nvPicPr>
            <p:cNvPr id="3076" name="Picture 4"/>
            <p:cNvPicPr>
              <a:picLocks noChangeAspect="1" noChangeArrowheads="1"/>
            </p:cNvPicPr>
            <p:nvPr/>
          </p:nvPicPr>
          <p:blipFill>
            <a:blip r:embed="rId6" cstate="print"/>
            <a:srcRect/>
            <a:stretch>
              <a:fillRect/>
            </a:stretch>
          </p:blipFill>
          <p:spPr bwMode="auto">
            <a:xfrm>
              <a:off x="609600" y="5232580"/>
              <a:ext cx="1371600" cy="1461352"/>
            </a:xfrm>
            <a:prstGeom prst="rect">
              <a:avLst/>
            </a:prstGeom>
            <a:noFill/>
            <a:ln w="9525">
              <a:noFill/>
              <a:miter lim="800000"/>
              <a:headEnd/>
              <a:tailEnd/>
            </a:ln>
            <a:effectLst/>
          </p:spPr>
        </p:pic>
      </p:grpSp>
      <p:grpSp>
        <p:nvGrpSpPr>
          <p:cNvPr id="40" name="Group 39"/>
          <p:cNvGrpSpPr/>
          <p:nvPr/>
        </p:nvGrpSpPr>
        <p:grpSpPr>
          <a:xfrm>
            <a:off x="5105400" y="2971800"/>
            <a:ext cx="4038600" cy="1799709"/>
            <a:chOff x="5105400" y="2971800"/>
            <a:chExt cx="4038600" cy="1799709"/>
          </a:xfrm>
        </p:grpSpPr>
        <p:sp>
          <p:nvSpPr>
            <p:cNvPr id="26" name="TextBox 25"/>
            <p:cNvSpPr txBox="1"/>
            <p:nvPr/>
          </p:nvSpPr>
          <p:spPr>
            <a:xfrm>
              <a:off x="5105400" y="2971800"/>
              <a:ext cx="3435556" cy="369332"/>
            </a:xfrm>
            <a:prstGeom prst="rect">
              <a:avLst/>
            </a:prstGeom>
            <a:noFill/>
          </p:spPr>
          <p:txBody>
            <a:bodyPr wrap="none" rtlCol="0">
              <a:spAutoFit/>
            </a:bodyPr>
            <a:lstStyle/>
            <a:p>
              <a:r>
                <a:rPr lang="en-US" b="1" dirty="0" smtClean="0">
                  <a:solidFill>
                    <a:schemeClr val="accent6">
                      <a:lumMod val="50000"/>
                    </a:schemeClr>
                  </a:solidFill>
                </a:rPr>
                <a:t>5. Challenge applications</a:t>
              </a:r>
              <a:endParaRPr lang="en-US" b="1" dirty="0">
                <a:solidFill>
                  <a:schemeClr val="accent6">
                    <a:lumMod val="50000"/>
                  </a:schemeClr>
                </a:solidFill>
              </a:endParaRPr>
            </a:p>
          </p:txBody>
        </p:sp>
        <p:pic>
          <p:nvPicPr>
            <p:cNvPr id="32" name="Picture 2"/>
            <p:cNvPicPr>
              <a:picLocks noChangeAspect="1" noChangeArrowheads="1"/>
            </p:cNvPicPr>
            <p:nvPr/>
          </p:nvPicPr>
          <p:blipFill>
            <a:blip r:embed="rId7" cstate="print"/>
            <a:srcRect/>
            <a:stretch>
              <a:fillRect/>
            </a:stretch>
          </p:blipFill>
          <p:spPr bwMode="auto">
            <a:xfrm>
              <a:off x="5505680" y="3458740"/>
              <a:ext cx="838200" cy="1312769"/>
            </a:xfrm>
            <a:prstGeom prst="rect">
              <a:avLst/>
            </a:prstGeom>
            <a:ln w="88900" cap="sq" cmpd="thickThin">
              <a:solidFill>
                <a:srgbClr val="000000"/>
              </a:solidFill>
              <a:prstDash val="solid"/>
              <a:miter lim="800000"/>
            </a:ln>
            <a:effectLst>
              <a:innerShdw blurRad="76200">
                <a:srgbClr val="000000"/>
              </a:innerShdw>
            </a:effectLst>
          </p:spPr>
        </p:pic>
        <p:sp>
          <p:nvSpPr>
            <p:cNvPr id="33" name="TextBox 32"/>
            <p:cNvSpPr txBox="1"/>
            <p:nvPr/>
          </p:nvSpPr>
          <p:spPr>
            <a:xfrm>
              <a:off x="6553200" y="3588603"/>
              <a:ext cx="2590800" cy="1077218"/>
            </a:xfrm>
            <a:prstGeom prst="rect">
              <a:avLst/>
            </a:prstGeom>
            <a:noFill/>
          </p:spPr>
          <p:txBody>
            <a:bodyPr wrap="square" rtlCol="0">
              <a:spAutoFit/>
            </a:bodyPr>
            <a:lstStyle/>
            <a:p>
              <a:r>
                <a:rPr lang="en-US" sz="1600" dirty="0" smtClean="0">
                  <a:solidFill>
                    <a:srgbClr val="002060"/>
                  </a:solidFill>
                </a:rPr>
                <a:t>New algorithms</a:t>
              </a:r>
            </a:p>
            <a:p>
              <a:r>
                <a:rPr lang="en-US" sz="1600" dirty="0" smtClean="0">
                  <a:solidFill>
                    <a:srgbClr val="002060"/>
                  </a:solidFill>
                </a:rPr>
                <a:t>Locality friendly</a:t>
              </a:r>
            </a:p>
            <a:p>
              <a:r>
                <a:rPr lang="en-US" sz="1600" dirty="0" smtClean="0">
                  <a:solidFill>
                    <a:srgbClr val="002060"/>
                  </a:solidFill>
                </a:rPr>
                <a:t>Immunity to tapered BW</a:t>
              </a:r>
            </a:p>
          </p:txBody>
        </p:sp>
      </p:grpSp>
      <p:grpSp>
        <p:nvGrpSpPr>
          <p:cNvPr id="39" name="Group 38"/>
          <p:cNvGrpSpPr/>
          <p:nvPr/>
        </p:nvGrpSpPr>
        <p:grpSpPr>
          <a:xfrm>
            <a:off x="4800600" y="1219200"/>
            <a:ext cx="4343400" cy="1922621"/>
            <a:chOff x="4800600" y="1219200"/>
            <a:chExt cx="4343400" cy="1922621"/>
          </a:xfrm>
        </p:grpSpPr>
        <p:sp>
          <p:nvSpPr>
            <p:cNvPr id="25" name="TextBox 24"/>
            <p:cNvSpPr txBox="1"/>
            <p:nvPr/>
          </p:nvSpPr>
          <p:spPr>
            <a:xfrm>
              <a:off x="5105400" y="1219200"/>
              <a:ext cx="2476960" cy="369332"/>
            </a:xfrm>
            <a:prstGeom prst="rect">
              <a:avLst/>
            </a:prstGeom>
            <a:noFill/>
          </p:spPr>
          <p:txBody>
            <a:bodyPr wrap="none" rtlCol="0">
              <a:spAutoFit/>
            </a:bodyPr>
            <a:lstStyle/>
            <a:p>
              <a:r>
                <a:rPr lang="en-US" b="1" dirty="0" smtClean="0">
                  <a:solidFill>
                    <a:schemeClr val="accent6">
                      <a:lumMod val="50000"/>
                    </a:schemeClr>
                  </a:solidFill>
                </a:rPr>
                <a:t>4. Self awareness</a:t>
              </a:r>
              <a:endParaRPr lang="en-US" b="1" dirty="0">
                <a:solidFill>
                  <a:schemeClr val="accent6">
                    <a:lumMod val="50000"/>
                  </a:schemeClr>
                </a:solidFill>
              </a:endParaRPr>
            </a:p>
          </p:txBody>
        </p:sp>
        <p:sp>
          <p:nvSpPr>
            <p:cNvPr id="29" name="TextBox 28"/>
            <p:cNvSpPr txBox="1"/>
            <p:nvPr/>
          </p:nvSpPr>
          <p:spPr>
            <a:xfrm>
              <a:off x="6553200" y="1572161"/>
              <a:ext cx="2590800" cy="1569660"/>
            </a:xfrm>
            <a:prstGeom prst="rect">
              <a:avLst/>
            </a:prstGeom>
            <a:noFill/>
          </p:spPr>
          <p:txBody>
            <a:bodyPr wrap="square" rtlCol="0">
              <a:spAutoFit/>
            </a:bodyPr>
            <a:lstStyle/>
            <a:p>
              <a:r>
                <a:rPr lang="en-US" sz="1600" dirty="0" smtClean="0">
                  <a:solidFill>
                    <a:srgbClr val="002060"/>
                  </a:solidFill>
                </a:rPr>
                <a:t>Observation based</a:t>
              </a:r>
            </a:p>
            <a:p>
              <a:r>
                <a:rPr lang="en-US" sz="1600" dirty="0" smtClean="0">
                  <a:solidFill>
                    <a:srgbClr val="002060"/>
                  </a:solidFill>
                </a:rPr>
                <a:t>Monitor, continuously adapt</a:t>
              </a:r>
            </a:p>
            <a:p>
              <a:r>
                <a:rPr lang="en-US" sz="1600" dirty="0" smtClean="0">
                  <a:solidFill>
                    <a:srgbClr val="002060"/>
                  </a:solidFill>
                </a:rPr>
                <a:t>Objective function based runtime optimization</a:t>
              </a:r>
            </a:p>
          </p:txBody>
        </p:sp>
        <p:pic>
          <p:nvPicPr>
            <p:cNvPr id="35" name="Picture 22"/>
            <p:cNvPicPr>
              <a:picLocks noChangeAspect="1" noChangeArrowheads="1"/>
            </p:cNvPicPr>
            <p:nvPr/>
          </p:nvPicPr>
          <p:blipFill>
            <a:blip r:embed="rId8" cstate="print"/>
            <a:srcRect/>
            <a:stretch>
              <a:fillRect/>
            </a:stretch>
          </p:blipFill>
          <p:spPr bwMode="auto">
            <a:xfrm>
              <a:off x="4800600" y="1510111"/>
              <a:ext cx="1828800" cy="1461689"/>
            </a:xfrm>
            <a:prstGeom prst="rect">
              <a:avLst/>
            </a:prstGeom>
            <a:noFill/>
            <a:ln w="9525">
              <a:noFill/>
              <a:miter lim="800000"/>
              <a:headEnd/>
              <a:tailEnd/>
            </a:ln>
            <a:effectLst/>
          </p:spPr>
        </p:pic>
      </p:grpSp>
      <p:grpSp>
        <p:nvGrpSpPr>
          <p:cNvPr id="30" name="Group 29"/>
          <p:cNvGrpSpPr/>
          <p:nvPr/>
        </p:nvGrpSpPr>
        <p:grpSpPr>
          <a:xfrm>
            <a:off x="5029200" y="4812268"/>
            <a:ext cx="3993401" cy="1749271"/>
            <a:chOff x="5029200" y="4812268"/>
            <a:chExt cx="3993401" cy="1749271"/>
          </a:xfrm>
        </p:grpSpPr>
        <p:sp>
          <p:nvSpPr>
            <p:cNvPr id="31" name="Rounded Rectangle 30"/>
            <p:cNvSpPr/>
            <p:nvPr/>
          </p:nvSpPr>
          <p:spPr>
            <a:xfrm>
              <a:off x="6924431" y="5257800"/>
              <a:ext cx="1860061" cy="130373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029200" y="4812268"/>
              <a:ext cx="3993401" cy="369332"/>
            </a:xfrm>
            <a:prstGeom prst="rect">
              <a:avLst/>
            </a:prstGeom>
            <a:noFill/>
          </p:spPr>
          <p:txBody>
            <a:bodyPr wrap="none" rtlCol="0">
              <a:spAutoFit/>
            </a:bodyPr>
            <a:lstStyle/>
            <a:p>
              <a:pPr fontAlgn="base">
                <a:spcBef>
                  <a:spcPct val="0"/>
                </a:spcBef>
                <a:spcAft>
                  <a:spcPct val="0"/>
                </a:spcAft>
              </a:pPr>
              <a:r>
                <a:rPr lang="en-US" b="1" dirty="0" smtClean="0">
                  <a:solidFill>
                    <a:schemeClr val="accent6">
                      <a:lumMod val="50000"/>
                    </a:schemeClr>
                  </a:solidFill>
                  <a:latin typeface="Arial" charset="0"/>
                </a:rPr>
                <a:t>6. System level resiliency research</a:t>
              </a:r>
              <a:endParaRPr lang="en-US" b="1" dirty="0">
                <a:solidFill>
                  <a:schemeClr val="accent6">
                    <a:lumMod val="50000"/>
                  </a:schemeClr>
                </a:solidFill>
                <a:latin typeface="Arial" charset="0"/>
              </a:endParaRPr>
            </a:p>
          </p:txBody>
        </p:sp>
        <p:pic>
          <p:nvPicPr>
            <p:cNvPr id="43" name="Picture 2"/>
            <p:cNvPicPr>
              <a:picLocks noChangeAspect="1" noChangeArrowheads="1"/>
            </p:cNvPicPr>
            <p:nvPr/>
          </p:nvPicPr>
          <p:blipFill>
            <a:blip r:embed="rId9" cstate="print"/>
            <a:srcRect/>
            <a:stretch>
              <a:fillRect/>
            </a:stretch>
          </p:blipFill>
          <p:spPr bwMode="auto">
            <a:xfrm>
              <a:off x="5029200" y="5181600"/>
              <a:ext cx="3810000" cy="1379939"/>
            </a:xfrm>
            <a:prstGeom prst="rect">
              <a:avLst/>
            </a:prstGeom>
            <a:noFill/>
            <a:ln w="9525">
              <a:noFill/>
              <a:miter lim="800000"/>
              <a:headEnd/>
              <a:tailEnd/>
            </a:ln>
            <a:effectLst/>
          </p:spPr>
        </p:pic>
      </p:grpSp>
    </p:spTree>
    <p:extLst>
      <p:ext uri="{BB962C8B-B14F-4D97-AF65-F5344CB8AC3E}">
        <p14:creationId xmlns:p14="http://schemas.microsoft.com/office/powerpoint/2010/main" val="312963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Exascale </a:t>
            </a:r>
            <a:r>
              <a:rPr lang="en-US" dirty="0" err="1" smtClean="0"/>
              <a:t>SoC</a:t>
            </a:r>
            <a:r>
              <a:rPr lang="en-US" dirty="0" smtClean="0"/>
              <a:t> Processor Straw-man</a:t>
            </a:r>
            <a:endParaRPr lang="en-US" dirty="0"/>
          </a:p>
        </p:txBody>
      </p:sp>
      <p:grpSp>
        <p:nvGrpSpPr>
          <p:cNvPr id="79" name="Group 78"/>
          <p:cNvGrpSpPr/>
          <p:nvPr/>
        </p:nvGrpSpPr>
        <p:grpSpPr>
          <a:xfrm>
            <a:off x="401626" y="929718"/>
            <a:ext cx="1737976" cy="1617148"/>
            <a:chOff x="401626" y="929718"/>
            <a:chExt cx="1737976" cy="1617148"/>
          </a:xfrm>
        </p:grpSpPr>
        <p:sp>
          <p:nvSpPr>
            <p:cNvPr id="6" name="Rounded Rectangle 5"/>
            <p:cNvSpPr/>
            <p:nvPr/>
          </p:nvSpPr>
          <p:spPr>
            <a:xfrm>
              <a:off x="429845" y="1315941"/>
              <a:ext cx="663331" cy="479076"/>
            </a:xfrm>
            <a:prstGeom prst="roundRect">
              <a:avLst/>
            </a:prstGeom>
            <a:solidFill>
              <a:schemeClr val="accent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a:t>
              </a:r>
              <a:r>
                <a:rPr lang="en-US" sz="1200" b="1" dirty="0" smtClean="0">
                  <a:solidFill>
                    <a:schemeClr val="tx1"/>
                  </a:solidFill>
                </a:rPr>
                <a:t>$</a:t>
              </a:r>
              <a:endParaRPr lang="en-US" sz="1200" b="1" dirty="0">
                <a:solidFill>
                  <a:schemeClr val="tx1"/>
                </a:solidFill>
              </a:endParaRPr>
            </a:p>
          </p:txBody>
        </p:sp>
        <p:sp>
          <p:nvSpPr>
            <p:cNvPr id="7" name="Rounded Rectangle 6"/>
            <p:cNvSpPr/>
            <p:nvPr/>
          </p:nvSpPr>
          <p:spPr>
            <a:xfrm>
              <a:off x="1093177" y="1288730"/>
              <a:ext cx="990600" cy="506287"/>
            </a:xfrm>
            <a:prstGeom prst="roundRect">
              <a:avLst/>
            </a:prstGeom>
            <a:solidFill>
              <a:schemeClr val="accent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 </a:t>
              </a:r>
              <a:r>
                <a:rPr lang="en-US" sz="1200" b="1" dirty="0" smtClean="0">
                  <a:solidFill>
                    <a:schemeClr val="tx1"/>
                  </a:solidFill>
                </a:rPr>
                <a:t>(64KB)</a:t>
              </a:r>
              <a:endParaRPr lang="en-US" sz="1200" b="1" dirty="0">
                <a:solidFill>
                  <a:schemeClr val="tx1"/>
                </a:solidFill>
              </a:endParaRPr>
            </a:p>
          </p:txBody>
        </p:sp>
        <p:sp>
          <p:nvSpPr>
            <p:cNvPr id="8" name="Rounded Rectangle 7"/>
            <p:cNvSpPr/>
            <p:nvPr/>
          </p:nvSpPr>
          <p:spPr>
            <a:xfrm>
              <a:off x="1151440" y="1853196"/>
              <a:ext cx="762000" cy="304800"/>
            </a:xfrm>
            <a:prstGeom prst="roundRect">
              <a:avLst/>
            </a:prstGeom>
            <a:solidFill>
              <a:schemeClr val="accent1">
                <a:lumMod val="20000"/>
                <a:lumOff val="8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RF</a:t>
              </a:r>
              <a:endParaRPr lang="en-US" sz="1050" b="1" dirty="0">
                <a:solidFill>
                  <a:schemeClr val="tx1"/>
                </a:solidFill>
              </a:endParaRPr>
            </a:p>
          </p:txBody>
        </p:sp>
        <p:sp>
          <p:nvSpPr>
            <p:cNvPr id="18" name="Freeform 17"/>
            <p:cNvSpPr/>
            <p:nvPr/>
          </p:nvSpPr>
          <p:spPr>
            <a:xfrm>
              <a:off x="1155348" y="2202989"/>
              <a:ext cx="758092" cy="343877"/>
            </a:xfrm>
            <a:custGeom>
              <a:avLst/>
              <a:gdLst>
                <a:gd name="connsiteX0" fmla="*/ 0 w 758092"/>
                <a:gd name="connsiteY0" fmla="*/ 0 h 343877"/>
                <a:gd name="connsiteX1" fmla="*/ 257908 w 758092"/>
                <a:gd name="connsiteY1" fmla="*/ 15631 h 343877"/>
                <a:gd name="connsiteX2" fmla="*/ 382954 w 758092"/>
                <a:gd name="connsiteY2" fmla="*/ 156308 h 343877"/>
                <a:gd name="connsiteX3" fmla="*/ 500185 w 758092"/>
                <a:gd name="connsiteY3" fmla="*/ 23446 h 343877"/>
                <a:gd name="connsiteX4" fmla="*/ 758092 w 758092"/>
                <a:gd name="connsiteY4" fmla="*/ 15631 h 343877"/>
                <a:gd name="connsiteX5" fmla="*/ 750277 w 758092"/>
                <a:gd name="connsiteY5" fmla="*/ 179754 h 343877"/>
                <a:gd name="connsiteX6" fmla="*/ 547077 w 758092"/>
                <a:gd name="connsiteY6" fmla="*/ 336062 h 343877"/>
                <a:gd name="connsiteX7" fmla="*/ 203200 w 758092"/>
                <a:gd name="connsiteY7" fmla="*/ 343877 h 343877"/>
                <a:gd name="connsiteX8" fmla="*/ 7815 w 758092"/>
                <a:gd name="connsiteY8" fmla="*/ 156308 h 343877"/>
                <a:gd name="connsiteX9" fmla="*/ 0 w 758092"/>
                <a:gd name="connsiteY9" fmla="*/ 0 h 34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092" h="343877">
                  <a:moveTo>
                    <a:pt x="0" y="0"/>
                  </a:moveTo>
                  <a:lnTo>
                    <a:pt x="257908" y="15631"/>
                  </a:lnTo>
                  <a:lnTo>
                    <a:pt x="382954" y="156308"/>
                  </a:lnTo>
                  <a:lnTo>
                    <a:pt x="500185" y="23446"/>
                  </a:lnTo>
                  <a:lnTo>
                    <a:pt x="758092" y="15631"/>
                  </a:lnTo>
                  <a:lnTo>
                    <a:pt x="750277" y="179754"/>
                  </a:lnTo>
                  <a:lnTo>
                    <a:pt x="547077" y="336062"/>
                  </a:lnTo>
                  <a:lnTo>
                    <a:pt x="203200" y="343877"/>
                  </a:lnTo>
                  <a:lnTo>
                    <a:pt x="7815" y="156308"/>
                  </a:lnTo>
                  <a:lnTo>
                    <a:pt x="0" y="0"/>
                  </a:lnTo>
                  <a:close/>
                </a:path>
              </a:pathLst>
            </a:custGeom>
            <a:solidFill>
              <a:schemeClr val="accent1">
                <a:lumMod val="20000"/>
                <a:lumOff val="80000"/>
              </a:schemeClr>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FPMAC</a:t>
              </a:r>
              <a:endParaRPr lang="en-US" sz="1100" dirty="0">
                <a:solidFill>
                  <a:schemeClr val="tx1"/>
                </a:solidFill>
              </a:endParaRPr>
            </a:p>
          </p:txBody>
        </p:sp>
        <p:sp>
          <p:nvSpPr>
            <p:cNvPr id="19" name="Rounded Rectangle 18"/>
            <p:cNvSpPr/>
            <p:nvPr/>
          </p:nvSpPr>
          <p:spPr>
            <a:xfrm>
              <a:off x="445475" y="1848152"/>
              <a:ext cx="663331" cy="683084"/>
            </a:xfrm>
            <a:prstGeom prst="roundRect">
              <a:avLst/>
            </a:prstGeom>
            <a:solidFill>
              <a:schemeClr val="accent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Dec</a:t>
              </a:r>
              <a:endParaRPr lang="en-US" sz="1200" b="1" dirty="0">
                <a:solidFill>
                  <a:schemeClr val="tx1"/>
                </a:solidFill>
              </a:endParaRPr>
            </a:p>
          </p:txBody>
        </p:sp>
        <p:sp>
          <p:nvSpPr>
            <p:cNvPr id="33" name="TextBox 32"/>
            <p:cNvSpPr txBox="1"/>
            <p:nvPr/>
          </p:nvSpPr>
          <p:spPr>
            <a:xfrm>
              <a:off x="401626" y="929718"/>
              <a:ext cx="1737976" cy="369332"/>
            </a:xfrm>
            <a:prstGeom prst="rect">
              <a:avLst/>
            </a:prstGeom>
            <a:noFill/>
          </p:spPr>
          <p:txBody>
            <a:bodyPr wrap="none" rtlCol="0">
              <a:spAutoFit/>
            </a:bodyPr>
            <a:lstStyle/>
            <a:p>
              <a:r>
                <a:rPr lang="en-US" b="1" dirty="0" smtClean="0">
                  <a:solidFill>
                    <a:schemeClr val="accent6">
                      <a:lumMod val="50000"/>
                    </a:schemeClr>
                  </a:solidFill>
                </a:rPr>
                <a:t>Simple Core</a:t>
              </a:r>
              <a:endParaRPr lang="en-US" b="1" dirty="0">
                <a:solidFill>
                  <a:schemeClr val="accent6">
                    <a:lumMod val="50000"/>
                  </a:schemeClr>
                </a:solidFill>
              </a:endParaRPr>
            </a:p>
          </p:txBody>
        </p:sp>
      </p:grpSp>
      <p:grpSp>
        <p:nvGrpSpPr>
          <p:cNvPr id="78" name="Group 77"/>
          <p:cNvGrpSpPr/>
          <p:nvPr/>
        </p:nvGrpSpPr>
        <p:grpSpPr>
          <a:xfrm>
            <a:off x="1270614" y="3980305"/>
            <a:ext cx="1902432" cy="1615164"/>
            <a:chOff x="1270614" y="3980305"/>
            <a:chExt cx="1902432" cy="1615164"/>
          </a:xfrm>
        </p:grpSpPr>
        <p:pic>
          <p:nvPicPr>
            <p:cNvPr id="71" name="Picture 70"/>
            <p:cNvPicPr>
              <a:picLocks noChangeAspect="1"/>
            </p:cNvPicPr>
            <p:nvPr/>
          </p:nvPicPr>
          <p:blipFill>
            <a:blip r:embed="rId2"/>
            <a:stretch>
              <a:fillRect/>
            </a:stretch>
          </p:blipFill>
          <p:spPr>
            <a:xfrm>
              <a:off x="1270614" y="3980307"/>
              <a:ext cx="610689" cy="536985"/>
            </a:xfrm>
            <a:prstGeom prst="rect">
              <a:avLst/>
            </a:prstGeom>
          </p:spPr>
        </p:pic>
        <p:pic>
          <p:nvPicPr>
            <p:cNvPr id="72" name="Picture 71"/>
            <p:cNvPicPr>
              <a:picLocks noChangeAspect="1"/>
            </p:cNvPicPr>
            <p:nvPr/>
          </p:nvPicPr>
          <p:blipFill>
            <a:blip r:embed="rId2"/>
            <a:stretch>
              <a:fillRect/>
            </a:stretch>
          </p:blipFill>
          <p:spPr>
            <a:xfrm>
              <a:off x="1913440" y="3980306"/>
              <a:ext cx="610689" cy="536985"/>
            </a:xfrm>
            <a:prstGeom prst="rect">
              <a:avLst/>
            </a:prstGeom>
          </p:spPr>
        </p:pic>
        <p:pic>
          <p:nvPicPr>
            <p:cNvPr id="73" name="Picture 72"/>
            <p:cNvPicPr>
              <a:picLocks noChangeAspect="1"/>
            </p:cNvPicPr>
            <p:nvPr/>
          </p:nvPicPr>
          <p:blipFill>
            <a:blip r:embed="rId2"/>
            <a:stretch>
              <a:fillRect/>
            </a:stretch>
          </p:blipFill>
          <p:spPr>
            <a:xfrm>
              <a:off x="2556266" y="3980305"/>
              <a:ext cx="610689" cy="536985"/>
            </a:xfrm>
            <a:prstGeom prst="rect">
              <a:avLst/>
            </a:prstGeom>
          </p:spPr>
        </p:pic>
        <p:pic>
          <p:nvPicPr>
            <p:cNvPr id="74" name="Picture 73"/>
            <p:cNvPicPr>
              <a:picLocks noChangeAspect="1"/>
            </p:cNvPicPr>
            <p:nvPr/>
          </p:nvPicPr>
          <p:blipFill>
            <a:blip r:embed="rId2"/>
            <a:stretch>
              <a:fillRect/>
            </a:stretch>
          </p:blipFill>
          <p:spPr>
            <a:xfrm>
              <a:off x="1276705" y="5058484"/>
              <a:ext cx="610689" cy="536985"/>
            </a:xfrm>
            <a:prstGeom prst="rect">
              <a:avLst/>
            </a:prstGeom>
          </p:spPr>
        </p:pic>
        <p:pic>
          <p:nvPicPr>
            <p:cNvPr id="75" name="Picture 74"/>
            <p:cNvPicPr>
              <a:picLocks noChangeAspect="1"/>
            </p:cNvPicPr>
            <p:nvPr/>
          </p:nvPicPr>
          <p:blipFill>
            <a:blip r:embed="rId2"/>
            <a:stretch>
              <a:fillRect/>
            </a:stretch>
          </p:blipFill>
          <p:spPr>
            <a:xfrm>
              <a:off x="1919531" y="5058483"/>
              <a:ext cx="610689" cy="536985"/>
            </a:xfrm>
            <a:prstGeom prst="rect">
              <a:avLst/>
            </a:prstGeom>
          </p:spPr>
        </p:pic>
        <p:pic>
          <p:nvPicPr>
            <p:cNvPr id="76" name="Picture 75"/>
            <p:cNvPicPr>
              <a:picLocks noChangeAspect="1"/>
            </p:cNvPicPr>
            <p:nvPr/>
          </p:nvPicPr>
          <p:blipFill>
            <a:blip r:embed="rId2"/>
            <a:stretch>
              <a:fillRect/>
            </a:stretch>
          </p:blipFill>
          <p:spPr>
            <a:xfrm>
              <a:off x="2562357" y="5058482"/>
              <a:ext cx="610689" cy="536985"/>
            </a:xfrm>
            <a:prstGeom prst="rect">
              <a:avLst/>
            </a:prstGeom>
          </p:spPr>
        </p:pic>
        <p:sp>
          <p:nvSpPr>
            <p:cNvPr id="77" name="Rounded Rectangle 76"/>
            <p:cNvSpPr/>
            <p:nvPr/>
          </p:nvSpPr>
          <p:spPr>
            <a:xfrm>
              <a:off x="1315202" y="4559286"/>
              <a:ext cx="1810951" cy="457200"/>
            </a:xfrm>
            <a:prstGeom prst="roundRect">
              <a:avLst/>
            </a:prstGeom>
            <a:solidFill>
              <a:schemeClr val="accent2">
                <a:lumMod val="20000"/>
                <a:lumOff val="8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Large shared </a:t>
              </a:r>
              <a:r>
                <a:rPr lang="en-US" sz="1400" dirty="0" smtClean="0">
                  <a:solidFill>
                    <a:schemeClr val="tx1"/>
                  </a:solidFill>
                </a:rPr>
                <a:t>Cache/</a:t>
              </a:r>
              <a:r>
                <a:rPr lang="en-US" sz="1400" dirty="0" err="1" smtClean="0">
                  <a:solidFill>
                    <a:schemeClr val="tx1"/>
                  </a:solidFill>
                </a:rPr>
                <a:t>Mem</a:t>
              </a:r>
              <a:endParaRPr lang="en-US" sz="1400" dirty="0">
                <a:solidFill>
                  <a:schemeClr val="tx1"/>
                </a:solidFill>
              </a:endParaRPr>
            </a:p>
          </p:txBody>
        </p:sp>
      </p:grpSp>
      <p:grpSp>
        <p:nvGrpSpPr>
          <p:cNvPr id="103" name="Group 102"/>
          <p:cNvGrpSpPr/>
          <p:nvPr/>
        </p:nvGrpSpPr>
        <p:grpSpPr>
          <a:xfrm>
            <a:off x="1229688" y="3913174"/>
            <a:ext cx="1957447" cy="1754147"/>
            <a:chOff x="1229688" y="3913174"/>
            <a:chExt cx="1957447" cy="1754147"/>
          </a:xfrm>
        </p:grpSpPr>
        <p:cxnSp>
          <p:nvCxnSpPr>
            <p:cNvPr id="81" name="Straight Connector 80"/>
            <p:cNvCxnSpPr/>
            <p:nvPr/>
          </p:nvCxnSpPr>
          <p:spPr>
            <a:xfrm flipV="1">
              <a:off x="1235850" y="4064000"/>
              <a:ext cx="1931740" cy="15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255395" y="4411783"/>
              <a:ext cx="1931740" cy="15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229688" y="5053579"/>
              <a:ext cx="1931740" cy="15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249233" y="5401362"/>
              <a:ext cx="1931740" cy="15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376050" y="3915508"/>
              <a:ext cx="2253" cy="17506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794173" y="3916675"/>
              <a:ext cx="2253" cy="17506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023954" y="3914341"/>
              <a:ext cx="2253" cy="17506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442077" y="3915508"/>
              <a:ext cx="2253" cy="17506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654701" y="3913174"/>
              <a:ext cx="2253" cy="17506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72824" y="3914341"/>
              <a:ext cx="2253" cy="17506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2089517" y="784779"/>
            <a:ext cx="3094037" cy="1847488"/>
            <a:chOff x="2089517" y="784779"/>
            <a:chExt cx="3094037" cy="1847488"/>
          </a:xfrm>
        </p:grpSpPr>
        <p:grpSp>
          <p:nvGrpSpPr>
            <p:cNvPr id="34" name="Group 33"/>
            <p:cNvGrpSpPr/>
            <p:nvPr/>
          </p:nvGrpSpPr>
          <p:grpSpPr>
            <a:xfrm>
              <a:off x="2516554" y="784779"/>
              <a:ext cx="2667000" cy="1847488"/>
              <a:chOff x="3102708" y="894195"/>
              <a:chExt cx="2667000" cy="1847488"/>
            </a:xfrm>
          </p:grpSpPr>
          <p:sp>
            <p:nvSpPr>
              <p:cNvPr id="22" name="Rounded Rectangle 21"/>
              <p:cNvSpPr/>
              <p:nvPr/>
            </p:nvSpPr>
            <p:spPr>
              <a:xfrm>
                <a:off x="3102708" y="1217683"/>
                <a:ext cx="609600" cy="533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Core</a:t>
                </a:r>
                <a:endParaRPr lang="en-US" sz="1200" dirty="0">
                  <a:solidFill>
                    <a:schemeClr val="tx1"/>
                  </a:solidFill>
                </a:endParaRPr>
              </a:p>
            </p:txBody>
          </p:sp>
          <p:sp>
            <p:nvSpPr>
              <p:cNvPr id="23" name="Rounded Rectangle 22"/>
              <p:cNvSpPr/>
              <p:nvPr/>
            </p:nvSpPr>
            <p:spPr>
              <a:xfrm>
                <a:off x="3788508" y="1217683"/>
                <a:ext cx="609600" cy="533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Rounded Rectangle 23"/>
              <p:cNvSpPr/>
              <p:nvPr/>
            </p:nvSpPr>
            <p:spPr>
              <a:xfrm>
                <a:off x="4474308" y="1217683"/>
                <a:ext cx="609600" cy="533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5" name="Rounded Rectangle 24"/>
              <p:cNvSpPr/>
              <p:nvPr/>
            </p:nvSpPr>
            <p:spPr>
              <a:xfrm>
                <a:off x="5160108" y="1217683"/>
                <a:ext cx="609600" cy="533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Rounded Rectangle 25"/>
              <p:cNvSpPr/>
              <p:nvPr/>
            </p:nvSpPr>
            <p:spPr>
              <a:xfrm>
                <a:off x="3102708" y="2208283"/>
                <a:ext cx="609600" cy="533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7" name="Rounded Rectangle 26"/>
              <p:cNvSpPr/>
              <p:nvPr/>
            </p:nvSpPr>
            <p:spPr>
              <a:xfrm>
                <a:off x="3788508" y="2208283"/>
                <a:ext cx="609600" cy="533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28" name="Rounded Rectangle 27"/>
              <p:cNvSpPr/>
              <p:nvPr/>
            </p:nvSpPr>
            <p:spPr>
              <a:xfrm>
                <a:off x="4474308" y="2208283"/>
                <a:ext cx="609600" cy="533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9" name="Rounded Rectangle 28"/>
              <p:cNvSpPr/>
              <p:nvPr/>
            </p:nvSpPr>
            <p:spPr>
              <a:xfrm>
                <a:off x="5160108" y="2208283"/>
                <a:ext cx="609600" cy="533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1" name="Rounded Rectangle 30"/>
              <p:cNvSpPr/>
              <p:nvPr/>
            </p:nvSpPr>
            <p:spPr>
              <a:xfrm>
                <a:off x="3102708" y="1827283"/>
                <a:ext cx="2667000" cy="304800"/>
              </a:xfrm>
              <a:prstGeom prst="roundRect">
                <a:avLst/>
              </a:prstGeom>
              <a:solidFill>
                <a:schemeClr val="accent2">
                  <a:lumMod val="20000"/>
                  <a:lumOff val="8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Large shared </a:t>
                </a:r>
                <a:r>
                  <a:rPr lang="en-US" sz="1400" dirty="0" smtClean="0">
                    <a:solidFill>
                      <a:schemeClr val="tx1"/>
                    </a:solidFill>
                  </a:rPr>
                  <a:t>Cache/</a:t>
                </a:r>
                <a:r>
                  <a:rPr lang="en-US" sz="1400" dirty="0" err="1" smtClean="0">
                    <a:solidFill>
                      <a:schemeClr val="tx1"/>
                    </a:solidFill>
                  </a:rPr>
                  <a:t>Mem</a:t>
                </a:r>
                <a:endParaRPr lang="en-US" sz="1400" dirty="0">
                  <a:solidFill>
                    <a:schemeClr val="tx1"/>
                  </a:solidFill>
                </a:endParaRPr>
              </a:p>
            </p:txBody>
          </p:sp>
          <p:sp>
            <p:nvSpPr>
              <p:cNvPr id="32" name="TextBox 31"/>
              <p:cNvSpPr txBox="1"/>
              <p:nvPr/>
            </p:nvSpPr>
            <p:spPr>
              <a:xfrm>
                <a:off x="4029314" y="894195"/>
                <a:ext cx="889987" cy="369332"/>
              </a:xfrm>
              <a:prstGeom prst="rect">
                <a:avLst/>
              </a:prstGeom>
              <a:noFill/>
            </p:spPr>
            <p:txBody>
              <a:bodyPr wrap="none" rtlCol="0">
                <a:spAutoFit/>
              </a:bodyPr>
              <a:lstStyle/>
              <a:p>
                <a:r>
                  <a:rPr lang="en-US" b="1" dirty="0" smtClean="0">
                    <a:solidFill>
                      <a:schemeClr val="accent6">
                        <a:lumMod val="50000"/>
                      </a:schemeClr>
                    </a:solidFill>
                  </a:rPr>
                  <a:t>Block</a:t>
                </a:r>
                <a:endParaRPr lang="en-US" b="1" dirty="0">
                  <a:solidFill>
                    <a:schemeClr val="accent6">
                      <a:lumMod val="50000"/>
                    </a:schemeClr>
                  </a:solidFill>
                </a:endParaRPr>
              </a:p>
            </p:txBody>
          </p:sp>
        </p:grpSp>
        <p:sp>
          <p:nvSpPr>
            <p:cNvPr id="106" name="Curved Down Arrow 105"/>
            <p:cNvSpPr/>
            <p:nvPr/>
          </p:nvSpPr>
          <p:spPr>
            <a:xfrm>
              <a:off x="2089517" y="820637"/>
              <a:ext cx="515099" cy="2294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108"/>
          <p:cNvGrpSpPr/>
          <p:nvPr/>
        </p:nvGrpSpPr>
        <p:grpSpPr>
          <a:xfrm>
            <a:off x="5145455" y="779942"/>
            <a:ext cx="2290011" cy="1871478"/>
            <a:chOff x="5145455" y="779942"/>
            <a:chExt cx="2290011" cy="1871478"/>
          </a:xfrm>
        </p:grpSpPr>
        <p:grpSp>
          <p:nvGrpSpPr>
            <p:cNvPr id="63" name="Group 62"/>
            <p:cNvGrpSpPr/>
            <p:nvPr/>
          </p:nvGrpSpPr>
          <p:grpSpPr>
            <a:xfrm>
              <a:off x="5786668" y="781014"/>
              <a:ext cx="1648798" cy="1870406"/>
              <a:chOff x="5786668" y="781014"/>
              <a:chExt cx="1648798" cy="1870406"/>
            </a:xfrm>
          </p:grpSpPr>
          <p:pic>
            <p:nvPicPr>
              <p:cNvPr id="46" name="Picture 45"/>
              <p:cNvPicPr>
                <a:picLocks noChangeAspect="1"/>
              </p:cNvPicPr>
              <p:nvPr/>
            </p:nvPicPr>
            <p:blipFill>
              <a:blip r:embed="rId3"/>
              <a:stretch>
                <a:fillRect/>
              </a:stretch>
            </p:blipFill>
            <p:spPr>
              <a:xfrm>
                <a:off x="5793762" y="1108267"/>
                <a:ext cx="820852" cy="482116"/>
              </a:xfrm>
              <a:prstGeom prst="rect">
                <a:avLst/>
              </a:prstGeom>
            </p:spPr>
          </p:pic>
          <p:pic>
            <p:nvPicPr>
              <p:cNvPr id="47" name="Picture 46"/>
              <p:cNvPicPr>
                <a:picLocks noChangeAspect="1"/>
              </p:cNvPicPr>
              <p:nvPr/>
            </p:nvPicPr>
            <p:blipFill>
              <a:blip r:embed="rId3"/>
              <a:stretch>
                <a:fillRect/>
              </a:stretch>
            </p:blipFill>
            <p:spPr>
              <a:xfrm>
                <a:off x="6614614" y="1096959"/>
                <a:ext cx="820852" cy="482116"/>
              </a:xfrm>
              <a:prstGeom prst="rect">
                <a:avLst/>
              </a:prstGeom>
            </p:spPr>
          </p:pic>
          <p:pic>
            <p:nvPicPr>
              <p:cNvPr id="48" name="Picture 47"/>
              <p:cNvPicPr>
                <a:picLocks noChangeAspect="1"/>
              </p:cNvPicPr>
              <p:nvPr/>
            </p:nvPicPr>
            <p:blipFill>
              <a:blip r:embed="rId3"/>
              <a:stretch>
                <a:fillRect/>
              </a:stretch>
            </p:blipFill>
            <p:spPr>
              <a:xfrm>
                <a:off x="5793762" y="2169304"/>
                <a:ext cx="820852" cy="482116"/>
              </a:xfrm>
              <a:prstGeom prst="rect">
                <a:avLst/>
              </a:prstGeom>
            </p:spPr>
          </p:pic>
          <p:pic>
            <p:nvPicPr>
              <p:cNvPr id="49" name="Picture 48"/>
              <p:cNvPicPr>
                <a:picLocks noChangeAspect="1"/>
              </p:cNvPicPr>
              <p:nvPr/>
            </p:nvPicPr>
            <p:blipFill>
              <a:blip r:embed="rId3"/>
              <a:stretch>
                <a:fillRect/>
              </a:stretch>
            </p:blipFill>
            <p:spPr>
              <a:xfrm>
                <a:off x="6614614" y="2157996"/>
                <a:ext cx="820852" cy="482116"/>
              </a:xfrm>
              <a:prstGeom prst="rect">
                <a:avLst/>
              </a:prstGeom>
            </p:spPr>
          </p:pic>
          <p:sp>
            <p:nvSpPr>
              <p:cNvPr id="50" name="Rounded Rectangle 49"/>
              <p:cNvSpPr/>
              <p:nvPr/>
            </p:nvSpPr>
            <p:spPr>
              <a:xfrm>
                <a:off x="5786668" y="1641667"/>
                <a:ext cx="1648798" cy="457200"/>
              </a:xfrm>
              <a:prstGeom prst="roundRect">
                <a:avLst/>
              </a:prstGeom>
              <a:solidFill>
                <a:schemeClr val="accent2">
                  <a:lumMod val="20000"/>
                  <a:lumOff val="8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Large shared </a:t>
                </a:r>
                <a:r>
                  <a:rPr lang="en-US" sz="1400" dirty="0" smtClean="0">
                    <a:solidFill>
                      <a:schemeClr val="tx1"/>
                    </a:solidFill>
                  </a:rPr>
                  <a:t>Cache/</a:t>
                </a:r>
                <a:r>
                  <a:rPr lang="en-US" sz="1400" dirty="0" err="1" smtClean="0">
                    <a:solidFill>
                      <a:schemeClr val="tx1"/>
                    </a:solidFill>
                  </a:rPr>
                  <a:t>Mem</a:t>
                </a:r>
                <a:endParaRPr lang="en-US" sz="1400" dirty="0">
                  <a:solidFill>
                    <a:schemeClr val="tx1"/>
                  </a:solidFill>
                </a:endParaRPr>
              </a:p>
            </p:txBody>
          </p:sp>
          <p:sp>
            <p:nvSpPr>
              <p:cNvPr id="51" name="TextBox 50"/>
              <p:cNvSpPr txBox="1"/>
              <p:nvPr/>
            </p:nvSpPr>
            <p:spPr>
              <a:xfrm>
                <a:off x="6001227" y="781014"/>
                <a:ext cx="1106393" cy="369332"/>
              </a:xfrm>
              <a:prstGeom prst="rect">
                <a:avLst/>
              </a:prstGeom>
              <a:noFill/>
            </p:spPr>
            <p:txBody>
              <a:bodyPr wrap="none" rtlCol="0">
                <a:spAutoFit/>
              </a:bodyPr>
              <a:lstStyle/>
              <a:p>
                <a:r>
                  <a:rPr lang="en-US" b="1" dirty="0" smtClean="0">
                    <a:solidFill>
                      <a:schemeClr val="accent6">
                        <a:lumMod val="50000"/>
                      </a:schemeClr>
                    </a:solidFill>
                  </a:rPr>
                  <a:t>Cluster</a:t>
                </a:r>
                <a:endParaRPr lang="en-US" b="1" dirty="0">
                  <a:solidFill>
                    <a:schemeClr val="accent6">
                      <a:lumMod val="50000"/>
                    </a:schemeClr>
                  </a:solidFill>
                </a:endParaRPr>
              </a:p>
            </p:txBody>
          </p:sp>
        </p:grpSp>
        <p:sp>
          <p:nvSpPr>
            <p:cNvPr id="107" name="Curved Down Arrow 106"/>
            <p:cNvSpPr/>
            <p:nvPr/>
          </p:nvSpPr>
          <p:spPr>
            <a:xfrm>
              <a:off x="5145455" y="779942"/>
              <a:ext cx="691165" cy="2294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111" name="Table 110"/>
          <p:cNvGraphicFramePr>
            <a:graphicFrameLocks noGrp="1"/>
          </p:cNvGraphicFramePr>
          <p:nvPr>
            <p:extLst>
              <p:ext uri="{D42A27DB-BD31-4B8C-83A1-F6EECF244321}">
                <p14:modId xmlns:p14="http://schemas.microsoft.com/office/powerpoint/2010/main" val="95926667"/>
              </p:ext>
            </p:extLst>
          </p:nvPr>
        </p:nvGraphicFramePr>
        <p:xfrm>
          <a:off x="4085635" y="3332075"/>
          <a:ext cx="4294909" cy="2966720"/>
        </p:xfrm>
        <a:graphic>
          <a:graphicData uri="http://schemas.openxmlformats.org/drawingml/2006/table">
            <a:tbl>
              <a:tblPr firstRow="1" bandRow="1"/>
              <a:tblGrid>
                <a:gridCol w="1524000"/>
                <a:gridCol w="1174865"/>
                <a:gridCol w="1596044"/>
              </a:tblGrid>
              <a:tr h="370840">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b="1" dirty="0" err="1" smtClean="0"/>
                        <a:t>SoC</a:t>
                      </a:r>
                      <a:r>
                        <a:rPr lang="en-US" b="1" baseline="0" dirty="0" smtClean="0"/>
                        <a:t> Targets (5 nm)</a:t>
                      </a:r>
                      <a:endParaRPr lang="en-US"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hMerge="1">
                  <a:txBody>
                    <a:bodyPr/>
                    <a:lstStyle/>
                    <a:p>
                      <a:endParaRPr lang="en-US" dirty="0"/>
                    </a:p>
                  </a:txBody>
                  <a:tcPr/>
                </a:tc>
                <a:tc hMerge="1">
                  <a:txBody>
                    <a:bodyPr/>
                    <a:lstStyle/>
                    <a:p>
                      <a:endParaRPr lang="en-US" dirty="0"/>
                    </a:p>
                  </a:txBody>
                  <a:tcPr/>
                </a:tc>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Die Size</a:t>
                      </a:r>
                      <a:endParaRPr lang="en-US"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mm</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t>~25</a:t>
                      </a:r>
                      <a:endParaRPr lang="en-US"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Frequency</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GHz</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t>&gt;2</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Cores</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t>~4096</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F</a:t>
                      </a:r>
                      <a:r>
                        <a:rPr lang="en-US" baseline="0" dirty="0" smtClean="0"/>
                        <a:t>P </a:t>
                      </a:r>
                      <a:r>
                        <a:rPr lang="en-US" dirty="0" err="1" smtClean="0"/>
                        <a:t>Perf</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err="1" smtClean="0"/>
                        <a:t>Tera</a:t>
                      </a:r>
                      <a:r>
                        <a:rPr lang="en-US" dirty="0" smtClean="0"/>
                        <a:t>-Flops</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t>&gt;16</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Power</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Watts</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t>&lt;</a:t>
                      </a:r>
                      <a:r>
                        <a:rPr lang="en-US" baseline="0" dirty="0" smtClean="0"/>
                        <a:t> 100</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Energy Efficiency</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err="1" smtClean="0"/>
                        <a:t>pJ</a:t>
                      </a:r>
                      <a:r>
                        <a:rPr lang="en-US" dirty="0" smtClean="0"/>
                        <a:t>/FLOP</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t>4-6</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GF/Watt</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t>&gt; 200</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grpSp>
        <p:nvGrpSpPr>
          <p:cNvPr id="114" name="Group 113"/>
          <p:cNvGrpSpPr/>
          <p:nvPr/>
        </p:nvGrpSpPr>
        <p:grpSpPr>
          <a:xfrm>
            <a:off x="851877" y="3221750"/>
            <a:ext cx="2655277" cy="2717942"/>
            <a:chOff x="851877" y="3221750"/>
            <a:chExt cx="2655277" cy="2717942"/>
          </a:xfrm>
        </p:grpSpPr>
        <p:sp>
          <p:nvSpPr>
            <p:cNvPr id="99" name="Rounded Rectangle 98"/>
            <p:cNvSpPr/>
            <p:nvPr/>
          </p:nvSpPr>
          <p:spPr>
            <a:xfrm>
              <a:off x="1229688" y="5663820"/>
              <a:ext cx="1972666" cy="201508"/>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Mem</a:t>
              </a:r>
              <a:r>
                <a:rPr lang="en-US" sz="1400" dirty="0" smtClean="0">
                  <a:solidFill>
                    <a:schemeClr val="tx1"/>
                  </a:solidFill>
                </a:rPr>
                <a:t> Controller</a:t>
              </a:r>
              <a:endParaRPr lang="en-US" sz="1400" dirty="0">
                <a:solidFill>
                  <a:schemeClr val="tx1"/>
                </a:solidFill>
              </a:endParaRPr>
            </a:p>
          </p:txBody>
        </p:sp>
        <p:sp>
          <p:nvSpPr>
            <p:cNvPr id="100" name="Rounded Rectangle 99"/>
            <p:cNvSpPr/>
            <p:nvPr/>
          </p:nvSpPr>
          <p:spPr>
            <a:xfrm>
              <a:off x="1188762" y="3698483"/>
              <a:ext cx="1972666" cy="201508"/>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IO (</a:t>
              </a:r>
              <a:r>
                <a:rPr lang="en-US" sz="1400" dirty="0" err="1" smtClean="0">
                  <a:solidFill>
                    <a:schemeClr val="tx1"/>
                  </a:solidFill>
                </a:rPr>
                <a:t>PCIe</a:t>
              </a:r>
              <a:r>
                <a:rPr lang="en-US" sz="1400" dirty="0" smtClean="0">
                  <a:solidFill>
                    <a:schemeClr val="tx1"/>
                  </a:solidFill>
                </a:rPr>
                <a:t>)</a:t>
              </a:r>
              <a:endParaRPr lang="en-US" sz="1400" dirty="0">
                <a:solidFill>
                  <a:schemeClr val="tx1"/>
                </a:solidFill>
              </a:endParaRPr>
            </a:p>
          </p:txBody>
        </p:sp>
        <p:sp>
          <p:nvSpPr>
            <p:cNvPr id="101" name="Rounded Rectangle 100"/>
            <p:cNvSpPr/>
            <p:nvPr/>
          </p:nvSpPr>
          <p:spPr>
            <a:xfrm rot="16200000">
              <a:off x="68092" y="4677487"/>
              <a:ext cx="1972666" cy="201508"/>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Interconnect Fabric</a:t>
              </a:r>
              <a:endParaRPr lang="en-US" sz="1400" dirty="0">
                <a:solidFill>
                  <a:schemeClr val="tx1"/>
                </a:solidFill>
              </a:endParaRPr>
            </a:p>
          </p:txBody>
        </p:sp>
        <p:sp>
          <p:nvSpPr>
            <p:cNvPr id="102" name="Rounded Rectangle 101"/>
            <p:cNvSpPr/>
            <p:nvPr/>
          </p:nvSpPr>
          <p:spPr>
            <a:xfrm rot="16200000">
              <a:off x="2329028" y="4677487"/>
              <a:ext cx="1972666" cy="201508"/>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Interconnect Fabric</a:t>
              </a:r>
              <a:endParaRPr lang="en-US" sz="1400" dirty="0">
                <a:solidFill>
                  <a:schemeClr val="tx1"/>
                </a:solidFill>
              </a:endParaRPr>
            </a:p>
          </p:txBody>
        </p:sp>
        <p:sp>
          <p:nvSpPr>
            <p:cNvPr id="104" name="Rectangle 103"/>
            <p:cNvSpPr/>
            <p:nvPr/>
          </p:nvSpPr>
          <p:spPr>
            <a:xfrm>
              <a:off x="851877" y="3610708"/>
              <a:ext cx="2655277" cy="2328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1858767" y="3221750"/>
              <a:ext cx="673582" cy="369332"/>
            </a:xfrm>
            <a:prstGeom prst="rect">
              <a:avLst/>
            </a:prstGeom>
            <a:noFill/>
          </p:spPr>
          <p:txBody>
            <a:bodyPr wrap="none" rtlCol="0">
              <a:spAutoFit/>
            </a:bodyPr>
            <a:lstStyle/>
            <a:p>
              <a:r>
                <a:rPr lang="en-US" b="1" dirty="0" err="1" smtClean="0">
                  <a:solidFill>
                    <a:schemeClr val="accent6">
                      <a:lumMod val="50000"/>
                    </a:schemeClr>
                  </a:solidFill>
                </a:rPr>
                <a:t>SoC</a:t>
              </a:r>
              <a:endParaRPr lang="en-US" b="1" dirty="0">
                <a:solidFill>
                  <a:schemeClr val="accent6">
                    <a:lumMod val="50000"/>
                  </a:schemeClr>
                </a:solidFill>
              </a:endParaRPr>
            </a:p>
          </p:txBody>
        </p:sp>
      </p:grpSp>
    </p:spTree>
    <p:extLst>
      <p:ext uri="{BB962C8B-B14F-4D97-AF65-F5344CB8AC3E}">
        <p14:creationId xmlns:p14="http://schemas.microsoft.com/office/powerpoint/2010/main" val="176204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_template_Restricted-Secret-w-Disclaimer">
  <a:themeElements>
    <a:clrScheme name="">
      <a:dk1>
        <a:srgbClr val="000000"/>
      </a:dk1>
      <a:lt1>
        <a:srgbClr val="FFFFFF"/>
      </a:lt1>
      <a:dk2>
        <a:srgbClr val="0860A8"/>
      </a:dk2>
      <a:lt2>
        <a:srgbClr val="000000"/>
      </a:lt2>
      <a:accent1>
        <a:srgbClr val="009900"/>
      </a:accent1>
      <a:accent2>
        <a:srgbClr val="FF5C00"/>
      </a:accent2>
      <a:accent3>
        <a:srgbClr val="FFFFFF"/>
      </a:accent3>
      <a:accent4>
        <a:srgbClr val="000000"/>
      </a:accent4>
      <a:accent5>
        <a:srgbClr val="AACAAA"/>
      </a:accent5>
      <a:accent6>
        <a:srgbClr val="E75300"/>
      </a:accent6>
      <a:hlink>
        <a:srgbClr val="AA014C"/>
      </a:hlink>
      <a:folHlink>
        <a:srgbClr val="567EB9"/>
      </a:folHlink>
    </a:clrScheme>
    <a:fontScheme name="intel3.0-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3.0-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l3.0-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el3.0-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l3.0-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l3.0-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l3.0-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el3.0-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tel3.0-blu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ntel3.0-blu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ntel3.0-blu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ntel3.0-blu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ntel3.0-blu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ntel3.0-blu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ntel3.0-blu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Basic Compute Loop Energy Projections 081314</Template>
  <TotalTime>4891</TotalTime>
  <Words>1192</Words>
  <Application>Microsoft Office PowerPoint</Application>
  <PresentationFormat>On-screen Show (4:3)</PresentationFormat>
  <Paragraphs>341</Paragraphs>
  <Slides>22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宋体</vt:lpstr>
      <vt:lpstr>Arial</vt:lpstr>
      <vt:lpstr>Calibri</vt:lpstr>
      <vt:lpstr>Symbol</vt:lpstr>
      <vt:lpstr>Verdana</vt:lpstr>
      <vt:lpstr>Wingdings</vt:lpstr>
      <vt:lpstr>Presentation_template_Restricted-Secret-w-Disclaimer</vt:lpstr>
      <vt:lpstr>Chart</vt:lpstr>
      <vt:lpstr>SoC Design Methodology  for  Exascale Computing</vt:lpstr>
      <vt:lpstr>Outline</vt:lpstr>
      <vt:lpstr>From Giga to Exa, via Tera &amp; Peta</vt:lpstr>
      <vt:lpstr>Where is the Energy Consumed?</vt:lpstr>
      <vt:lpstr>The UHPC* Challenge</vt:lpstr>
      <vt:lpstr>Top Exascale Challenges</vt:lpstr>
      <vt:lpstr>Exascale HW Design Challenges</vt:lpstr>
      <vt:lpstr>Exascale SW Challenges</vt:lpstr>
      <vt:lpstr>Exascale SoC Processor Straw-man</vt:lpstr>
      <vt:lpstr>Node</vt:lpstr>
      <vt:lpstr>Interconnect Switch Straw-man</vt:lpstr>
      <vt:lpstr>On-die Data Movement vs Compute</vt:lpstr>
      <vt:lpstr>Interconnect vs Switch Energy</vt:lpstr>
      <vt:lpstr>Interconnect Structures</vt:lpstr>
      <vt:lpstr>Exascale HW System</vt:lpstr>
      <vt:lpstr>Bandwidth Tapering</vt:lpstr>
      <vt:lpstr>NTV Operation for Energy Efficiency</vt:lpstr>
      <vt:lpstr>NTV Design Considerations (1)</vt:lpstr>
      <vt:lpstr>NTV Design Considerations (2)</vt:lpstr>
      <vt:lpstr>Integration of IP Blocks</vt:lpstr>
      <vt:lpstr>Choice of Technology</vt:lpstr>
      <vt:lpstr>SoC Design Challenges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Borkar, Shekhar Y</dc:creator>
  <cp:lastModifiedBy>Borkar, Shekhar Y</cp:lastModifiedBy>
  <cp:revision>86</cp:revision>
  <dcterms:created xsi:type="dcterms:W3CDTF">2015-05-21T18:35:37Z</dcterms:created>
  <dcterms:modified xsi:type="dcterms:W3CDTF">2015-06-06T23:50:25Z</dcterms:modified>
</cp:coreProperties>
</file>