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515" r:id="rId2"/>
    <p:sldId id="485" r:id="rId3"/>
    <p:sldId id="519" r:id="rId4"/>
    <p:sldId id="516" r:id="rId5"/>
    <p:sldId id="520" r:id="rId6"/>
    <p:sldId id="455" r:id="rId7"/>
    <p:sldId id="457" r:id="rId8"/>
    <p:sldId id="498" r:id="rId9"/>
    <p:sldId id="472" r:id="rId10"/>
    <p:sldId id="461" r:id="rId11"/>
    <p:sldId id="462" r:id="rId12"/>
    <p:sldId id="487" r:id="rId13"/>
    <p:sldId id="463" r:id="rId14"/>
    <p:sldId id="517" r:id="rId15"/>
    <p:sldId id="524" r:id="rId16"/>
    <p:sldId id="483" r:id="rId17"/>
    <p:sldId id="484" r:id="rId18"/>
    <p:sldId id="518" r:id="rId19"/>
    <p:sldId id="521" r:id="rId20"/>
    <p:sldId id="522" r:id="rId21"/>
    <p:sldId id="523" r:id="rId22"/>
    <p:sldId id="469" r:id="rId23"/>
    <p:sldId id="452" r:id="rId24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20202"/>
    <a:srgbClr val="346AA7"/>
    <a:srgbClr val="CB0202"/>
    <a:srgbClr val="A4C995"/>
    <a:srgbClr val="C2F3C8"/>
    <a:srgbClr val="79944C"/>
    <a:srgbClr val="774397"/>
    <a:srgbClr val="5055FA"/>
    <a:srgbClr val="367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79923" autoAdjust="0"/>
  </p:normalViewPr>
  <p:slideViewPr>
    <p:cSldViewPr>
      <p:cViewPr varScale="1">
        <p:scale>
          <a:sx n="75" d="100"/>
          <a:sy n="75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07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BB5FB-BD78-3E44-8D3A-CCFC19AECD1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CA55D-2EAB-EA40-BD04-A223274A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52A171B-F280-487E-AB57-9E09D7D6F475}" type="datetimeFigureOut">
              <a:rPr lang="en-US" smtClean="0"/>
              <a:pPr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F4A6DD1E-07AB-4857-BE57-82B520EA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069086" y="645406"/>
            <a:ext cx="4191900" cy="32190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19" rIns="91440" bIns="45719" anchor="ctr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454084" y="3990078"/>
            <a:ext cx="5278512" cy="3756394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17AA1-4077-404D-8164-6F1F8CB40180}" type="slidenum">
              <a:rPr lang="en-US"/>
              <a:pPr/>
              <a:t>7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68" tIns="46585" rIns="93168" bIns="46585">
            <a:prstTxWarp prst="textNoShape">
              <a:avLst/>
            </a:prstTxWarp>
          </a:bodyPr>
          <a:lstStyle/>
          <a:p>
            <a:r>
              <a:rPr lang="en-US" dirty="0"/>
              <a:t>We’re going through the same phase that we went through in the 90’s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are we going to buy a bunch of A8</a:t>
            </a:r>
            <a:r>
              <a:rPr lang="en-US" baseline="0" dirty="0" smtClean="0"/>
              <a:t> chips from an iPhone and lash those </a:t>
            </a:r>
            <a:r>
              <a:rPr lang="en-US" baseline="0" dirty="0" err="1" smtClean="0"/>
              <a:t>puppys</a:t>
            </a:r>
            <a:r>
              <a:rPr lang="en-US" baseline="0" dirty="0" smtClean="0"/>
              <a:t> together to make a supercomputer?</a:t>
            </a:r>
          </a:p>
          <a:p>
            <a:r>
              <a:rPr lang="en-US" baseline="0" smtClean="0"/>
              <a:t>Hell no!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3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3F908-6023-ED4C-887C-A8396B3A7863}" type="slidenum">
              <a:rPr lang="he-IL"/>
              <a:pPr/>
              <a:t>9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put more transistors, but it is getting more and more difficult</a:t>
            </a:r>
          </a:p>
          <a:p>
            <a:r>
              <a:rPr lang="en-US"/>
              <a:t>Verification becomes the main component in the bill</a:t>
            </a:r>
          </a:p>
          <a:p>
            <a:r>
              <a:rPr lang="en-US"/>
              <a:t>Its only getting worse with time</a:t>
            </a:r>
          </a:p>
          <a:p>
            <a:r>
              <a:rPr lang="en-US" b="1"/>
              <a:t>But IC vendors care about money so… What’s the money consequences?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34471"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  <a:cs typeface="ＭＳ Ｐゴシック" charset="0"/>
              </a:defRPr>
            </a:lvl1pPr>
            <a:lvl2pPr marL="36561332" indent="-36120649" defTabSz="734471"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2pPr>
            <a:lvl3pPr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3pPr>
            <a:lvl4pPr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4pPr>
            <a:lvl5pPr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5pPr>
            <a:lvl6pPr marL="4406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6pPr>
            <a:lvl7pPr marL="88136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7pPr>
            <a:lvl8pPr marL="132204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8pPr>
            <a:lvl9pPr marL="176272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9pPr>
          </a:lstStyle>
          <a:p>
            <a:r>
              <a:rPr lang="de-DE" sz="900"/>
              <a:t>Fraunhofer-Institut für Techno- und</a:t>
            </a:r>
            <a:br>
              <a:rPr lang="de-DE" sz="900"/>
            </a:br>
            <a:r>
              <a:rPr lang="de-DE" sz="900"/>
              <a:t>Wirtschaftsmathematik ITWM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34471"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  <a:cs typeface="ＭＳ Ｐゴシック" charset="0"/>
              </a:defRPr>
            </a:lvl1pPr>
            <a:lvl2pPr marL="36561332" indent="-36120649" defTabSz="734471"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2pPr>
            <a:lvl3pPr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3pPr>
            <a:lvl4pPr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4pPr>
            <a:lvl5pPr eaLnBrk="0" hangingPunct="0"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5pPr>
            <a:lvl6pPr marL="4406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6pPr>
            <a:lvl7pPr marL="88136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7pPr>
            <a:lvl8pPr marL="132204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8pPr>
            <a:lvl9pPr marL="176272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Frutiger 55 Roman" charset="0"/>
                <a:ea typeface="ＭＳ Ｐゴシック" charset="0"/>
              </a:defRPr>
            </a:lvl9pPr>
          </a:lstStyle>
          <a:p>
            <a:fld id="{55392B5B-6685-2D43-982D-5846CE74BB9C}" type="slidenum">
              <a:rPr lang="de-DE" sz="900"/>
              <a:pPr/>
              <a:t>10</a:t>
            </a:fld>
            <a:endParaRPr lang="de-DE" sz="9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Frutiger 55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914400" y="71438"/>
            <a:ext cx="7772400" cy="76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467111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106982" y="2069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Placeholder 40" descr="panorama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  <p:pic>
        <p:nvPicPr>
          <p:cNvPr id="17" name="Picture 16" descr="DOE_Office_Science_blk_sid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155" y="6324600"/>
            <a:ext cx="262124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24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Computer Architecture Laboratory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0000FF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866776"/>
            <a:ext cx="4190999" cy="52593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0000FF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495800" y="838200"/>
            <a:ext cx="4419600" cy="52593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0000FF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553" y="866776"/>
            <a:ext cx="4419600" cy="26384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92553" y="3581400"/>
            <a:ext cx="4419600" cy="26384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0" y="838200"/>
            <a:ext cx="4419600" cy="5410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6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553" y="866776"/>
            <a:ext cx="4419600" cy="26384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0000FF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495800" y="838200"/>
            <a:ext cx="4419600" cy="26384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0000FF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0" y="3505200"/>
            <a:ext cx="8991600" cy="2743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0000FF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4818-E237-3246-9364-68EA90831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3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 with Image">
    <p:bg>
      <p:bgPr shadeToTitle="1"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3" rIns="19047" bIns="9523" anchor="ctr">
            <a:prstTxWarp prst="textNoShape">
              <a:avLst/>
            </a:prstTxWarp>
          </a:bodyPr>
          <a:lstStyle/>
          <a:p>
            <a:pPr algn="ctr" defTabSz="522138">
              <a:defRPr/>
            </a:pPr>
            <a:endParaRPr lang="en-US">
              <a:solidFill>
                <a:schemeClr val="bg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5184"/>
            <a:ext cx="7772400" cy="1478888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0158"/>
            <a:ext cx="7772400" cy="654160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5800" y="5336712"/>
            <a:ext cx="7772400" cy="451763"/>
          </a:xfrm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6" descr="DOE_Office_Science_blk_si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162" y="6516711"/>
            <a:ext cx="1268346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Placeholder 40" descr="panora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866776"/>
            <a:ext cx="8410575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4008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7F0FD8-C4D8-4FC8-ACE5-C8022F3C3B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6" descr="LBL_logo_bl_notext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8039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8933258" y="14999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907" y="0"/>
            <a:ext cx="1959429" cy="685800"/>
          </a:xfrm>
          <a:prstGeom prst="rect">
            <a:avLst/>
          </a:prstGeom>
        </p:spPr>
      </p:pic>
      <p:pic>
        <p:nvPicPr>
          <p:cNvPr id="10" name="Picture 9" descr="SNLstackedBlue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5003" y="6301126"/>
            <a:ext cx="1378789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8" r:id="rId4"/>
    <p:sldLayoutId id="2147483669" r:id="rId5"/>
    <p:sldLayoutId id="2147483670" r:id="rId6"/>
    <p:sldLayoutId id="2147483673" r:id="rId7"/>
    <p:sldLayoutId id="2147483674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9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forhpc.org" TargetMode="External"/><Relationship Id="rId3" Type="http://schemas.openxmlformats.org/officeDocument/2006/relationships/hyperlink" Target="http://www.cal-design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09800"/>
            <a:ext cx="9033933" cy="941003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200" dirty="0" err="1" smtClean="0"/>
              <a:t>SoC</a:t>
            </a:r>
            <a:r>
              <a:rPr lang="en-US" sz="3200" dirty="0" smtClean="0"/>
              <a:t> for HPC Workshop Overview</a:t>
            </a:r>
            <a:endParaRPr lang="en-US" sz="1100" b="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861390"/>
          </a:xfrm>
        </p:spPr>
        <p:txBody>
          <a:bodyPr/>
          <a:lstStyle/>
          <a:p>
            <a:pPr algn="ctr"/>
            <a:r>
              <a:rPr lang="en-US" b="1" dirty="0" smtClean="0"/>
              <a:t>John </a:t>
            </a:r>
            <a:r>
              <a:rPr lang="en-US" b="1" dirty="0" err="1" smtClean="0"/>
              <a:t>Shalf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James </a:t>
            </a:r>
            <a:r>
              <a:rPr lang="en-US" b="1" dirty="0" err="1" smtClean="0"/>
              <a:t>Ang</a:t>
            </a:r>
            <a:endParaRPr lang="en-US" b="1" dirty="0" smtClean="0"/>
          </a:p>
          <a:p>
            <a:pPr algn="ctr"/>
            <a:r>
              <a:rPr lang="en-US" dirty="0" smtClean="0"/>
              <a:t>David </a:t>
            </a:r>
            <a:r>
              <a:rPr lang="en-US" dirty="0" err="1" smtClean="0"/>
              <a:t>Donofrio</a:t>
            </a:r>
            <a:r>
              <a:rPr lang="en-US" dirty="0" smtClean="0"/>
              <a:t> &amp; </a:t>
            </a:r>
            <a:r>
              <a:rPr lang="en-US" dirty="0" err="1" smtClean="0"/>
              <a:t>Farzad</a:t>
            </a:r>
            <a:r>
              <a:rPr lang="en-US" dirty="0" smtClean="0"/>
              <a:t> </a:t>
            </a:r>
            <a:r>
              <a:rPr lang="en-US" dirty="0" err="1" smtClean="0"/>
              <a:t>Fatolli</a:t>
            </a:r>
            <a:r>
              <a:rPr lang="en-US" dirty="0" smtClean="0"/>
              <a:t> </a:t>
            </a:r>
            <a:r>
              <a:rPr lang="en-US" dirty="0" err="1" smtClean="0"/>
              <a:t>Fard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114800"/>
            <a:ext cx="7772400" cy="2425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100" b="1" dirty="0" smtClean="0"/>
              <a:t>LBL/SNL Computer Architecture Laboratory</a:t>
            </a:r>
            <a:endParaRPr lang="en-US" sz="2100" b="1" dirty="0"/>
          </a:p>
          <a:p>
            <a:endParaRPr lang="en-US" sz="1400" b="1" dirty="0" smtClean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400" b="1" dirty="0" smtClean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DAC 2015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San Francisco, California</a:t>
            </a:r>
            <a:endParaRPr lang="en-US" sz="2800" b="1" dirty="0" smtClean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June 7, 2015</a:t>
            </a:r>
            <a:endParaRPr lang="en-US" sz="28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ctr" defTabSz="457200" rtl="0" eaLnBrk="1" latinLnBrk="0" hangingPunct="1">
              <a:defRPr sz="2400" b="1" kern="1200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Computer Architecture Laboratory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4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/>
          </p:cNvSpPr>
          <p:nvPr/>
        </p:nvSpPr>
        <p:spPr bwMode="auto">
          <a:xfrm>
            <a:off x="1600201" y="0"/>
            <a:ext cx="7467600" cy="6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lnSpc>
                <a:spcPts val="3125"/>
              </a:lnSpc>
            </a:pPr>
            <a:r>
              <a:rPr lang="en-US" sz="2800" b="1" dirty="0">
                <a:solidFill>
                  <a:schemeClr val="tx2"/>
                </a:solidFill>
                <a:latin typeface="Frutiger 45 Light" charset="0"/>
              </a:rPr>
              <a:t>Energy Efficient Hardware Building </a:t>
            </a:r>
            <a:r>
              <a:rPr lang="en-US" sz="2800" b="1" dirty="0" smtClean="0">
                <a:solidFill>
                  <a:schemeClr val="tx2"/>
                </a:solidFill>
                <a:latin typeface="Frutiger 45 Light" charset="0"/>
              </a:rPr>
              <a:t>Blocks</a:t>
            </a:r>
            <a:endParaRPr lang="en-US" sz="2800" b="1" dirty="0">
              <a:solidFill>
                <a:schemeClr val="tx2"/>
              </a:solidFill>
              <a:latin typeface="Frutiger 45 Light" charset="0"/>
            </a:endParaRPr>
          </a:p>
        </p:txBody>
      </p:sp>
      <p:sp>
        <p:nvSpPr>
          <p:cNvPr id="63491" name="Subtitle 5"/>
          <p:cNvSpPr>
            <a:spLocks/>
          </p:cNvSpPr>
          <p:nvPr/>
        </p:nvSpPr>
        <p:spPr bwMode="auto">
          <a:xfrm>
            <a:off x="1292469" y="3481728"/>
            <a:ext cx="654147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lnSpc>
                <a:spcPct val="130000"/>
              </a:lnSpc>
              <a:spcAft>
                <a:spcPct val="80000"/>
              </a:spcAft>
            </a:pPr>
            <a:r>
              <a:rPr lang="en-US" sz="2400" i="1">
                <a:latin typeface="Frutiger 45 Light" charset="0"/>
              </a:rPr>
              <a:t>Mark Horowitz 2007: </a:t>
            </a:r>
            <a:r>
              <a:rPr lang="en-US" sz="2400" b="1" i="1">
                <a:latin typeface="Frutiger 45 Light" charset="0"/>
              </a:rPr>
              <a:t>“Years of research in low-power embedded computing have shown only one design technique to reduce power: </a:t>
            </a:r>
            <a:r>
              <a:rPr lang="en-US" sz="2400" i="1" u="sng">
                <a:latin typeface="Frutiger 45 Light" charset="0"/>
              </a:rPr>
              <a:t>reduce waste</a:t>
            </a:r>
            <a:r>
              <a:rPr lang="en-US" sz="2400" b="1" i="1">
                <a:latin typeface="Frutiger 45 Light" charset="0"/>
              </a:rPr>
              <a:t>.”</a:t>
            </a:r>
          </a:p>
          <a:p>
            <a:pPr algn="l" eaLnBrk="0" hangingPunct="0">
              <a:lnSpc>
                <a:spcPct val="130000"/>
              </a:lnSpc>
              <a:spcAft>
                <a:spcPct val="80000"/>
              </a:spcAft>
            </a:pPr>
            <a:endParaRPr lang="en-US" sz="2400" b="1" i="1">
              <a:latin typeface="Frutiger 45 Light" charset="0"/>
            </a:endParaRPr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1450731" y="1646578"/>
            <a:ext cx="6696038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93750" eaLnBrk="0" hangingPunct="0">
              <a:lnSpc>
                <a:spcPct val="130000"/>
              </a:lnSpc>
              <a:spcAft>
                <a:spcPct val="5000"/>
              </a:spcAft>
            </a:pPr>
            <a:r>
              <a:rPr lang="en-US" sz="2400" i="1">
                <a:latin typeface="Frutiger 45 Light" charset="0"/>
              </a:rPr>
              <a:t>Seymour Cray 1977: </a:t>
            </a:r>
            <a:r>
              <a:rPr lang="en-US" sz="2400" b="1" i="1">
                <a:latin typeface="Frutiger 45 Light" charset="0"/>
              </a:rPr>
              <a:t>“Don’t put anything into </a:t>
            </a:r>
          </a:p>
          <a:p>
            <a:pPr defTabSz="793750" eaLnBrk="0" hangingPunct="0">
              <a:lnSpc>
                <a:spcPct val="130000"/>
              </a:lnSpc>
              <a:spcAft>
                <a:spcPct val="5000"/>
              </a:spcAft>
            </a:pPr>
            <a:r>
              <a:rPr lang="en-US" sz="2400" b="1" i="1">
                <a:latin typeface="Frutiger 45 Light" charset="0"/>
              </a:rPr>
              <a:t>a supercomputer that isn’t necessary.”</a:t>
            </a:r>
          </a:p>
        </p:txBody>
      </p:sp>
    </p:spTree>
    <p:extLst>
      <p:ext uri="{BB962C8B-B14F-4D97-AF65-F5344CB8AC3E}">
        <p14:creationId xmlns:p14="http://schemas.microsoft.com/office/powerpoint/2010/main" val="49489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/>
          <a:p>
            <a:fld id="{96B9FEEB-82CF-E24D-95AC-83BF141598C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543800" cy="76944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Building an </a:t>
            </a:r>
            <a:r>
              <a:rPr lang="en-US" sz="3200" b="1" dirty="0" err="1" smtClean="0"/>
              <a:t>SoC</a:t>
            </a:r>
            <a:r>
              <a:rPr lang="en-US" sz="3200" b="1" dirty="0" smtClean="0"/>
              <a:t> from IP Logic Blocks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b="0" i="1" dirty="0" smtClean="0"/>
              <a:t>Its </a:t>
            </a:r>
            <a:r>
              <a:rPr lang="en-US" sz="1600" b="0" i="1" dirty="0" err="1" smtClean="0"/>
              <a:t>legos</a:t>
            </a:r>
            <a:r>
              <a:rPr lang="en-US" sz="1600" b="0" i="1" dirty="0" smtClean="0"/>
              <a:t> with a some extra integration and  verification cost</a:t>
            </a:r>
            <a:br>
              <a:rPr lang="en-US" sz="1600" b="0" i="1" dirty="0" smtClean="0"/>
            </a:b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219200"/>
            <a:ext cx="3810000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6172200" y="137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6705600" y="137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7239000" y="137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7848600" y="137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61722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6705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72390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7848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6705600" y="259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7239000" y="259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7848600" y="259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6172200" y="3200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6705600" y="3200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7239000" y="3200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/>
          <a:srcRect r="88372" b="91720"/>
          <a:stretch>
            <a:fillRect/>
          </a:stretch>
        </p:blipFill>
        <p:spPr bwMode="auto">
          <a:xfrm>
            <a:off x="7848600" y="3200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 b="38726"/>
          <a:stretch>
            <a:fillRect/>
          </a:stretch>
        </p:blipFill>
        <p:spPr bwMode="auto">
          <a:xfrm>
            <a:off x="5715000" y="1274135"/>
            <a:ext cx="3124200" cy="268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0" y="1143000"/>
            <a:ext cx="505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Processor Core (ARM, </a:t>
            </a:r>
            <a:r>
              <a:rPr lang="en-US" b="1" dirty="0" err="1" smtClean="0"/>
              <a:t>Tensilica</a:t>
            </a:r>
            <a:r>
              <a:rPr lang="en-US" b="1" dirty="0" smtClean="0"/>
              <a:t>, MIPS </a:t>
            </a:r>
            <a:r>
              <a:rPr lang="en-US" b="1" dirty="0" err="1" smtClean="0"/>
              <a:t>deriv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With extra “options” like DP FPU, ECC</a:t>
            </a:r>
          </a:p>
          <a:p>
            <a:r>
              <a:rPr lang="en-US" dirty="0" smtClean="0"/>
              <a:t>	IP license cost $150k-$500k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2286000"/>
            <a:ext cx="4942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NoC</a:t>
            </a:r>
            <a:r>
              <a:rPr lang="en-US" b="1" dirty="0" smtClean="0"/>
              <a:t> Fabric: (</a:t>
            </a:r>
            <a:r>
              <a:rPr lang="en-US" b="1" dirty="0" err="1" smtClean="0"/>
              <a:t>Arteris</a:t>
            </a:r>
            <a:r>
              <a:rPr lang="en-US" b="1" dirty="0" smtClean="0"/>
              <a:t>, Denali, other OMAP-4)</a:t>
            </a:r>
          </a:p>
          <a:p>
            <a:r>
              <a:rPr lang="en-US" dirty="0" smtClean="0"/>
              <a:t>	IP License cost: $200k-$350k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048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DDR3 1600 memory controller (Denali / Cadence, </a:t>
            </a:r>
            <a:r>
              <a:rPr lang="en-US" b="1" dirty="0" err="1" smtClean="0"/>
              <a:t>SiCreations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+ </a:t>
            </a:r>
            <a:r>
              <a:rPr lang="en-US" b="1" dirty="0" err="1" smtClean="0"/>
              <a:t>Phy</a:t>
            </a:r>
            <a:r>
              <a:rPr lang="en-US" b="1" dirty="0" smtClean="0"/>
              <a:t> and Programmable PLL</a:t>
            </a:r>
          </a:p>
          <a:p>
            <a:r>
              <a:rPr lang="en-US" dirty="0" smtClean="0"/>
              <a:t>	IP License: $250-$350k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495800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PCIe</a:t>
            </a:r>
            <a:r>
              <a:rPr lang="en-US" b="1" dirty="0" smtClean="0"/>
              <a:t> Gen3 Root complex</a:t>
            </a:r>
          </a:p>
          <a:p>
            <a:r>
              <a:rPr lang="en-US" dirty="0" smtClean="0"/>
              <a:t>	IP License: $250k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410200"/>
            <a:ext cx="3301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Integrated FLASH Controller</a:t>
            </a:r>
          </a:p>
          <a:p>
            <a:r>
              <a:rPr lang="en-US" dirty="0" smtClean="0"/>
              <a:t>	IP License: $150k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5715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10GigE or IB DDR 4x Channel</a:t>
            </a:r>
          </a:p>
          <a:p>
            <a:r>
              <a:rPr lang="en-US" dirty="0" smtClean="0"/>
              <a:t>	IP License: $150k-$250k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94666" y="50292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Marty </a:t>
            </a:r>
            <a:r>
              <a:rPr lang="en-US" dirty="0" err="1" smtClean="0">
                <a:solidFill>
                  <a:srgbClr val="FF0000"/>
                </a:solidFill>
              </a:rPr>
              <a:t>Deneroff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05400" y="2590800"/>
            <a:ext cx="1066800" cy="5334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memctl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105400" y="3200400"/>
            <a:ext cx="1066800" cy="5334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memctl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84550" y="2895600"/>
            <a:ext cx="1336675" cy="452438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</a:gsLst>
            <a:lin ang="44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Memory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81400" y="3048000"/>
            <a:ext cx="1292225" cy="452438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</a:gsLst>
            <a:lin ang="44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DRAM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60750" y="3657600"/>
            <a:ext cx="1336675" cy="452438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</a:gsLst>
            <a:lin ang="44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Memory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57600" y="3810000"/>
            <a:ext cx="1292225" cy="452438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</a:gsLst>
            <a:lin ang="44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DRAM</a:t>
            </a:r>
          </a:p>
        </p:txBody>
      </p:sp>
      <p:sp>
        <p:nvSpPr>
          <p:cNvPr id="38" name="Striped Right Arrow 37"/>
          <p:cNvSpPr/>
          <p:nvPr/>
        </p:nvSpPr>
        <p:spPr>
          <a:xfrm rot="8608896">
            <a:off x="4618272" y="2741789"/>
            <a:ext cx="914400" cy="45720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iped Right Arrow 38"/>
          <p:cNvSpPr/>
          <p:nvPr/>
        </p:nvSpPr>
        <p:spPr>
          <a:xfrm rot="8608896">
            <a:off x="4618272" y="3579990"/>
            <a:ext cx="914400" cy="45720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96000" y="3733800"/>
            <a:ext cx="685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137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PCIe</a:t>
            </a:r>
            <a:endParaRPr lang="en-US" dirty="0"/>
          </a:p>
        </p:txBody>
      </p:sp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rcRect l="8598" t="65463" r="79532" b="27277"/>
          <a:stretch>
            <a:fillRect/>
          </a:stretch>
        </p:blipFill>
        <p:spPr bwMode="auto">
          <a:xfrm>
            <a:off x="5181600" y="4919665"/>
            <a:ext cx="762000" cy="55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triped Right Arrow 41"/>
          <p:cNvSpPr/>
          <p:nvPr/>
        </p:nvSpPr>
        <p:spPr>
          <a:xfrm rot="8608896">
            <a:off x="5608872" y="4570588"/>
            <a:ext cx="914400" cy="457200"/>
          </a:xfrm>
          <a:prstGeom prst="stripedRightArrow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58000" y="3733800"/>
            <a:ext cx="685800" cy="990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FLASH </a:t>
            </a:r>
            <a:r>
              <a:rPr lang="en-US" dirty="0" err="1" smtClean="0"/>
              <a:t>ctl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696200" y="3733800"/>
            <a:ext cx="533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IB or </a:t>
            </a:r>
            <a:r>
              <a:rPr lang="en-US" dirty="0" err="1" smtClean="0"/>
              <a:t>GigE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305800" y="3733800"/>
            <a:ext cx="533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IB or </a:t>
            </a:r>
            <a:r>
              <a:rPr lang="en-US" dirty="0" err="1" smtClean="0"/>
              <a:t>GigE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4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Redefining “commodity”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Must use “commodity” technology to build cost-effective design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primary cost of a chip is development of the intellectual property</a:t>
            </a:r>
          </a:p>
          <a:p>
            <a:pPr lvl="2"/>
            <a:r>
              <a:rPr lang="en-US" sz="2400" b="0" dirty="0" smtClean="0"/>
              <a:t>Mask and </a:t>
            </a:r>
            <a:r>
              <a:rPr lang="en-US" sz="2400" b="0" dirty="0" err="1" smtClean="0"/>
              <a:t>fab</a:t>
            </a:r>
            <a:r>
              <a:rPr lang="en-US" sz="2400" b="0" dirty="0" smtClean="0"/>
              <a:t> typically 10% of NRE in embedded</a:t>
            </a:r>
          </a:p>
          <a:p>
            <a:pPr lvl="2"/>
            <a:r>
              <a:rPr lang="en-US" sz="2400" b="0" dirty="0" smtClean="0"/>
              <a:t>Design and verification dominate costs</a:t>
            </a:r>
          </a:p>
          <a:p>
            <a:pPr lvl="2"/>
            <a:r>
              <a:rPr lang="en-US" sz="2400" b="0" dirty="0" err="1" smtClean="0"/>
              <a:t>SoC’s</a:t>
            </a:r>
            <a:r>
              <a:rPr lang="en-US" sz="2400" b="0" dirty="0" smtClean="0"/>
              <a:t> for high </a:t>
            </a:r>
            <a:r>
              <a:rPr lang="en-US" sz="2400" b="0" dirty="0" err="1" smtClean="0"/>
              <a:t>perf</a:t>
            </a:r>
            <a:r>
              <a:rPr lang="en-US" sz="2400" b="0" dirty="0" smtClean="0"/>
              <a:t>. </a:t>
            </a:r>
            <a:r>
              <a:rPr lang="en-US" sz="2400" dirty="0" smtClean="0"/>
              <a:t>consumer electronics is</a:t>
            </a:r>
            <a:r>
              <a:rPr lang="en-US" sz="2400" b="0" dirty="0" smtClean="0"/>
              <a:t> vibrant market for IP/circuit-design (pre-verified, place &amp; route)</a:t>
            </a:r>
          </a:p>
          <a:p>
            <a:pPr lvl="2"/>
            <a:r>
              <a:rPr lang="en-US" sz="2400" b="0" dirty="0" smtClean="0"/>
              <a:t>Redefine your notion of “commodity”!</a:t>
            </a:r>
          </a:p>
          <a:p>
            <a:pPr lvl="1"/>
            <a:endParaRPr lang="en-US" sz="24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The ‘chip’ is not the commodity…</a:t>
            </a: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 The stuff you put on the chip is the commodity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00D2A3-0EFF-0F42-A015-CA478F8A846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9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Technology Continuity for </a:t>
            </a:r>
            <a:br>
              <a:rPr lang="en-US" sz="2800" b="1" dirty="0" smtClean="0"/>
            </a:br>
            <a:r>
              <a:rPr lang="en-US" sz="2800" b="1" dirty="0" smtClean="0"/>
              <a:t>A Sustainable Hardware Ecosystem</a:t>
            </a:r>
          </a:p>
        </p:txBody>
      </p:sp>
      <p:pic>
        <p:nvPicPr>
          <p:cNvPr id="53252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1233488"/>
            <a:ext cx="91694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989388"/>
            <a:ext cx="1905000" cy="1376362"/>
            <a:chOff x="0" y="3153875"/>
            <a:chExt cx="2438400" cy="2033361"/>
          </a:xfrm>
        </p:grpSpPr>
        <p:pic>
          <p:nvPicPr>
            <p:cNvPr id="25" name="Picture 6" descr="C:\Documents and Settings\Sasha\Desktop\ipho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4193" y="3153875"/>
              <a:ext cx="816864" cy="1346193"/>
            </a:xfrm>
            <a:prstGeom prst="rect">
              <a:avLst/>
            </a:prstGeom>
            <a:noFill/>
            <a:effectLst>
              <a:outerShdw blurRad="38100" dist="12700" dir="5400000" algn="ctr" rotWithShape="0">
                <a:srgbClr val="000000">
                  <a:alpha val="25000"/>
                </a:srgbClr>
              </a:outerShdw>
            </a:effectLst>
          </p:spPr>
        </p:pic>
        <p:pic>
          <p:nvPicPr>
            <p:cNvPr id="26" name="Picture 2" descr="C:\Documents and Settings\Sasha\Desktop\xbox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13747"/>
              <a:ext cx="1219200" cy="1273489"/>
            </a:xfrm>
            <a:prstGeom prst="rect">
              <a:avLst/>
            </a:prstGeom>
            <a:noFill/>
            <a:effectLst>
              <a:outerShdw blurRad="38100" dist="12700" dir="5400000" algn="ctr" rotWithShape="0">
                <a:srgbClr val="000000">
                  <a:alpha val="25000"/>
                </a:srgbClr>
              </a:outerShdw>
            </a:effectLst>
          </p:spPr>
        </p:pic>
        <p:pic>
          <p:nvPicPr>
            <p:cNvPr id="27" name="Picture 4" descr="C:\Documents and Settings\Sasha\Desktop\calculator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6416" y="4054464"/>
              <a:ext cx="1141984" cy="1109319"/>
            </a:xfrm>
            <a:prstGeom prst="rect">
              <a:avLst/>
            </a:prstGeom>
            <a:noFill/>
            <a:effectLst>
              <a:outerShdw blurRad="38100" dist="12700" dir="5400000" algn="ctr" rotWithShape="0">
                <a:srgbClr val="000000">
                  <a:alpha val="25000"/>
                </a:srgbClr>
              </a:outerShdw>
            </a:effectLst>
          </p:spPr>
        </p:pic>
      </p:grpSp>
      <p:pic>
        <p:nvPicPr>
          <p:cNvPr id="29" name="Picture 10" descr="C:\Documents and Settings\Sasha\Desktop\clou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7750" y="4084638"/>
            <a:ext cx="1866900" cy="1311275"/>
          </a:xfrm>
          <a:prstGeom prst="rect">
            <a:avLst/>
          </a:prstGeom>
          <a:noFill/>
          <a:effectLst>
            <a:outerShdw blurRad="38100" dist="127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2838" y="4167188"/>
            <a:ext cx="1414462" cy="9318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38100" dist="127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29200" y="5791200"/>
            <a:ext cx="359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20202"/>
                </a:solidFill>
              </a:rPr>
              <a:t>With </a:t>
            </a:r>
            <a:r>
              <a:rPr lang="en-US" dirty="0" err="1" smtClean="0">
                <a:solidFill>
                  <a:srgbClr val="C20202"/>
                </a:solidFill>
              </a:rPr>
              <a:t>Keren</a:t>
            </a:r>
            <a:r>
              <a:rPr lang="en-US" dirty="0" smtClean="0">
                <a:solidFill>
                  <a:srgbClr val="C20202"/>
                </a:solidFill>
              </a:rPr>
              <a:t> Bergman (Columbia LRL)</a:t>
            </a:r>
            <a:endParaRPr lang="en-US" dirty="0">
              <a:solidFill>
                <a:srgbClr val="C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4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884" y="2612723"/>
            <a:ext cx="9033933" cy="941003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200" dirty="0" err="1" smtClean="0"/>
              <a:t>SoC</a:t>
            </a:r>
            <a:r>
              <a:rPr lang="en-US" sz="3200" dirty="0" smtClean="0"/>
              <a:t> for HPC Workshop Overview</a:t>
            </a:r>
            <a:endParaRPr lang="en-US" sz="1100" b="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767164"/>
            <a:ext cx="7772400" cy="861390"/>
          </a:xfrm>
        </p:spPr>
        <p:txBody>
          <a:bodyPr/>
          <a:lstStyle/>
          <a:p>
            <a:pPr algn="ctr"/>
            <a:r>
              <a:rPr lang="en-US" b="1" dirty="0" smtClean="0"/>
              <a:t>John </a:t>
            </a:r>
            <a:r>
              <a:rPr lang="en-US" b="1" dirty="0" err="1" smtClean="0"/>
              <a:t>Shalf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James </a:t>
            </a:r>
            <a:r>
              <a:rPr lang="en-US" b="1" dirty="0" err="1" smtClean="0"/>
              <a:t>Ang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183367"/>
            <a:ext cx="7772400" cy="2204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b="1" dirty="0" smtClean="0"/>
              <a:t>LBL/SNL Computer Architecture Laboratory</a:t>
            </a:r>
            <a:endParaRPr lang="en-US" sz="2100" b="1" dirty="0"/>
          </a:p>
          <a:p>
            <a:endParaRPr lang="en-US" sz="1400" b="1" dirty="0" smtClean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400" b="1" dirty="0" smtClean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Denver, Colorado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26, 2014</a:t>
            </a:r>
            <a:endParaRPr lang="en-US" sz="28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ctr" defTabSz="457200" rtl="0" eaLnBrk="1" latinLnBrk="0" hangingPunct="1">
              <a:defRPr sz="2400" b="1" kern="1200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Computer Architecture Laboratory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2" name="Picture 1" descr="SOCforHP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0"/>
            <a:ext cx="9169401" cy="63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4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Workshop Participants</a:t>
            </a:r>
            <a:endParaRPr lang="en-US" dirty="0"/>
          </a:p>
        </p:txBody>
      </p:sp>
      <p:pic>
        <p:nvPicPr>
          <p:cNvPr id="6" name="Picture 5" descr="SoCforHPC Group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464"/>
            <a:ext cx="9144000" cy="39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762000"/>
            <a:ext cx="8915400" cy="5943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State </a:t>
            </a:r>
            <a:r>
              <a:rPr lang="en-US" dirty="0"/>
              <a:t>of the Art:</a:t>
            </a:r>
            <a:r>
              <a:rPr lang="en-US" b="0" dirty="0"/>
              <a:t>  What can be done to leverage commodity embedded IP components, tools, and design methodologies to create HPC-targeted designs.  </a:t>
            </a:r>
            <a:endParaRPr lang="en-US" b="0" dirty="0" smtClean="0"/>
          </a:p>
          <a:p>
            <a:pPr marL="457200" indent="-457200">
              <a:buAutoNum type="arabicParenR"/>
            </a:pPr>
            <a:r>
              <a:rPr lang="en-US" dirty="0" smtClean="0"/>
              <a:t>Technology </a:t>
            </a:r>
            <a:r>
              <a:rPr lang="en-US" dirty="0"/>
              <a:t>Inventory and Requirements Analysis:</a:t>
            </a:r>
            <a:r>
              <a:rPr lang="en-US" b="0" dirty="0"/>
              <a:t> </a:t>
            </a:r>
            <a:r>
              <a:rPr lang="en-US" b="0" dirty="0" smtClean="0"/>
              <a:t>Survey </a:t>
            </a:r>
            <a:r>
              <a:rPr lang="en-US" b="0" dirty="0"/>
              <a:t>the currently available IP building blocks and identify where gaps exist in current IP circuit technologies and design tools that will be crucial to HPC and datacenter-targeted </a:t>
            </a:r>
            <a:r>
              <a:rPr lang="en-US" b="0" dirty="0" err="1" smtClean="0"/>
              <a:t>SoC</a:t>
            </a:r>
            <a:r>
              <a:rPr lang="en-US" b="0" dirty="0" smtClean="0"/>
              <a:t> ASICs.</a:t>
            </a:r>
            <a:r>
              <a:rPr lang="en-US" b="0" dirty="0"/>
              <a:t>   </a:t>
            </a:r>
            <a:endParaRPr lang="en-US" b="0" dirty="0" smtClean="0"/>
          </a:p>
          <a:p>
            <a:pPr marL="457200" indent="-457200">
              <a:buAutoNum type="arabicParenR"/>
            </a:pPr>
            <a:r>
              <a:rPr lang="en-US" dirty="0" smtClean="0"/>
              <a:t>Software </a:t>
            </a:r>
            <a:r>
              <a:rPr lang="en-US" dirty="0"/>
              <a:t>Infrastructure:</a:t>
            </a:r>
            <a:r>
              <a:rPr lang="en-US" b="0" dirty="0"/>
              <a:t> What will be required of our software environment to take full advantage of a rapidly evolving </a:t>
            </a:r>
            <a:r>
              <a:rPr lang="en-US" b="0" dirty="0" err="1"/>
              <a:t>SoC</a:t>
            </a:r>
            <a:r>
              <a:rPr lang="en-US" b="0" dirty="0"/>
              <a:t> designs.  What would need to change in our software engineering practices keep up with a more flexible and rapidly evolving hardware design target</a:t>
            </a:r>
            <a:r>
              <a:rPr lang="en-US" b="0" dirty="0" smtClean="0"/>
              <a:t>?</a:t>
            </a:r>
          </a:p>
          <a:p>
            <a:pPr marL="457200" indent="-457200">
              <a:buAutoNum type="arabicParenR"/>
            </a:pPr>
            <a:r>
              <a:rPr lang="en-US" dirty="0" smtClean="0"/>
              <a:t> Simulation</a:t>
            </a:r>
            <a:r>
              <a:rPr lang="en-US" dirty="0"/>
              <a:t>/Modeling:</a:t>
            </a:r>
            <a:r>
              <a:rPr lang="en-US" b="0" dirty="0"/>
              <a:t> </a:t>
            </a:r>
            <a:r>
              <a:rPr lang="en-US" b="0" dirty="0" err="1"/>
              <a:t>SoC</a:t>
            </a:r>
            <a:r>
              <a:rPr lang="en-US" b="0" dirty="0"/>
              <a:t> poses challenges to existing monolithic CPU-centric simulation environments that were originally designed for cell-phone scale systems.  What new technologies will be required to bring the kind of design agility to the HPC-</a:t>
            </a:r>
            <a:r>
              <a:rPr lang="en-US" b="0" dirty="0" err="1"/>
              <a:t>SoC</a:t>
            </a:r>
            <a:r>
              <a:rPr lang="en-US" b="0" dirty="0"/>
              <a:t> design space that is currently relied upon for competitive consumer electronic designs</a:t>
            </a:r>
            <a:r>
              <a:rPr lang="en-US" b="0" dirty="0" smtClean="0"/>
              <a:t>.</a:t>
            </a:r>
          </a:p>
          <a:p>
            <a:pPr marL="457200" indent="-457200">
              <a:buAutoNum type="arabicParenR"/>
            </a:pPr>
            <a:r>
              <a:rPr lang="en-US" dirty="0" smtClean="0"/>
              <a:t> </a:t>
            </a:r>
            <a:r>
              <a:rPr lang="en-US" dirty="0" err="1" smtClean="0"/>
              <a:t>OpenSoC</a:t>
            </a:r>
            <a:r>
              <a:rPr lang="en-US" dirty="0"/>
              <a:t>:</a:t>
            </a:r>
            <a:r>
              <a:rPr lang="en-US" b="0" dirty="0"/>
              <a:t>  What open technologies, tools, and open-source gate-ware are available to engage the academic and research community involved in exploring the design space for high performance </a:t>
            </a:r>
            <a:r>
              <a:rPr lang="en-US" b="0" dirty="0" err="1"/>
              <a:t>SoCs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</a:t>
            </a:r>
            <a:r>
              <a:rPr lang="en-US" dirty="0" smtClean="0"/>
              <a:t> for HPC Workshop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4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685800"/>
            <a:ext cx="8410575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Plot a roadmap for creating an embedded component ecosystem for HPC</a:t>
            </a:r>
          </a:p>
          <a:p>
            <a:pPr lvl="1"/>
            <a:r>
              <a:rPr lang="en-US" dirty="0" smtClean="0"/>
              <a:t>That leverages the enormous investments taking place in the embedded/consumer electronics market</a:t>
            </a:r>
          </a:p>
          <a:p>
            <a:pPr lvl="1"/>
            <a:r>
              <a:rPr lang="en-US" dirty="0" smtClean="0"/>
              <a:t>Is effective for HPC</a:t>
            </a:r>
          </a:p>
          <a:p>
            <a:r>
              <a:rPr lang="en-US" dirty="0" smtClean="0"/>
              <a:t>Identify opportunities and weaknesses in the </a:t>
            </a:r>
            <a:r>
              <a:rPr lang="en-US" dirty="0" err="1" smtClean="0"/>
              <a:t>SoC</a:t>
            </a:r>
            <a:r>
              <a:rPr lang="en-US" dirty="0" smtClean="0"/>
              <a:t> strategy</a:t>
            </a:r>
          </a:p>
          <a:p>
            <a:pPr lvl="1"/>
            <a:r>
              <a:rPr lang="en-US" dirty="0" smtClean="0"/>
              <a:t>What is the performance &amp; market potential of this approach.</a:t>
            </a:r>
          </a:p>
          <a:p>
            <a:pPr lvl="1"/>
            <a:r>
              <a:rPr lang="en-US" dirty="0" smtClean="0"/>
              <a:t>What is missing from the commodity IP component market</a:t>
            </a:r>
          </a:p>
          <a:p>
            <a:pPr lvl="1"/>
            <a:r>
              <a:rPr lang="en-US" dirty="0" smtClean="0"/>
              <a:t>Where will market forces NOT deliver the kinds of components required for effective Server/HPC/WSC </a:t>
            </a:r>
            <a:r>
              <a:rPr lang="en-US" dirty="0" err="1" smtClean="0"/>
              <a:t>SoC</a:t>
            </a:r>
            <a:r>
              <a:rPr lang="en-US" dirty="0" smtClean="0"/>
              <a:t> designs</a:t>
            </a:r>
          </a:p>
          <a:p>
            <a:r>
              <a:rPr lang="en-US" dirty="0" smtClean="0"/>
              <a:t>Where should government agencies (DOE, DOD, DARPA, NASA, NSF) concentrate their R&amp;D expenditures to open up an alternative path for technology innovation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i="1" dirty="0" smtClean="0">
                <a:solidFill>
                  <a:srgbClr val="FF0000"/>
                </a:solidFill>
              </a:rPr>
              <a:t>rite a report documenting our findings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Workshop Outcomes </a:t>
            </a:r>
            <a:r>
              <a:rPr lang="en-US" b="0" dirty="0" smtClean="0"/>
              <a:t>(Denver)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 technologies for HPC are extremely promising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just </a:t>
            </a:r>
            <a:r>
              <a:rPr lang="en-US" i="1" dirty="0" smtClean="0"/>
              <a:t>“a path forward” </a:t>
            </a:r>
            <a:r>
              <a:rPr lang="en-US" dirty="0" smtClean="0"/>
              <a:t>(perhaps “</a:t>
            </a:r>
            <a:r>
              <a:rPr lang="en-US" i="1" dirty="0" smtClean="0"/>
              <a:t>The</a:t>
            </a:r>
            <a:r>
              <a:rPr lang="en-US" dirty="0" smtClean="0"/>
              <a:t>” path forward)</a:t>
            </a:r>
          </a:p>
          <a:p>
            <a:pPr lvl="1"/>
            <a:r>
              <a:rPr lang="en-US" dirty="0" smtClean="0"/>
              <a:t>Scope should be expanded to include clouds and high performance embedded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Risk #1:  Hardware and Design Automation</a:t>
            </a:r>
          </a:p>
          <a:p>
            <a:pPr lvl="1"/>
            <a:r>
              <a:rPr lang="en-US" dirty="0" smtClean="0"/>
              <a:t>Most SOC design automation tools targeted at low-performance SOCs and microcontrollers</a:t>
            </a:r>
          </a:p>
          <a:p>
            <a:pPr lvl="1"/>
            <a:r>
              <a:rPr lang="en-US" dirty="0" smtClean="0"/>
              <a:t>Need for interface compatibility (more </a:t>
            </a:r>
            <a:r>
              <a:rPr lang="en-US" dirty="0" err="1" smtClean="0"/>
              <a:t>lego</a:t>
            </a:r>
            <a:r>
              <a:rPr lang="en-US" dirty="0" smtClean="0"/>
              <a:t>-like assembly)</a:t>
            </a:r>
          </a:p>
          <a:p>
            <a:endParaRPr lang="en-US" dirty="0" smtClean="0"/>
          </a:p>
          <a:p>
            <a:r>
              <a:rPr lang="en-US" dirty="0" smtClean="0"/>
              <a:t>Risk #2: Software Environment</a:t>
            </a:r>
          </a:p>
          <a:p>
            <a:pPr lvl="1"/>
            <a:r>
              <a:rPr lang="en-US" dirty="0" smtClean="0"/>
              <a:t>HPC and Cloud SW stack for SOC is very immature</a:t>
            </a:r>
          </a:p>
          <a:p>
            <a:pPr lvl="1"/>
            <a:r>
              <a:rPr lang="en-US" dirty="0" smtClean="0"/>
              <a:t>Software stack (currently) is inflexible and brittle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SOC2014 Report: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 technologies for HPC are extremely promising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just </a:t>
            </a:r>
            <a:r>
              <a:rPr lang="en-US" i="1" dirty="0" smtClean="0"/>
              <a:t>“a path forward” </a:t>
            </a:r>
            <a:r>
              <a:rPr lang="en-US" dirty="0" smtClean="0"/>
              <a:t>(perhaps “</a:t>
            </a:r>
            <a:r>
              <a:rPr lang="en-US" i="1" dirty="0" smtClean="0"/>
              <a:t>The</a:t>
            </a:r>
            <a:r>
              <a:rPr lang="en-US" dirty="0" smtClean="0"/>
              <a:t>” path forward)</a:t>
            </a:r>
          </a:p>
          <a:p>
            <a:pPr lvl="1"/>
            <a:r>
              <a:rPr lang="en-US" dirty="0" smtClean="0"/>
              <a:t>Scope should be expanded to include clouds and high performance embedded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Risk #1:  Hardware and Design Automation</a:t>
            </a:r>
          </a:p>
          <a:p>
            <a:pPr lvl="1"/>
            <a:r>
              <a:rPr lang="en-US" dirty="0" smtClean="0"/>
              <a:t>Most SOC design automation tools targeted at low-performance SOCs and microcontrollers</a:t>
            </a:r>
          </a:p>
          <a:p>
            <a:pPr lvl="1"/>
            <a:r>
              <a:rPr lang="en-US" dirty="0" smtClean="0"/>
              <a:t>Need for interface compatibility (more </a:t>
            </a:r>
            <a:r>
              <a:rPr lang="en-US" dirty="0" err="1" smtClean="0"/>
              <a:t>lego</a:t>
            </a:r>
            <a:r>
              <a:rPr lang="en-US" dirty="0" smtClean="0"/>
              <a:t>-like assembly)</a:t>
            </a:r>
          </a:p>
          <a:p>
            <a:endParaRPr lang="en-US" dirty="0" smtClean="0"/>
          </a:p>
          <a:p>
            <a:r>
              <a:rPr lang="en-US" dirty="0" smtClean="0"/>
              <a:t>Risk #2: Software Environment</a:t>
            </a:r>
          </a:p>
          <a:p>
            <a:pPr lvl="1"/>
            <a:r>
              <a:rPr lang="en-US" dirty="0" smtClean="0"/>
              <a:t>HPC and Cloud SW stack for SOC is very immature</a:t>
            </a:r>
          </a:p>
          <a:p>
            <a:pPr lvl="1"/>
            <a:r>
              <a:rPr lang="en-US" dirty="0" smtClean="0"/>
              <a:t>Software stack (currently) is inflexible and brittle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SOC2014 Report: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419600"/>
            <a:ext cx="2209800" cy="646331"/>
          </a:xfrm>
          <a:prstGeom prst="rect">
            <a:avLst/>
          </a:prstGeom>
          <a:solidFill>
            <a:schemeClr val="accent3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PACT15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514600"/>
            <a:ext cx="2209800" cy="646331"/>
          </a:xfrm>
          <a:prstGeom prst="rect">
            <a:avLst/>
          </a:prstGeom>
          <a:solidFill>
            <a:schemeClr val="accent3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DAC15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20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The HPC-</a:t>
            </a:r>
            <a:r>
              <a:rPr lang="en-US" sz="3200" dirty="0" err="1"/>
              <a:t>SoC</a:t>
            </a:r>
            <a:r>
              <a:rPr lang="en-US" sz="3200" dirty="0"/>
              <a:t> workshop will focus on semi-custom, application-targeted designs, and server processing for HPC and data-</a:t>
            </a:r>
            <a:r>
              <a:rPr lang="en-US" sz="3200" dirty="0" smtClean="0"/>
              <a:t>centers.</a:t>
            </a: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 smtClean="0"/>
              <a:t>The goal is to </a:t>
            </a:r>
            <a:r>
              <a:rPr lang="en-US" sz="3200" dirty="0"/>
              <a:t>develop a strategy for </a:t>
            </a:r>
            <a:r>
              <a:rPr lang="en-US" sz="3200" dirty="0" smtClean="0"/>
              <a:t>a robust </a:t>
            </a:r>
            <a:r>
              <a:rPr lang="en-US" sz="3200" dirty="0"/>
              <a:t>open </a:t>
            </a:r>
            <a:r>
              <a:rPr lang="en-US" sz="3200" dirty="0" smtClean="0"/>
              <a:t>ecosystem for </a:t>
            </a:r>
            <a:r>
              <a:rPr lang="en-US" sz="3200" dirty="0" err="1" smtClean="0"/>
              <a:t>SoC</a:t>
            </a:r>
            <a:r>
              <a:rPr lang="en-US" sz="3200" dirty="0" smtClean="0"/>
              <a:t> designs that serve the needs of energy efficient HPC applications for multiple government agencies</a:t>
            </a:r>
            <a:endParaRPr lang="en-US" sz="3200" dirty="0" smtClean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Series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6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Schedule</a:t>
            </a:r>
            <a:br>
              <a:rPr lang="en-US" dirty="0"/>
            </a:br>
            <a:r>
              <a:rPr lang="en-US" b="0" i="1" dirty="0"/>
              <a:t>http://</a:t>
            </a:r>
            <a:r>
              <a:rPr lang="en-US" b="0" i="1" dirty="0" err="1"/>
              <a:t>www.socforhpc.org</a:t>
            </a:r>
            <a:r>
              <a:rPr lang="en-US" b="0" i="1" dirty="0"/>
              <a:t>/?</a:t>
            </a:r>
            <a:r>
              <a:rPr lang="en-US" b="0" i="1" dirty="0" err="1"/>
              <a:t>page_id</a:t>
            </a:r>
            <a:r>
              <a:rPr lang="en-US" b="0" i="1" dirty="0"/>
              <a:t>=167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2015DAC_SoCForHPCAgend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1356" r="18680" b="55311"/>
          <a:stretch/>
        </p:blipFill>
        <p:spPr>
          <a:xfrm>
            <a:off x="152400" y="914400"/>
            <a:ext cx="8438411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 Schedule</a:t>
            </a:r>
            <a:br>
              <a:rPr lang="en-US" dirty="0" smtClean="0"/>
            </a:br>
            <a:r>
              <a:rPr lang="en-US" b="0" i="1" dirty="0" smtClean="0"/>
              <a:t>http</a:t>
            </a:r>
            <a:r>
              <a:rPr lang="en-US" b="0" i="1" dirty="0"/>
              <a:t>://</a:t>
            </a:r>
            <a:r>
              <a:rPr lang="en-US" b="0" i="1" dirty="0" err="1"/>
              <a:t>www.socforhpc.org</a:t>
            </a:r>
            <a:r>
              <a:rPr lang="en-US" b="0" i="1" dirty="0"/>
              <a:t>/?</a:t>
            </a:r>
            <a:r>
              <a:rPr lang="en-US" b="0" i="1" dirty="0" err="1"/>
              <a:t>page_id</a:t>
            </a:r>
            <a:r>
              <a:rPr lang="en-US" b="0" i="1" dirty="0"/>
              <a:t>=167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2015DAC_SoCForHPCAgend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1" r="13790" b="25659"/>
          <a:stretch/>
        </p:blipFill>
        <p:spPr>
          <a:xfrm>
            <a:off x="-809" y="1066800"/>
            <a:ext cx="914480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30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4570157"/>
            <a:ext cx="7772400" cy="1075253"/>
          </a:xfrm>
        </p:spPr>
        <p:txBody>
          <a:bodyPr>
            <a:normAutofit/>
          </a:bodyPr>
          <a:lstStyle/>
          <a:p>
            <a:r>
              <a:rPr lang="en-US" dirty="0" smtClean="0"/>
              <a:t>LBNL/Sandia Computer Architecture Laboratory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www.cal-design.org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16688"/>
            <a:ext cx="760413" cy="265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1/23/2013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16688"/>
            <a:ext cx="5486400" cy="258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Computational Research Division | Lawrence Berkeley National Laboratory | Department of Energy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0900" y="6516688"/>
            <a:ext cx="673100" cy="250825"/>
          </a:xfrm>
        </p:spPr>
        <p:txBody>
          <a:bodyPr/>
          <a:lstStyle/>
          <a:p>
            <a:fld id="{C41FD94A-3280-6B4A-962C-1D6736B7726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57" y="3023999"/>
            <a:ext cx="3708852" cy="1298098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ctr" defTabSz="457200" rtl="0" eaLnBrk="1" latinLnBrk="0" hangingPunct="1">
              <a:defRPr sz="2400" b="1" kern="1200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Computer Architecture Laboratory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2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Larry Bergman (NASA/JPL)</a:t>
            </a:r>
          </a:p>
          <a:p>
            <a:r>
              <a:rPr lang="en-US" sz="3200" dirty="0"/>
              <a:t>William </a:t>
            </a:r>
            <a:r>
              <a:rPr lang="en-US" sz="3200" dirty="0" err="1"/>
              <a:t>Harrod</a:t>
            </a:r>
            <a:r>
              <a:rPr lang="en-US" sz="3200" dirty="0"/>
              <a:t> (DOE/SC)</a:t>
            </a:r>
          </a:p>
          <a:p>
            <a:r>
              <a:rPr lang="en-US" sz="3200" dirty="0"/>
              <a:t>Jon Hiller (STA representing DARPA/MTO)</a:t>
            </a:r>
          </a:p>
          <a:p>
            <a:r>
              <a:rPr lang="en-US" sz="3200" dirty="0" err="1"/>
              <a:t>Thuc</a:t>
            </a:r>
            <a:r>
              <a:rPr lang="en-US" sz="3200" dirty="0"/>
              <a:t> Hoang (DOE/NNSA)</a:t>
            </a:r>
          </a:p>
          <a:p>
            <a:r>
              <a:rPr lang="en-US" sz="3200" dirty="0"/>
              <a:t>Hong Jiang (NSF)</a:t>
            </a:r>
          </a:p>
          <a:p>
            <a:r>
              <a:rPr lang="en-US" sz="3200" dirty="0"/>
              <a:t>Noel Wheeler (LPS/ACS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www.socforhpc.org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hlinkClick r:id="rId3"/>
              </a:rPr>
              <a:t>http://www.cal-design.org/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2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SOC for HPC Workshop (Denver): </a:t>
            </a:r>
          </a:p>
          <a:p>
            <a:pPr lvl="1"/>
            <a:r>
              <a:rPr lang="en-US" sz="3000" dirty="0" smtClean="0"/>
              <a:t>August 26, 2014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DAC 2015 Design Automation for HPC and Server Class SOCs (San Francisco)</a:t>
            </a:r>
          </a:p>
          <a:p>
            <a:pPr lvl="1"/>
            <a:r>
              <a:rPr lang="en-US" sz="3000" dirty="0" smtClean="0"/>
              <a:t>June 7, 2015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PACT 2015 Software Tools and Techniques for HPC, Clouds, and Server Class SOCs (San Francisco): </a:t>
            </a:r>
          </a:p>
          <a:p>
            <a:pPr lvl="1"/>
            <a:r>
              <a:rPr lang="en-US" sz="3000" dirty="0" smtClean="0"/>
              <a:t>October 18-21, 2015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4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0" y="3559175"/>
            <a:ext cx="865188" cy="411163"/>
          </a:xfrm>
          <a:prstGeom prst="roundRect">
            <a:avLst>
              <a:gd name="adj" fmla="val 38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603500" y="358775"/>
            <a:ext cx="4276725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324225" y="358775"/>
            <a:ext cx="12065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0000FF"/>
                </a:solidFill>
                <a:latin typeface="Comic Sans MS" charset="0"/>
              </a:rPr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1913" y="1081088"/>
            <a:ext cx="9117012" cy="569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2152650" y="1181100"/>
            <a:ext cx="1762125" cy="169068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851400" y="1189038"/>
            <a:ext cx="4049713" cy="1190625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ea typeface="Arial" charset="0"/>
                <a:cs typeface="Arial" charset="0"/>
              </a:rPr>
              <a:t>High End Systems (&gt;$1M)</a:t>
            </a:r>
            <a:r>
              <a:rPr lang="ar-sa" sz="1800">
                <a:solidFill>
                  <a:srgbClr val="FFFFFF"/>
                </a:solidFill>
                <a:ea typeface="Arial" charset="0"/>
                <a:cs typeface="Arial" charset="0"/>
              </a:rPr>
              <a:t>‏</a:t>
            </a:r>
            <a:endParaRPr lang="en-GB" sz="180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ea typeface="Arial" charset="0"/>
                <a:cs typeface="Arial" charset="0"/>
              </a:rPr>
              <a:t>Most/all Top 500 systems</a:t>
            </a:r>
          </a:p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ea typeface="Arial" charset="0"/>
                <a:cs typeface="Arial" charset="0"/>
              </a:rPr>
              <a:t>Custom SW &amp; ISV apps</a:t>
            </a:r>
          </a:p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ea typeface="Arial" charset="0"/>
                <a:cs typeface="Arial" charset="0"/>
              </a:rPr>
              <a:t>Technology risk takers &amp; early adopters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439988" y="1951038"/>
            <a:ext cx="1177925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45720" tIns="46800" rIns="45720" bIns="46800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IDC:</a:t>
            </a: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2005: $2.1B</a:t>
            </a: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2010: $2.5B</a:t>
            </a:r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2138363" y="2886075"/>
            <a:ext cx="5867400" cy="1588"/>
          </a:xfrm>
          <a:prstGeom prst="line">
            <a:avLst/>
          </a:prstGeom>
          <a:noFill/>
          <a:ln w="381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1"/>
          <p:cNvSpPr>
            <a:spLocks noChangeArrowheads="1"/>
          </p:cNvSpPr>
          <p:nvPr/>
        </p:nvSpPr>
        <p:spPr bwMode="auto">
          <a:xfrm rot="-3780000">
            <a:off x="1365251" y="1714500"/>
            <a:ext cx="1928812" cy="496887"/>
          </a:xfrm>
          <a:prstGeom prst="leftRightArrow">
            <a:avLst>
              <a:gd name="adj1" fmla="val 65676"/>
              <a:gd name="adj2" fmla="val 62288"/>
            </a:avLst>
          </a:prstGeom>
          <a:solidFill>
            <a:srgbClr val="F5E647"/>
          </a:solidFill>
          <a:ln w="9525">
            <a:noFill/>
            <a:round/>
            <a:headEnd/>
            <a:tailEnd/>
          </a:ln>
        </p:spPr>
        <p:txBody>
          <a:bodyPr wrap="none" lIns="45720" tIns="46800" rIns="45720" bIns="46800" anchor="ctr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Verdan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ea typeface="Arial" charset="0"/>
                <a:cs typeface="Arial" charset="0"/>
              </a:rPr>
              <a:t>Capability Computing</a:t>
            </a:r>
          </a:p>
        </p:txBody>
      </p:sp>
      <p:sp>
        <p:nvSpPr>
          <p:cNvPr id="17419" name="AutoShape 12"/>
          <p:cNvSpPr>
            <a:spLocks noChangeArrowheads="1"/>
          </p:cNvSpPr>
          <p:nvPr/>
        </p:nvSpPr>
        <p:spPr bwMode="auto">
          <a:xfrm rot="-3720000">
            <a:off x="-306387" y="3995738"/>
            <a:ext cx="3014662" cy="436562"/>
          </a:xfrm>
          <a:prstGeom prst="leftRightArrow">
            <a:avLst>
              <a:gd name="adj1" fmla="val 69639"/>
              <a:gd name="adj2" fmla="val 69214"/>
            </a:avLst>
          </a:prstGeom>
          <a:solidFill>
            <a:srgbClr val="F5E647"/>
          </a:solidFill>
          <a:ln w="9525">
            <a:noFill/>
            <a:round/>
            <a:headEnd/>
            <a:tailEnd/>
          </a:ln>
        </p:spPr>
        <p:txBody>
          <a:bodyPr wrap="none" lIns="45720" tIns="46800" rIns="45720" bIns="46800" anchor="ctr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Verdan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  <a:ea typeface="Arial" charset="0"/>
                <a:cs typeface="Arial" charset="0"/>
              </a:rPr>
              <a:t>Capacity Computing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029200" y="2954338"/>
            <a:ext cx="4030663" cy="2112962"/>
          </a:xfrm>
          <a:prstGeom prst="rect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Volume Market</a:t>
            </a:r>
          </a:p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Mainly capacity; &lt;~150 nodes</a:t>
            </a:r>
          </a:p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Mostly clusters; &gt;50% &amp; growing</a:t>
            </a:r>
          </a:p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Higher % of ISV apps</a:t>
            </a:r>
          </a:p>
          <a:p>
            <a:pPr marL="168275" indent="-168275">
              <a:buClr>
                <a:srgbClr val="FFFFFF"/>
              </a:buClr>
              <a:buSzPct val="100000"/>
              <a:buFont typeface="Arial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GB"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Fast growth from commercial HPC; Oil &amp;Gas, Financial services, Pharma, Aerospace, etc.</a:t>
            </a:r>
          </a:p>
        </p:txBody>
      </p:sp>
      <p:sp>
        <p:nvSpPr>
          <p:cNvPr id="17421" name="AutoShape 14"/>
          <p:cNvSpPr>
            <a:spLocks noChangeArrowheads="1"/>
          </p:cNvSpPr>
          <p:nvPr/>
        </p:nvSpPr>
        <p:spPr bwMode="auto">
          <a:xfrm flipV="1">
            <a:off x="738188" y="2900363"/>
            <a:ext cx="4543425" cy="2714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93 w 21600"/>
              <a:gd name="T13" fmla="*/ 5093 h 21600"/>
              <a:gd name="T14" fmla="*/ 16507 w 21600"/>
              <a:gd name="T15" fmla="*/ 165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586" y="21600"/>
                </a:lnTo>
                <a:lnTo>
                  <a:pt x="1501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2232025" y="3095625"/>
            <a:ext cx="128905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45720" tIns="46800" rIns="45720" bIns="46800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IDC:</a:t>
            </a: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2005:   $7.1B</a:t>
            </a: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2010: $11.7B</a:t>
            </a:r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5114925" y="4983163"/>
            <a:ext cx="3894138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46800" rIns="45720" bIns="46800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Total market &gt;$10.0B in 2006</a:t>
            </a: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Forecast &gt;$15.5B in 2011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01763" y="4338638"/>
            <a:ext cx="3141662" cy="1193800"/>
            <a:chOff x="883" y="2853"/>
            <a:chExt cx="1979" cy="752"/>
          </a:xfrm>
        </p:grpSpPr>
        <p:sp>
          <p:nvSpPr>
            <p:cNvPr id="17430" name="Rectangle 18"/>
            <p:cNvSpPr>
              <a:spLocks noChangeArrowheads="1"/>
            </p:cNvSpPr>
            <p:nvPr/>
          </p:nvSpPr>
          <p:spPr bwMode="auto">
            <a:xfrm>
              <a:off x="2453" y="3437"/>
              <a:ext cx="409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9.6%</a:t>
              </a:r>
            </a:p>
          </p:txBody>
        </p:sp>
        <p:sp>
          <p:nvSpPr>
            <p:cNvPr id="17431" name="Rectangle 19"/>
            <p:cNvSpPr>
              <a:spLocks noChangeArrowheads="1"/>
            </p:cNvSpPr>
            <p:nvPr/>
          </p:nvSpPr>
          <p:spPr bwMode="auto">
            <a:xfrm>
              <a:off x="2073" y="3437"/>
              <a:ext cx="380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$3.4B</a:t>
              </a:r>
            </a:p>
          </p:txBody>
        </p:sp>
        <p:sp>
          <p:nvSpPr>
            <p:cNvPr id="17432" name="Rectangle 20"/>
            <p:cNvSpPr>
              <a:spLocks noChangeArrowheads="1"/>
            </p:cNvSpPr>
            <p:nvPr/>
          </p:nvSpPr>
          <p:spPr bwMode="auto">
            <a:xfrm>
              <a:off x="1694" y="3437"/>
              <a:ext cx="379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$2.2B</a:t>
              </a:r>
            </a:p>
          </p:txBody>
        </p:sp>
        <p:sp>
          <p:nvSpPr>
            <p:cNvPr id="17433" name="Rectangle 21"/>
            <p:cNvSpPr>
              <a:spLocks noChangeArrowheads="1"/>
            </p:cNvSpPr>
            <p:nvPr/>
          </p:nvSpPr>
          <p:spPr bwMode="auto">
            <a:xfrm>
              <a:off x="883" y="3437"/>
              <a:ext cx="811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0-$50K</a:t>
              </a:r>
            </a:p>
          </p:txBody>
        </p:sp>
        <p:sp>
          <p:nvSpPr>
            <p:cNvPr id="17434" name="Rectangle 22"/>
            <p:cNvSpPr>
              <a:spLocks noChangeArrowheads="1"/>
            </p:cNvSpPr>
            <p:nvPr/>
          </p:nvSpPr>
          <p:spPr bwMode="auto">
            <a:xfrm>
              <a:off x="2453" y="3269"/>
              <a:ext cx="409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10.7%</a:t>
              </a:r>
            </a:p>
          </p:txBody>
        </p:sp>
        <p:sp>
          <p:nvSpPr>
            <p:cNvPr id="17435" name="Rectangle 23"/>
            <p:cNvSpPr>
              <a:spLocks noChangeArrowheads="1"/>
            </p:cNvSpPr>
            <p:nvPr/>
          </p:nvSpPr>
          <p:spPr bwMode="auto">
            <a:xfrm>
              <a:off x="2073" y="3269"/>
              <a:ext cx="380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$4.9B</a:t>
              </a:r>
            </a:p>
          </p:txBody>
        </p:sp>
        <p:sp>
          <p:nvSpPr>
            <p:cNvPr id="17436" name="Rectangle 24"/>
            <p:cNvSpPr>
              <a:spLocks noChangeArrowheads="1"/>
            </p:cNvSpPr>
            <p:nvPr/>
          </p:nvSpPr>
          <p:spPr bwMode="auto">
            <a:xfrm>
              <a:off x="1694" y="3269"/>
              <a:ext cx="379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$2.9B</a:t>
              </a:r>
            </a:p>
          </p:txBody>
        </p:sp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883" y="3269"/>
              <a:ext cx="811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$50K-$250K</a:t>
              </a:r>
            </a:p>
          </p:txBody>
        </p:sp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2453" y="3101"/>
              <a:ext cx="409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11.8%</a:t>
              </a:r>
            </a:p>
          </p:txBody>
        </p:sp>
        <p:sp>
          <p:nvSpPr>
            <p:cNvPr id="17439" name="Rectangle 27"/>
            <p:cNvSpPr>
              <a:spLocks noChangeArrowheads="1"/>
            </p:cNvSpPr>
            <p:nvPr/>
          </p:nvSpPr>
          <p:spPr bwMode="auto">
            <a:xfrm>
              <a:off x="2073" y="3101"/>
              <a:ext cx="380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$3.4B</a:t>
              </a:r>
            </a:p>
          </p:txBody>
        </p:sp>
        <p:sp>
          <p:nvSpPr>
            <p:cNvPr id="17440" name="Rectangle 28"/>
            <p:cNvSpPr>
              <a:spLocks noChangeArrowheads="1"/>
            </p:cNvSpPr>
            <p:nvPr/>
          </p:nvSpPr>
          <p:spPr bwMode="auto">
            <a:xfrm>
              <a:off x="1694" y="3101"/>
              <a:ext cx="379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r"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$1.9B</a:t>
              </a:r>
            </a:p>
          </p:txBody>
        </p:sp>
        <p:sp>
          <p:nvSpPr>
            <p:cNvPr id="17441" name="Rectangle 29"/>
            <p:cNvSpPr>
              <a:spLocks noChangeArrowheads="1"/>
            </p:cNvSpPr>
            <p:nvPr/>
          </p:nvSpPr>
          <p:spPr bwMode="auto">
            <a:xfrm>
              <a:off x="883" y="3101"/>
              <a:ext cx="811" cy="168"/>
            </a:xfrm>
            <a:prstGeom prst="rect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>
                <a:spcBef>
                  <a:spcPts val="105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$250K-$1M</a:t>
              </a:r>
            </a:p>
          </p:txBody>
        </p:sp>
        <p:sp>
          <p:nvSpPr>
            <p:cNvPr id="17442" name="Rectangle 30"/>
            <p:cNvSpPr>
              <a:spLocks noChangeArrowheads="1"/>
            </p:cNvSpPr>
            <p:nvPr/>
          </p:nvSpPr>
          <p:spPr bwMode="auto">
            <a:xfrm>
              <a:off x="2448" y="2867"/>
              <a:ext cx="409" cy="248"/>
            </a:xfrm>
            <a:prstGeom prst="rect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ts val="140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CAGR</a:t>
              </a:r>
            </a:p>
          </p:txBody>
        </p:sp>
        <p:sp>
          <p:nvSpPr>
            <p:cNvPr id="17443" name="Rectangle 31"/>
            <p:cNvSpPr>
              <a:spLocks noChangeArrowheads="1"/>
            </p:cNvSpPr>
            <p:nvPr/>
          </p:nvSpPr>
          <p:spPr bwMode="auto">
            <a:xfrm>
              <a:off x="2073" y="2853"/>
              <a:ext cx="380" cy="248"/>
            </a:xfrm>
            <a:prstGeom prst="rect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ts val="140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2010</a:t>
              </a:r>
            </a:p>
          </p:txBody>
        </p:sp>
        <p:sp>
          <p:nvSpPr>
            <p:cNvPr id="17444" name="Rectangle 32"/>
            <p:cNvSpPr>
              <a:spLocks noChangeArrowheads="1"/>
            </p:cNvSpPr>
            <p:nvPr/>
          </p:nvSpPr>
          <p:spPr bwMode="auto">
            <a:xfrm>
              <a:off x="1694" y="2853"/>
              <a:ext cx="379" cy="248"/>
            </a:xfrm>
            <a:prstGeom prst="rect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ts val="140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2005</a:t>
              </a:r>
            </a:p>
          </p:txBody>
        </p:sp>
        <p:sp>
          <p:nvSpPr>
            <p:cNvPr id="17445" name="Rectangle 33"/>
            <p:cNvSpPr>
              <a:spLocks noChangeArrowheads="1"/>
            </p:cNvSpPr>
            <p:nvPr/>
          </p:nvSpPr>
          <p:spPr bwMode="auto">
            <a:xfrm>
              <a:off x="883" y="2853"/>
              <a:ext cx="811" cy="248"/>
            </a:xfrm>
            <a:prstGeom prst="rect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lIns="45720" tIns="27360" rIns="45720" bIns="27360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ts val="1400"/>
                </a:spcBef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IDC Segment System Size</a:t>
              </a:r>
            </a:p>
          </p:txBody>
        </p:sp>
        <p:sp>
          <p:nvSpPr>
            <p:cNvPr id="17446" name="Line 34"/>
            <p:cNvSpPr>
              <a:spLocks noChangeShapeType="1"/>
            </p:cNvSpPr>
            <p:nvPr/>
          </p:nvSpPr>
          <p:spPr bwMode="auto">
            <a:xfrm>
              <a:off x="883" y="2853"/>
              <a:ext cx="197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7" name="Line 35"/>
            <p:cNvSpPr>
              <a:spLocks noChangeShapeType="1"/>
            </p:cNvSpPr>
            <p:nvPr/>
          </p:nvSpPr>
          <p:spPr bwMode="auto">
            <a:xfrm>
              <a:off x="883" y="3101"/>
              <a:ext cx="197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8" name="Line 36"/>
            <p:cNvSpPr>
              <a:spLocks noChangeShapeType="1"/>
            </p:cNvSpPr>
            <p:nvPr/>
          </p:nvSpPr>
          <p:spPr bwMode="auto">
            <a:xfrm>
              <a:off x="883" y="3269"/>
              <a:ext cx="197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9" name="Line 37"/>
            <p:cNvSpPr>
              <a:spLocks noChangeShapeType="1"/>
            </p:cNvSpPr>
            <p:nvPr/>
          </p:nvSpPr>
          <p:spPr bwMode="auto">
            <a:xfrm>
              <a:off x="883" y="3437"/>
              <a:ext cx="197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0" name="Line 38"/>
            <p:cNvSpPr>
              <a:spLocks noChangeShapeType="1"/>
            </p:cNvSpPr>
            <p:nvPr/>
          </p:nvSpPr>
          <p:spPr bwMode="auto">
            <a:xfrm>
              <a:off x="883" y="3605"/>
              <a:ext cx="197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1" name="Line 39"/>
            <p:cNvSpPr>
              <a:spLocks noChangeShapeType="1"/>
            </p:cNvSpPr>
            <p:nvPr/>
          </p:nvSpPr>
          <p:spPr bwMode="auto">
            <a:xfrm>
              <a:off x="883" y="2853"/>
              <a:ext cx="1" cy="75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2" name="Line 40"/>
            <p:cNvSpPr>
              <a:spLocks noChangeShapeType="1"/>
            </p:cNvSpPr>
            <p:nvPr/>
          </p:nvSpPr>
          <p:spPr bwMode="auto">
            <a:xfrm>
              <a:off x="1694" y="2853"/>
              <a:ext cx="1" cy="75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3" name="Line 41"/>
            <p:cNvSpPr>
              <a:spLocks noChangeShapeType="1"/>
            </p:cNvSpPr>
            <p:nvPr/>
          </p:nvSpPr>
          <p:spPr bwMode="auto">
            <a:xfrm>
              <a:off x="2073" y="2853"/>
              <a:ext cx="1" cy="75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4" name="Line 42"/>
            <p:cNvSpPr>
              <a:spLocks noChangeShapeType="1"/>
            </p:cNvSpPr>
            <p:nvPr/>
          </p:nvSpPr>
          <p:spPr bwMode="auto">
            <a:xfrm>
              <a:off x="2453" y="2853"/>
              <a:ext cx="1" cy="75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5" name="Line 43"/>
            <p:cNvSpPr>
              <a:spLocks noChangeShapeType="1"/>
            </p:cNvSpPr>
            <p:nvPr/>
          </p:nvSpPr>
          <p:spPr bwMode="auto">
            <a:xfrm>
              <a:off x="2862" y="2853"/>
              <a:ext cx="1" cy="75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14" name="AutoShape 44"/>
          <p:cNvSpPr>
            <a:spLocks noChangeArrowheads="1"/>
          </p:cNvSpPr>
          <p:nvPr/>
        </p:nvSpPr>
        <p:spPr bwMode="auto">
          <a:xfrm>
            <a:off x="528638" y="5715000"/>
            <a:ext cx="8001000" cy="914400"/>
          </a:xfrm>
          <a:prstGeom prst="roundRect">
            <a:avLst>
              <a:gd name="adj" fmla="val 171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00"/>
                </a:solidFill>
                <a:latin typeface="Comic Sans MS" charset="0"/>
              </a:rPr>
              <a:t>HPC is built with of pyramid investment model</a:t>
            </a:r>
            <a:endParaRPr lang="en-GB" sz="28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7428" name="Slide Number Placeholder 53"/>
          <p:cNvSpPr>
            <a:spLocks noGrp="1"/>
          </p:cNvSpPr>
          <p:nvPr>
            <p:ph type="sldNum" sz="quarter" idx="4294967295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2F87453-7964-354C-B3FE-951E53794E4A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/>
          </a:p>
        </p:txBody>
      </p:sp>
      <p:sp>
        <p:nvSpPr>
          <p:cNvPr id="17426" name="Title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HPC Market </a:t>
            </a:r>
            <a:r>
              <a:rPr lang="en-GB" sz="3200" dirty="0"/>
              <a:t>Overview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7030508" y="685800"/>
            <a:ext cx="211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Mark </a:t>
            </a:r>
            <a:r>
              <a:rPr lang="en-US" dirty="0" err="1" smtClean="0">
                <a:solidFill>
                  <a:srgbClr val="FF0000"/>
                </a:solidFill>
              </a:rPr>
              <a:t>Seager</a:t>
            </a:r>
            <a:r>
              <a:rPr lang="en-US" dirty="0" smtClean="0">
                <a:solidFill>
                  <a:srgbClr val="FF0000"/>
                </a:solidFill>
              </a:rPr>
              <a:t> LLNL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25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7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05800" cy="4892040"/>
          </a:xfrm>
        </p:spPr>
        <p:txBody>
          <a:bodyPr lIns="90488" tIns="44450" rIns="90488" bIns="44450">
            <a:normAutofit/>
          </a:bodyPr>
          <a:lstStyle/>
          <a:p>
            <a:pPr marL="177800" indent="-177800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1990s - R&amp;D computing hardware dominated by </a:t>
            </a:r>
            <a:r>
              <a:rPr lang="en-US" b="1" dirty="0" smtClean="0">
                <a:solidFill>
                  <a:schemeClr val="tx1"/>
                </a:solidFill>
              </a:rPr>
              <a:t>COTS</a:t>
            </a:r>
            <a:endParaRPr lang="en-US" b="1" dirty="0">
              <a:solidFill>
                <a:schemeClr val="tx1"/>
              </a:solidFill>
            </a:endParaRPr>
          </a:p>
          <a:p>
            <a:pPr marL="523875" lvl="1" indent="-174625">
              <a:lnSpc>
                <a:spcPct val="90000"/>
              </a:lnSpc>
            </a:pPr>
            <a:r>
              <a:rPr lang="en-US" sz="1800" dirty="0"/>
              <a:t>Had to learn how to use </a:t>
            </a:r>
            <a:r>
              <a:rPr lang="en-US" sz="1800" dirty="0" smtClean="0"/>
              <a:t>COTS clusters for HPC</a:t>
            </a:r>
          </a:p>
          <a:p>
            <a:pPr marL="523875" lvl="1" indent="-174625">
              <a:lnSpc>
                <a:spcPct val="90000"/>
              </a:lnSpc>
            </a:pPr>
            <a:r>
              <a:rPr lang="en-US" sz="1800" dirty="0" smtClean="0"/>
              <a:t>Business moved from Mainframe to Cloud</a:t>
            </a:r>
          </a:p>
          <a:p>
            <a:pPr marL="177800" indent="-177800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2010 </a:t>
            </a:r>
            <a:r>
              <a:rPr lang="en-US" b="1" dirty="0">
                <a:solidFill>
                  <a:srgbClr val="000000"/>
                </a:solidFill>
              </a:rPr>
              <a:t>- R&amp;D investments moving rapidly to consumer electronics/ embedded processing</a:t>
            </a:r>
          </a:p>
          <a:p>
            <a:pPr marL="523875" lvl="1" indent="-174625">
              <a:lnSpc>
                <a:spcPct val="90000"/>
              </a:lnSpc>
            </a:pPr>
            <a:r>
              <a:rPr lang="en-US" sz="1800" dirty="0"/>
              <a:t>Must learn how to leverage </a:t>
            </a:r>
            <a:r>
              <a:rPr lang="en-US" sz="1800" dirty="0" smtClean="0"/>
              <a:t>embedded/consumer </a:t>
            </a:r>
            <a:r>
              <a:rPr lang="en-US" sz="1800" dirty="0"/>
              <a:t>processor technology for future HPC </a:t>
            </a:r>
            <a:r>
              <a:rPr lang="en-US" sz="1800" dirty="0" smtClean="0"/>
              <a:t>and Cloud systems</a:t>
            </a:r>
          </a:p>
        </p:txBody>
      </p:sp>
      <p:sp>
        <p:nvSpPr>
          <p:cNvPr id="1188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6324600" cy="838200"/>
          </a:xfrm>
        </p:spPr>
        <p:txBody>
          <a:bodyPr lIns="90488" tIns="44450" rIns="90488" bIns="44450">
            <a:normAutofit fontScale="90000"/>
          </a:bodyPr>
          <a:lstStyle/>
          <a:p>
            <a:r>
              <a:rPr lang="en-US" sz="3600" dirty="0" smtClean="0"/>
              <a:t>Technology Investment Trends</a:t>
            </a:r>
            <a:br>
              <a:rPr lang="en-US" sz="3600" dirty="0" smtClean="0"/>
            </a:br>
            <a:r>
              <a:rPr lang="en-US" sz="2700" dirty="0">
                <a:solidFill>
                  <a:srgbClr val="FF0000"/>
                </a:solidFill>
              </a:rPr>
              <a:t>Image f</a:t>
            </a:r>
            <a:r>
              <a:rPr lang="en-US" sz="2700" dirty="0" smtClean="0">
                <a:solidFill>
                  <a:srgbClr val="FF0000"/>
                </a:solidFill>
              </a:rPr>
              <a:t>rom </a:t>
            </a:r>
            <a:r>
              <a:rPr lang="en-US" sz="2700" dirty="0" err="1">
                <a:solidFill>
                  <a:srgbClr val="FF0000"/>
                </a:solidFill>
              </a:rPr>
              <a:t>Tsugio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Makimoto</a:t>
            </a:r>
            <a:r>
              <a:rPr lang="en-US" sz="2700" dirty="0">
                <a:solidFill>
                  <a:srgbClr val="FF0000"/>
                </a:solidFill>
              </a:rPr>
              <a:t>: ISC2006</a:t>
            </a:r>
            <a:br>
              <a:rPr lang="en-US" sz="2700" dirty="0">
                <a:solidFill>
                  <a:srgbClr val="FF0000"/>
                </a:solidFill>
              </a:rPr>
            </a:br>
            <a:endParaRPr lang="en-US" sz="2700" dirty="0"/>
          </a:p>
        </p:txBody>
      </p:sp>
      <p:graphicFrame>
        <p:nvGraphicFramePr>
          <p:cNvPr id="1188868" name="Object 4"/>
          <p:cNvGraphicFramePr>
            <a:graphicFrameLocks noChangeAspect="1"/>
          </p:cNvGraphicFramePr>
          <p:nvPr/>
        </p:nvGraphicFramePr>
        <p:xfrm>
          <a:off x="600075" y="3371850"/>
          <a:ext cx="7704138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4" imgW="2795022" imgH="1682499" progId="Word.Document.8">
                  <p:embed/>
                </p:oleObj>
              </mc:Choice>
              <mc:Fallback>
                <p:oleObj name="Document" r:id="rId4" imgW="2795022" imgH="16824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371850"/>
                        <a:ext cx="7704138" cy="348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 r="42661" b="18487"/>
          <a:stretch>
            <a:fillRect/>
          </a:stretch>
        </p:blipFill>
        <p:spPr>
          <a:xfrm>
            <a:off x="8001000" y="0"/>
            <a:ext cx="1143000" cy="10668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 flipV="1">
            <a:off x="8686800" y="76200"/>
            <a:ext cx="457200" cy="990600"/>
          </a:xfrm>
          <a:prstGeom prst="rtTriangle">
            <a:avLst/>
          </a:prstGeom>
          <a:solidFill>
            <a:srgbClr val="7698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GR.tif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5909" r="-99"/>
          <a:stretch/>
        </p:blipFill>
        <p:spPr>
          <a:xfrm>
            <a:off x="152400" y="1676400"/>
            <a:ext cx="4696593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IDC 2010 Market Study</a:t>
            </a:r>
            <a:br>
              <a:rPr lang="en-US" sz="3200" b="1" dirty="0" smtClean="0"/>
            </a:br>
            <a:r>
              <a:rPr lang="en-US" dirty="0" smtClean="0"/>
              <a:t>Embedded market is too large to ignore</a:t>
            </a:r>
            <a:endParaRPr lang="en-US" sz="3200" b="1" dirty="0"/>
          </a:p>
        </p:txBody>
      </p:sp>
      <p:pic>
        <p:nvPicPr>
          <p:cNvPr id="5" name="Picture 4" descr="UnitShipment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267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47" name="Picture 7" descr="verif_g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09801"/>
            <a:ext cx="7046738" cy="3962400"/>
          </a:xfrm>
          <a:prstGeom prst="rect">
            <a:avLst/>
          </a:prstGeom>
          <a:noFill/>
        </p:spPr>
      </p:pic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858000" cy="762000"/>
          </a:xfrm>
        </p:spPr>
        <p:txBody>
          <a:bodyPr/>
          <a:lstStyle/>
          <a:p>
            <a:r>
              <a:rPr lang="en-US" dirty="0" smtClean="0"/>
              <a:t>Design Verification Costs</a:t>
            </a:r>
            <a:endParaRPr lang="en-US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77724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Design complexity scales linearly (if you are optimistic)</a:t>
            </a:r>
          </a:p>
          <a:p>
            <a:pPr>
              <a:lnSpc>
                <a:spcPct val="90000"/>
              </a:lnSpc>
            </a:pPr>
            <a:r>
              <a:rPr lang="en-US" dirty="0"/>
              <a:t>Verification complexity grows </a:t>
            </a:r>
            <a:r>
              <a:rPr lang="en-US" dirty="0" smtClean="0"/>
              <a:t>exponentially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Motivates use of pre-verified commodity IP blocks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Verification costs shared by broader market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76600" y="29718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Ofer</a:t>
            </a:r>
            <a:r>
              <a:rPr lang="en-US" i="1" dirty="0" smtClean="0">
                <a:solidFill>
                  <a:srgbClr val="FF0000"/>
                </a:solidFill>
              </a:rPr>
              <a:t> Sachem,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Stanford </a:t>
            </a:r>
            <a:r>
              <a:rPr lang="en-US" i="1" dirty="0">
                <a:solidFill>
                  <a:srgbClr val="FF0000"/>
                </a:solidFill>
              </a:rPr>
              <a:t>University</a:t>
            </a:r>
          </a:p>
          <a:p>
            <a:endParaRPr lang="en-US" sz="1400" i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xmlns:p14="http://schemas.microsoft.com/office/powerpoint/2010/main" spd="slow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sic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Strayer_CompMaterials_presentationv_20100726</Template>
  <TotalTime>16436</TotalTime>
  <Words>1205</Words>
  <Application>Microsoft Macintosh PowerPoint</Application>
  <PresentationFormat>Letter Paper (8.5x11 in)</PresentationFormat>
  <Paragraphs>215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Basic_Green</vt:lpstr>
      <vt:lpstr>Document</vt:lpstr>
      <vt:lpstr>SoC for HPC Workshop Overview</vt:lpstr>
      <vt:lpstr>Workshop Series Goals</vt:lpstr>
      <vt:lpstr>Steering Committee</vt:lpstr>
      <vt:lpstr>Workshop Series</vt:lpstr>
      <vt:lpstr>Background</vt:lpstr>
      <vt:lpstr>HPC Market Overview</vt:lpstr>
      <vt:lpstr>Technology Investment Trends Image from Tsugio Makimoto: ISC2006 </vt:lpstr>
      <vt:lpstr>IDC 2010 Market Study Embedded market is too large to ignore</vt:lpstr>
      <vt:lpstr>Design Verification Costs</vt:lpstr>
      <vt:lpstr>PowerPoint Presentation</vt:lpstr>
      <vt:lpstr>Building an SoC from IP Logic Blocks Its legos with a some extra integration and  verification cost </vt:lpstr>
      <vt:lpstr>Redefining “commodity”</vt:lpstr>
      <vt:lpstr>Technology Continuity for  A Sustainable Hardware Ecosystem</vt:lpstr>
      <vt:lpstr>SoC for HPC Workshop Overview</vt:lpstr>
      <vt:lpstr>Denver Workshop Participants</vt:lpstr>
      <vt:lpstr>SoC for HPC Workshop Scope</vt:lpstr>
      <vt:lpstr>Desired Workshop Outcomes (Denver)</vt:lpstr>
      <vt:lpstr>SOC2014 Report: Conclusions</vt:lpstr>
      <vt:lpstr>SOC2014 Report: Conclusions</vt:lpstr>
      <vt:lpstr>Updated Schedule http://www.socforhpc.org/?page_id=167</vt:lpstr>
      <vt:lpstr>Updated Schedule http://www.socforhpc.org/?page_id=167</vt:lpstr>
      <vt:lpstr>End</vt:lpstr>
      <vt:lpstr>PowerPoint Presentation</vt:lpstr>
    </vt:vector>
  </TitlesOfParts>
  <Company>Office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ASCR Update August 24, 2010</dc:title>
  <dc:creator>hellaba</dc:creator>
  <cp:lastModifiedBy>JOHN SHALF</cp:lastModifiedBy>
  <cp:revision>939</cp:revision>
  <cp:lastPrinted>2013-04-01T22:56:15Z</cp:lastPrinted>
  <dcterms:created xsi:type="dcterms:W3CDTF">2012-02-22T16:02:36Z</dcterms:created>
  <dcterms:modified xsi:type="dcterms:W3CDTF">2015-06-10T17:30:07Z</dcterms:modified>
</cp:coreProperties>
</file>