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38" r:id="rId1"/>
    <p:sldMasterId id="2147483893" r:id="rId2"/>
    <p:sldMasterId id="2147484248" r:id="rId3"/>
  </p:sldMasterIdLst>
  <p:notesMasterIdLst>
    <p:notesMasterId r:id="rId31"/>
  </p:notesMasterIdLst>
  <p:handoutMasterIdLst>
    <p:handoutMasterId r:id="rId32"/>
  </p:handoutMasterIdLst>
  <p:sldIdLst>
    <p:sldId id="541" r:id="rId4"/>
    <p:sldId id="834" r:id="rId5"/>
    <p:sldId id="838" r:id="rId6"/>
    <p:sldId id="823" r:id="rId7"/>
    <p:sldId id="836" r:id="rId8"/>
    <p:sldId id="839" r:id="rId9"/>
    <p:sldId id="825" r:id="rId10"/>
    <p:sldId id="826" r:id="rId11"/>
    <p:sldId id="827" r:id="rId12"/>
    <p:sldId id="828" r:id="rId13"/>
    <p:sldId id="817" r:id="rId14"/>
    <p:sldId id="818" r:id="rId15"/>
    <p:sldId id="819" r:id="rId16"/>
    <p:sldId id="830" r:id="rId17"/>
    <p:sldId id="831" r:id="rId18"/>
    <p:sldId id="832" r:id="rId19"/>
    <p:sldId id="833" r:id="rId20"/>
    <p:sldId id="761" r:id="rId21"/>
    <p:sldId id="737" r:id="rId22"/>
    <p:sldId id="837" r:id="rId23"/>
    <p:sldId id="842" r:id="rId24"/>
    <p:sldId id="843" r:id="rId25"/>
    <p:sldId id="845" r:id="rId26"/>
    <p:sldId id="846" r:id="rId27"/>
    <p:sldId id="840" r:id="rId28"/>
    <p:sldId id="841" r:id="rId29"/>
    <p:sldId id="844" r:id="rId30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B78"/>
    <a:srgbClr val="6C89DE"/>
    <a:srgbClr val="CEFC6C"/>
    <a:srgbClr val="9FFCC1"/>
    <a:srgbClr val="FFEF85"/>
    <a:srgbClr val="FDB8A2"/>
    <a:srgbClr val="C4D9F0"/>
    <a:srgbClr val="9CFEBF"/>
    <a:srgbClr val="B1F5FE"/>
    <a:srgbClr val="FDB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88608" autoAdjust="0"/>
  </p:normalViewPr>
  <p:slideViewPr>
    <p:cSldViewPr>
      <p:cViewPr varScale="1">
        <p:scale>
          <a:sx n="76" d="100"/>
          <a:sy n="76" d="100"/>
        </p:scale>
        <p:origin x="-1304" y="-104"/>
      </p:cViewPr>
      <p:guideLst>
        <p:guide orient="horz" pos="2340"/>
        <p:guide pos="52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686CE2FE-CE32-474C-AE0A-B04D445B0B19}" type="datetimeFigureOut">
              <a:rPr lang="en-US"/>
              <a:pPr>
                <a:defRPr/>
              </a:pPr>
              <a:t>8/27/14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0D863C7A-6CF2-EF4F-AF6B-205759EC2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41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fld id="{A2E8994E-D88B-AD41-9688-CBCE766D898D}" type="datetime1">
              <a:rPr lang="en-US"/>
              <a:pPr>
                <a:defRPr/>
              </a:pPr>
              <a:t>8/27/14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fld id="{3D81B42F-0E28-734E-A943-256CE75EF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1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1B42F-0E28-734E-A943-256CE75EF0E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49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cables are basically manually connected according to the real physical topology. This is also how I scale up the system.</a:t>
            </a:r>
          </a:p>
          <a:p>
            <a:r>
              <a:rPr lang="en-US" dirty="0" smtClean="0"/>
              <a:t>Cable (or topology) is one parameter that people can change in DIABLO.</a:t>
            </a:r>
          </a:p>
          <a:p>
            <a:endParaRPr lang="en-US" dirty="0" smtClean="0"/>
          </a:p>
          <a:p>
            <a:r>
              <a:rPr lang="en-US" dirty="0" smtClean="0"/>
              <a:t>This also explains why we need to build a new HW for DIABLO. The original model for BEE3 is to connect to a CX4 switch....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1B42F-0E28-734E-A943-256CE75EF0E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3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2414-4197-4D7A-B9C4-A6EFD11103ED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86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2414-4197-4D7A-B9C4-A6EFD11103ED}" type="slidenum">
              <a:rPr lang="en-US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9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PIRE-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" y="349827"/>
            <a:ext cx="5916168" cy="2240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81600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9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9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914400" y="1219200"/>
            <a:ext cx="8229600" cy="1588"/>
          </a:xfrm>
          <a:prstGeom prst="line">
            <a:avLst/>
          </a:prstGeom>
          <a:ln>
            <a:solidFill>
              <a:srgbClr val="00206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BE08402-EAB9-9445-B1C2-909C2EE966F3}" type="datetime1">
              <a:rPr lang="en-US">
                <a:solidFill>
                  <a:srgbClr val="000000"/>
                </a:solidFill>
              </a:rPr>
              <a:pPr>
                <a:defRPr/>
              </a:pPr>
              <a:t>8/27/14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ＭＳ Ｐゴシック"/>
                <a:cs typeface="ＭＳ Ｐゴシック"/>
              </a:rPr>
              <a:t>Apeinf 2011 -- Lecture #2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6AED5-2464-154E-877D-4FB125456E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2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914400" y="1219200"/>
            <a:ext cx="8229600" cy="1588"/>
          </a:xfrm>
          <a:prstGeom prst="line">
            <a:avLst/>
          </a:prstGeom>
          <a:ln>
            <a:solidFill>
              <a:srgbClr val="00206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10A5-ABBA-C349-9BBC-EA18B93BCF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5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4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5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6177" y="76200"/>
            <a:ext cx="2051100" cy="60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025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687B40-8E63-1143-987E-DF98D17C79CB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0A1115-7890-F14D-AF88-BC8704DD4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4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5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9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F0BED-CD6F-8744-B513-B00FB01E8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9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8" Type="http://schemas.openxmlformats.org/officeDocument/2006/relationships/image" Target="../media/image3.png"/><Relationship Id="rId9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0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990601"/>
            <a:ext cx="82264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fld id="{BCE33E40-A394-8B40-82D0-A3241F22E4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 descr="ASPIRE-apple-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6" y="163654"/>
            <a:ext cx="1378646" cy="522145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33400" y="500390"/>
            <a:ext cx="8386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1B3384"/>
                </a:solidFill>
                <a:latin typeface="Arial Narrow"/>
                <a:cs typeface="Arial Narrow"/>
              </a:rPr>
              <a:t>UC Berkeley</a:t>
            </a:r>
            <a:endParaRPr lang="en-US" sz="1100" dirty="0">
              <a:solidFill>
                <a:srgbClr val="1B3384"/>
              </a:solidFill>
              <a:latin typeface="Arial Narrow"/>
              <a:cs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35" r:id="rId2"/>
    <p:sldLayoutId id="2147484237" r:id="rId3"/>
    <p:sldLayoutId id="2147484245" r:id="rId4"/>
    <p:sldLayoutId id="2147484247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990601"/>
            <a:ext cx="82264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fld id="{BCE33E40-A394-8B40-82D0-A3241F22E4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 descr="ASPIRE-apple-t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6" y="163654"/>
            <a:ext cx="1378646" cy="522145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33400" y="500390"/>
            <a:ext cx="8386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1B3384"/>
                </a:solidFill>
                <a:latin typeface="Arial Narrow"/>
                <a:ea typeface="ＭＳ Ｐゴシック"/>
                <a:cs typeface="Arial Narrow"/>
              </a:rPr>
              <a:t>UC Berkeley</a:t>
            </a:r>
            <a:endParaRPr lang="en-US" sz="1100" dirty="0">
              <a:solidFill>
                <a:srgbClr val="1B3384"/>
              </a:solidFill>
              <a:latin typeface="Arial Narrow"/>
              <a:ea typeface="ＭＳ Ｐゴシック"/>
              <a:cs typeface="Arial Narrow"/>
            </a:endParaRPr>
          </a:p>
        </p:txBody>
      </p:sp>
      <p:pic>
        <p:nvPicPr>
          <p:cNvPr id="7" name="Picture 6" descr="Firebox_on_a_steam_train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924800" y="0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scv.org" TargetMode="External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spire.eecs.berkeley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jp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iscv.org" TargetMode="External"/><Relationship Id="rId3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iscv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2819400"/>
            <a:ext cx="6705600" cy="533400"/>
          </a:xfrm>
        </p:spPr>
        <p:txBody>
          <a:bodyPr/>
          <a:lstStyle/>
          <a:p>
            <a:r>
              <a:rPr lang="en-US" sz="4000" dirty="0" smtClean="0"/>
              <a:t>Free and Open Instruction Sets &amp; Other Stuff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78486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Krste </a:t>
            </a:r>
            <a:r>
              <a:rPr lang="en-US" sz="2800" dirty="0" err="1" smtClean="0">
                <a:solidFill>
                  <a:schemeClr val="tx1"/>
                </a:solidFill>
              </a:rPr>
              <a:t>Asanović</a:t>
            </a:r>
            <a:r>
              <a:rPr lang="en-US" sz="2800" dirty="0" smtClean="0">
                <a:solidFill>
                  <a:schemeClr val="tx1"/>
                </a:solidFill>
              </a:rPr>
              <a:t>, representing the ASPIRE Lab</a:t>
            </a:r>
          </a:p>
          <a:p>
            <a:pPr>
              <a:spcBef>
                <a:spcPts val="0"/>
              </a:spcBef>
            </a:pPr>
            <a:r>
              <a:rPr lang="en-US" sz="2400" b="1" dirty="0" err="1" smtClean="0">
                <a:solidFill>
                  <a:srgbClr val="000000"/>
                </a:solidFill>
                <a:latin typeface="Courier"/>
                <a:cs typeface="Courier"/>
              </a:rPr>
              <a:t>krste@eecs.berkeley.edu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Courier"/>
                <a:cs typeface="Courier"/>
                <a:hlinkClick r:id="rId2"/>
              </a:rPr>
              <a:t>http://aspire.eecs.berkeley.edu</a:t>
            </a:r>
            <a:endParaRPr lang="en-US" sz="2400" b="1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Courier"/>
                <a:cs typeface="Courier"/>
                <a:hlinkClick r:id="rId3"/>
              </a:rPr>
              <a:t>http://www.riscv.org</a:t>
            </a:r>
            <a:endParaRPr lang="en-US" sz="2400" b="1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SoC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 HPC Workshop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August 27, 2014</a:t>
            </a:r>
          </a:p>
        </p:txBody>
      </p:sp>
      <p:pic>
        <p:nvPicPr>
          <p:cNvPr id="2" name="Picture 1" descr="riscv-symbol-text-standard-wid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9800"/>
            <a:ext cx="36195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Ranking Free, Open RISC ISAs:</a:t>
            </a:r>
            <a:br>
              <a:rPr lang="en-US" dirty="0" smtClean="0"/>
            </a:br>
            <a:r>
              <a:rPr lang="en-US" dirty="0"/>
              <a:t>RISC-V Meets All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Key Requirements</a:t>
            </a:r>
          </a:p>
          <a:p>
            <a:pPr lvl="1"/>
            <a:r>
              <a:rPr lang="en-US" sz="2800" dirty="0" smtClean="0"/>
              <a:t>Simple!!!</a:t>
            </a:r>
          </a:p>
          <a:p>
            <a:pPr lvl="1"/>
            <a:r>
              <a:rPr lang="en-US" sz="2800" dirty="0" smtClean="0"/>
              <a:t>Base-plus-extension ISA</a:t>
            </a:r>
          </a:p>
          <a:p>
            <a:pPr lvl="1"/>
            <a:r>
              <a:rPr lang="en-US" sz="2800" dirty="0" smtClean="0"/>
              <a:t>Compact instruction set encoding</a:t>
            </a:r>
          </a:p>
          <a:p>
            <a:pPr lvl="1"/>
            <a:r>
              <a:rPr lang="en-US" sz="2800" dirty="0" smtClean="0"/>
              <a:t>Quadruple-precision (QP) as well as SP and DP floating-point</a:t>
            </a:r>
          </a:p>
          <a:p>
            <a:pPr lvl="1"/>
            <a:r>
              <a:rPr lang="en-US" sz="2800" dirty="0" smtClean="0"/>
              <a:t>128-bit addressing as well as  32-bit and 64-bit</a:t>
            </a:r>
            <a:endParaRPr lang="en-US" sz="2800" dirty="0"/>
          </a:p>
        </p:txBody>
      </p:sp>
      <p:pic>
        <p:nvPicPr>
          <p:cNvPr id="4" name="Picture 3" descr="Screen Shot 2014-08-09 at 1.0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733800"/>
            <a:ext cx="6248400" cy="243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7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66108"/>
              </p:ext>
            </p:extLst>
          </p:nvPr>
        </p:nvGraphicFramePr>
        <p:xfrm>
          <a:off x="6088" y="838200"/>
          <a:ext cx="9138356" cy="320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956"/>
                <a:gridCol w="1143000"/>
                <a:gridCol w="1066800"/>
                <a:gridCol w="1080584"/>
                <a:gridCol w="4863016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Chip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Tapeout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Receipt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DP GF/W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Notes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EOS14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Mar’12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Sep’12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5.0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“ESP-0” Rocket</a:t>
                      </a:r>
                      <a:r>
                        <a:rPr lang="en-US" sz="1400" baseline="0" dirty="0" smtClean="0"/>
                        <a:t> + </a:t>
                      </a:r>
                      <a:r>
                        <a:rPr lang="en-US" sz="1400" baseline="0" dirty="0" err="1" smtClean="0"/>
                        <a:t>Hwacha</a:t>
                      </a:r>
                      <a:r>
                        <a:rPr lang="en-US" sz="1400" baseline="0" dirty="0" smtClean="0"/>
                        <a:t> vector unit.</a:t>
                      </a:r>
                    </a:p>
                    <a:p>
                      <a:r>
                        <a:rPr lang="en-US" sz="1400" baseline="0" dirty="0" smtClean="0"/>
                        <a:t>First “Chisel”-</a:t>
                      </a:r>
                      <a:r>
                        <a:rPr lang="en-US" sz="1400" baseline="0" dirty="0" err="1" smtClean="0"/>
                        <a:t>ed</a:t>
                      </a:r>
                      <a:r>
                        <a:rPr lang="en-US" sz="1400" baseline="0" dirty="0" smtClean="0"/>
                        <a:t> RISC-V core.</a:t>
                      </a:r>
                      <a:endParaRPr lang="en-US" sz="1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EOS16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Aug’12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Mar’13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—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Dual-core</a:t>
                      </a:r>
                      <a:r>
                        <a:rPr lang="en-US" sz="1400" baseline="0" dirty="0" smtClean="0"/>
                        <a:t> cache-coherent Rocket + </a:t>
                      </a:r>
                      <a:r>
                        <a:rPr lang="en-US" sz="1400" baseline="0" dirty="0" err="1" smtClean="0"/>
                        <a:t>Hwacha</a:t>
                      </a:r>
                      <a:r>
                        <a:rPr lang="en-US" sz="1400" baseline="0" dirty="0" smtClean="0"/>
                        <a:t>.</a:t>
                      </a:r>
                    </a:p>
                    <a:p>
                      <a:r>
                        <a:rPr lang="en-US" sz="1400" baseline="0" dirty="0" smtClean="0"/>
                        <a:t>Broken pad drivers, IBM’s bug.</a:t>
                      </a:r>
                      <a:endParaRPr lang="en-US" sz="1400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EOS18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Feb’13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Jul’13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Dual-core cache-coherent Rocket + </a:t>
                      </a:r>
                      <a:r>
                        <a:rPr lang="en-US" sz="1400" dirty="0" err="1" smtClean="0"/>
                        <a:t>Hwacha</a:t>
                      </a:r>
                      <a:r>
                        <a:rPr lang="en-US" sz="1400" dirty="0" smtClean="0"/>
                        <a:t>.</a:t>
                      </a:r>
                    </a:p>
                    <a:p>
                      <a:r>
                        <a:rPr lang="en-US" sz="1400" dirty="0" err="1" smtClean="0"/>
                        <a:t>QoR</a:t>
                      </a:r>
                      <a:r>
                        <a:rPr lang="en-US" sz="1400" baseline="0" dirty="0" smtClean="0"/>
                        <a:t> improvements: dual VT flow; hierarchical P&amp;R; RTL improvements for dynamic power &amp; clock rate</a:t>
                      </a:r>
                      <a:endParaRPr lang="en-US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EOS20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Jul’13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Jan’14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Dual-core design from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ESP-1 chip generator</a:t>
                      </a:r>
                      <a:r>
                        <a:rPr lang="en-US" sz="1400" baseline="0" dirty="0" smtClean="0"/>
                        <a:t>. </a:t>
                      </a:r>
                      <a:r>
                        <a:rPr lang="en-US" sz="1400" dirty="0" smtClean="0"/>
                        <a:t>Multi-VT</a:t>
                      </a:r>
                      <a:r>
                        <a:rPr lang="en-US" sz="1400" baseline="0" dirty="0" smtClean="0"/>
                        <a:t> flow.  Runs Linux.  Raven-3 from same RTL.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EOS22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Mar’14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EOS20</a:t>
                      </a:r>
                      <a:r>
                        <a:rPr lang="en-US" sz="1400" baseline="0" dirty="0" smtClean="0"/>
                        <a:t> + bug fixes + faster FPU</a:t>
                      </a:r>
                      <a:endParaRPr lang="en-US" sz="1400" dirty="0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EOS24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Nov’14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Initial</a:t>
                      </a:r>
                      <a:r>
                        <a:rPr lang="en-US" sz="1400" baseline="0" dirty="0" smtClean="0"/>
                        <a:t> version of ESP-2; </a:t>
                      </a:r>
                      <a:r>
                        <a:rPr lang="en-US" sz="1400" baseline="0" dirty="0" err="1" smtClean="0"/>
                        <a:t>FireBox</a:t>
                      </a:r>
                      <a:r>
                        <a:rPr lang="en-US" sz="1400" baseline="0" dirty="0" smtClean="0"/>
                        <a:t> chip prototype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R00167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t="6823" r="12592" b="9952"/>
          <a:stretch/>
        </p:blipFill>
        <p:spPr>
          <a:xfrm>
            <a:off x="5867400" y="4037067"/>
            <a:ext cx="3276600" cy="2831348"/>
          </a:xfrm>
          <a:prstGeom prst="rect">
            <a:avLst/>
          </a:prstGeom>
        </p:spPr>
      </p:pic>
      <p:pic>
        <p:nvPicPr>
          <p:cNvPr id="6" name="Picture 5" descr="eos16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t="13418" r="6433" b="30801"/>
          <a:stretch/>
        </p:blipFill>
        <p:spPr>
          <a:xfrm>
            <a:off x="381000" y="4038600"/>
            <a:ext cx="4791870" cy="3512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EOS Chip Roadmap in IBM 45nm SOI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dirty="0" smtClean="0"/>
              <a:t>(design/fabrication funded by DARPA PERFECT/POEM)</a:t>
            </a:r>
            <a:endParaRPr lang="en-US" sz="24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619875"/>
            <a:ext cx="2133600" cy="238125"/>
          </a:xfrm>
        </p:spPr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4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3899263"/>
            <a:ext cx="6934200" cy="2983707"/>
            <a:chOff x="236509" y="1244600"/>
            <a:chExt cx="8458200" cy="4431507"/>
          </a:xfrm>
        </p:grpSpPr>
        <p:pic>
          <p:nvPicPr>
            <p:cNvPr id="25" name="Picture 24" descr="Eff_vs_powdens_ripplevsconv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7" t="1690" r="4914"/>
            <a:stretch/>
          </p:blipFill>
          <p:spPr>
            <a:xfrm>
              <a:off x="236509" y="1244600"/>
              <a:ext cx="8458200" cy="4431507"/>
            </a:xfrm>
            <a:prstGeom prst="rect">
              <a:avLst/>
            </a:prstGeom>
          </p:spPr>
        </p:pic>
        <p:cxnSp>
          <p:nvCxnSpPr>
            <p:cNvPr id="26" name="Straight Connector 25"/>
            <p:cNvCxnSpPr>
              <a:stCxn id="32" idx="0"/>
            </p:cNvCxnSpPr>
            <p:nvPr/>
          </p:nvCxnSpPr>
          <p:spPr>
            <a:xfrm>
              <a:off x="2887354" y="1731229"/>
              <a:ext cx="0" cy="125529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190638" y="2923803"/>
              <a:ext cx="1477935" cy="50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PD=0.46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36099" y="1731229"/>
              <a:ext cx="102509" cy="105734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836099" y="2401859"/>
              <a:ext cx="102509" cy="105734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840472" y="2659993"/>
              <a:ext cx="0" cy="46996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8" idx="0"/>
            </p:cNvCxnSpPr>
            <p:nvPr/>
          </p:nvCxnSpPr>
          <p:spPr>
            <a:xfrm>
              <a:off x="4615346" y="1958190"/>
              <a:ext cx="0" cy="80753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3794298" y="2640305"/>
              <a:ext cx="102509" cy="105734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564091" y="1958190"/>
              <a:ext cx="102509" cy="105734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00612" y="3171189"/>
              <a:ext cx="1475144" cy="50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PD=1.43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64090" y="2529023"/>
              <a:ext cx="1738332" cy="50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PD=2.78</a:t>
              </a:r>
              <a:endParaRPr lang="en-US" sz="1600" dirty="0">
                <a:latin typeface="+mn-lt"/>
              </a:endParaRPr>
            </a:p>
          </p:txBody>
        </p:sp>
        <p:cxnSp>
          <p:nvCxnSpPr>
            <p:cNvPr id="41" name="Straight Connector 40"/>
            <p:cNvCxnSpPr>
              <a:endCxn id="32" idx="6"/>
            </p:cNvCxnSpPr>
            <p:nvPr/>
          </p:nvCxnSpPr>
          <p:spPr>
            <a:xfrm>
              <a:off x="1200578" y="1779809"/>
              <a:ext cx="1738030" cy="42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34" idx="6"/>
            </p:cNvCxnSpPr>
            <p:nvPr/>
          </p:nvCxnSpPr>
          <p:spPr>
            <a:xfrm flipV="1">
              <a:off x="1200578" y="2454726"/>
              <a:ext cx="1738030" cy="36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908434" y="2029224"/>
              <a:ext cx="2706912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396560" y="2697459"/>
              <a:ext cx="2505382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2269301" y="1779809"/>
              <a:ext cx="0" cy="24941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2269026" y="2455090"/>
              <a:ext cx="0" cy="24941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567769" y="1702704"/>
              <a:ext cx="701533" cy="50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5%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67769" y="2361659"/>
              <a:ext cx="683298" cy="50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5%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696200" cy="914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Raven-3 Architecture in 28nm FDSOI</a:t>
            </a:r>
            <a:br>
              <a:rPr lang="en-US" dirty="0" smtClean="0"/>
            </a:br>
            <a:r>
              <a:rPr lang="en-US" sz="2400" dirty="0" smtClean="0"/>
              <a:t>(Resilient Architecture with Vector-thread </a:t>
            </a:r>
            <a:r>
              <a:rPr lang="en-US" sz="2400" dirty="0" err="1" smtClean="0"/>
              <a:t>ExecutioN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4AA92-DE99-3A49-B85A-E0871D665CAE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426847" y="838200"/>
            <a:ext cx="2743200" cy="3659966"/>
            <a:chOff x="5236879" y="1382804"/>
            <a:chExt cx="3730667" cy="5000843"/>
          </a:xfrm>
        </p:grpSpPr>
        <p:pic>
          <p:nvPicPr>
            <p:cNvPr id="5" name="Picture 4" descr="raven3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879" y="1382804"/>
              <a:ext cx="3730667" cy="500084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937737" y="1681962"/>
              <a:ext cx="2368230" cy="3638530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51717" y="1681962"/>
              <a:ext cx="236227" cy="3032108"/>
            </a:xfrm>
            <a:prstGeom prst="rect">
              <a:avLst/>
            </a:prstGeom>
            <a:noFill/>
            <a:ln w="635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40290" y="1681962"/>
              <a:ext cx="236227" cy="3032108"/>
            </a:xfrm>
            <a:prstGeom prst="rect">
              <a:avLst/>
            </a:prstGeom>
            <a:noFill/>
            <a:ln w="635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3916" y="3043550"/>
              <a:ext cx="2427686" cy="844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Rocket/Hwacha</a:t>
              </a: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Tile</a:t>
              </a:r>
              <a:endParaRPr lang="en-US" sz="20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35095" y="5526846"/>
              <a:ext cx="1245329" cy="477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Uncore</a:t>
              </a:r>
              <a:endParaRPr lang="en-US" sz="20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82895" y="2736214"/>
              <a:ext cx="1178468" cy="477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DC-DC</a:t>
              </a:r>
              <a:endParaRPr lang="en-US" sz="20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5887945" y="2920880"/>
              <a:ext cx="831458" cy="0"/>
            </a:xfrm>
            <a:prstGeom prst="straightConnector1">
              <a:avLst/>
            </a:prstGeom>
            <a:ln w="6350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578246" y="2920880"/>
              <a:ext cx="762044" cy="0"/>
            </a:xfrm>
            <a:prstGeom prst="straightConnector1">
              <a:avLst/>
            </a:prstGeom>
            <a:ln w="6350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257111" y="4172311"/>
              <a:ext cx="597450" cy="477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D$</a:t>
              </a:r>
              <a:endParaRPr lang="en-US" sz="20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65063" y="4172311"/>
              <a:ext cx="464605" cy="477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I$</a:t>
              </a:r>
              <a:endParaRPr lang="en-US" sz="20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9227" y="4918336"/>
              <a:ext cx="896280" cy="477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BIST</a:t>
              </a:r>
              <a:endParaRPr lang="en-US" sz="20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02341" y="1902146"/>
              <a:ext cx="1129272" cy="844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Vector</a:t>
              </a: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RF</a:t>
              </a:r>
              <a:endParaRPr lang="en-US" sz="20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65357" y="2252128"/>
              <a:ext cx="664019" cy="477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VI$</a:t>
              </a:r>
              <a:endParaRPr lang="en-US" sz="20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8" name="Picture 17" descr="2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54" y="4355142"/>
            <a:ext cx="3930846" cy="2502858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76200" y="914400"/>
            <a:ext cx="62484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1pPr>
            <a:lvl2pPr marL="690563" indent="-234950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2pPr>
            <a:lvl3pPr marL="911225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20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3pPr>
            <a:lvl4pPr marL="1035050" indent="-1793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4pPr>
            <a:lvl5pPr marL="1201738" indent="-1666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 smtClean="0">
                <a:cs typeface="Calibri"/>
              </a:rPr>
              <a:t>Single 64-bit RISC-V Rocket core plus vector unit (ESP-1)</a:t>
            </a:r>
          </a:p>
          <a:p>
            <a:r>
              <a:rPr lang="en-US" sz="2000" dirty="0">
                <a:cs typeface="Calibri"/>
              </a:rPr>
              <a:t>Resilient SRAM with assists for low voltage operation</a:t>
            </a:r>
          </a:p>
          <a:p>
            <a:r>
              <a:rPr lang="en-US" sz="2000" dirty="0" smtClean="0">
                <a:cs typeface="Calibri"/>
              </a:rPr>
              <a:t>Integrated switched-cap DC</a:t>
            </a:r>
            <a:r>
              <a:rPr lang="en-US" sz="2000" dirty="0">
                <a:cs typeface="Calibri"/>
              </a:rPr>
              <a:t>/DC, no output </a:t>
            </a:r>
            <a:r>
              <a:rPr lang="en-US" sz="2000" dirty="0" smtClean="0">
                <a:cs typeface="Calibri"/>
              </a:rPr>
              <a:t>regulation</a:t>
            </a:r>
          </a:p>
          <a:p>
            <a:r>
              <a:rPr lang="en-US" sz="2000" dirty="0" smtClean="0">
                <a:cs typeface="Calibri"/>
              </a:rPr>
              <a:t>Adaptive clocking following DC supply ripple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8600" y="2362200"/>
            <a:ext cx="5925959" cy="1524000"/>
            <a:chOff x="228600" y="2362200"/>
            <a:chExt cx="5925959" cy="1524000"/>
          </a:xfrm>
        </p:grpSpPr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362200"/>
              <a:ext cx="5925959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1295400" y="3505200"/>
              <a:ext cx="37158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kumimoji="1" sz="1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1pPr>
              <a:lvl2pPr marL="742950" indent="-285750" defTabSz="457200" eaLnBrk="0" hangingPunct="0">
                <a:defRPr kumimoji="1" sz="1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2pPr>
              <a:lvl3pPr marL="1143000" indent="-228600" defTabSz="457200" eaLnBrk="0" hangingPunct="0">
                <a:defRPr kumimoji="1" sz="1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3pPr>
              <a:lvl4pPr marL="1600200" indent="-228600" defTabSz="457200" eaLnBrk="0" hangingPunct="0">
                <a:defRPr kumimoji="1" sz="1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4pPr>
              <a:lvl5pPr marL="2057400" indent="-228600" defTabSz="457200" eaLnBrk="0" hangingPunct="0">
                <a:defRPr kumimoji="1" sz="1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9pPr>
            </a:lstStyle>
            <a:p>
              <a:pPr eaLnBrk="1" latinLnBrk="0" hangingPunct="1"/>
              <a:r>
                <a:rPr kumimoji="0" lang="en-US" altLang="ko-KR" sz="1600" dirty="0">
                  <a:solidFill>
                    <a:srgbClr val="FF0000"/>
                  </a:solidFill>
                  <a:latin typeface="+mn-lt"/>
                  <a:ea typeface="돋움" charset="0"/>
                  <a:cs typeface="돋움" charset="0"/>
                </a:rPr>
                <a:t>Clock gets </a:t>
              </a:r>
              <a:r>
                <a:rPr kumimoji="0" lang="en-US" altLang="ko-KR" sz="1600" dirty="0" smtClean="0">
                  <a:solidFill>
                    <a:srgbClr val="FF0000"/>
                  </a:solidFill>
                  <a:latin typeface="+mn-lt"/>
                  <a:ea typeface="돋움" charset="0"/>
                  <a:cs typeface="돋움" charset="0"/>
                </a:rPr>
                <a:t>slower </a:t>
              </a:r>
              <a:r>
                <a:rPr kumimoji="0" lang="en-US" altLang="ko-KR" sz="1600" dirty="0">
                  <a:solidFill>
                    <a:srgbClr val="FF0000"/>
                  </a:solidFill>
                  <a:latin typeface="+mn-lt"/>
                  <a:ea typeface="돋움" charset="0"/>
                  <a:cs typeface="돋움" charset="0"/>
                </a:rPr>
                <a:t>as V</a:t>
              </a:r>
              <a:r>
                <a:rPr kumimoji="0" lang="en-US" altLang="ko-KR" sz="1600" baseline="-25000" dirty="0">
                  <a:solidFill>
                    <a:srgbClr val="FF0000"/>
                  </a:solidFill>
                  <a:latin typeface="+mn-lt"/>
                  <a:ea typeface="돋움" charset="0"/>
                  <a:cs typeface="돋움" charset="0"/>
                </a:rPr>
                <a:t>DCDC</a:t>
              </a:r>
              <a:r>
                <a:rPr kumimoji="0" lang="en-US" altLang="ko-KR" sz="1600" dirty="0">
                  <a:solidFill>
                    <a:srgbClr val="FF0000"/>
                  </a:solidFill>
                  <a:latin typeface="+mn-lt"/>
                  <a:ea typeface="돋움" charset="0"/>
                  <a:cs typeface="돋움" charset="0"/>
                </a:rPr>
                <a:t> decreases.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25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152400"/>
            <a:ext cx="7162800" cy="914400"/>
          </a:xfrm>
        </p:spPr>
        <p:txBody>
          <a:bodyPr/>
          <a:lstStyle/>
          <a:p>
            <a:r>
              <a:rPr lang="en-US" dirty="0" smtClean="0"/>
              <a:t>Raven-3 Preliminary </a:t>
            </a:r>
            <a:r>
              <a:rPr lang="en-US" dirty="0"/>
              <a:t>M</a:t>
            </a:r>
            <a:r>
              <a:rPr lang="en-US" dirty="0" smtClean="0"/>
              <a:t>easurements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4AA92-DE99-3A49-B85A-E0871D665CAE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3048000"/>
            <a:ext cx="6324600" cy="3810000"/>
            <a:chOff x="381000" y="2765425"/>
            <a:chExt cx="6592888" cy="3946525"/>
          </a:xfrm>
        </p:grpSpPr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81000" y="5426075"/>
              <a:ext cx="6592888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6005512"/>
              <a:ext cx="6592888" cy="706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192587"/>
              <a:ext cx="6592888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648200"/>
              <a:ext cx="6592888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765425"/>
              <a:ext cx="6592888" cy="808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49637"/>
              <a:ext cx="6592888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/>
          <p:cNvSpPr/>
          <p:nvPr/>
        </p:nvSpPr>
        <p:spPr bwMode="auto">
          <a:xfrm>
            <a:off x="4876800" y="3124200"/>
            <a:ext cx="1460500" cy="531813"/>
          </a:xfrm>
          <a:prstGeom prst="rect">
            <a:avLst/>
          </a:prstGeom>
          <a:solidFill>
            <a:srgbClr val="FFFFFF"/>
          </a:solidFill>
          <a:ln w="54864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dirty="0">
                <a:latin typeface="Calibri"/>
                <a:ea typeface="+mn-ea"/>
                <a:cs typeface="Calibri"/>
              </a:rPr>
              <a:t>Conf. 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800600" y="4343400"/>
            <a:ext cx="1490663" cy="528637"/>
          </a:xfrm>
          <a:prstGeom prst="rect">
            <a:avLst/>
          </a:prstGeom>
          <a:solidFill>
            <a:srgbClr val="FFFFFF"/>
          </a:solidFill>
          <a:ln w="54864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dirty="0">
                <a:latin typeface="Calibri"/>
                <a:ea typeface="+mn-ea"/>
                <a:cs typeface="Calibri"/>
              </a:rPr>
              <a:t>Conf. 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800600" y="5638800"/>
            <a:ext cx="1492250" cy="528638"/>
          </a:xfrm>
          <a:prstGeom prst="rect">
            <a:avLst/>
          </a:prstGeom>
          <a:solidFill>
            <a:schemeClr val="bg1"/>
          </a:solidFill>
          <a:ln w="54864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dirty="0">
                <a:latin typeface="Calibri"/>
                <a:ea typeface="+mn-ea"/>
                <a:cs typeface="Calibri"/>
              </a:rPr>
              <a:t>Conf. 3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52400" y="6858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1pPr>
            <a:lvl2pPr marL="690563" indent="-234950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2pPr>
            <a:lvl3pPr marL="911225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20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3pPr>
            <a:lvl4pPr marL="1035050" indent="-1793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4pPr>
            <a:lvl5pPr marL="1201738" indent="-1666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 smtClean="0">
                <a:cs typeface="Calibri"/>
              </a:rPr>
              <a:t>Boots </a:t>
            </a:r>
            <a:r>
              <a:rPr lang="en-US" sz="2000" dirty="0">
                <a:cs typeface="Calibri"/>
              </a:rPr>
              <a:t>L</a:t>
            </a:r>
            <a:r>
              <a:rPr lang="en-US" sz="2000" dirty="0" smtClean="0">
                <a:cs typeface="Calibri"/>
              </a:rPr>
              <a:t>inux, runs </a:t>
            </a:r>
            <a:r>
              <a:rPr lang="en-US" sz="2000" dirty="0">
                <a:cs typeface="Calibri"/>
              </a:rPr>
              <a:t>Python, </a:t>
            </a:r>
            <a:r>
              <a:rPr lang="en-US" sz="2000" dirty="0" smtClean="0">
                <a:cs typeface="Calibri"/>
              </a:rPr>
              <a:t>up </a:t>
            </a:r>
            <a:r>
              <a:rPr lang="en-US" sz="2000" dirty="0">
                <a:cs typeface="Calibri"/>
              </a:rPr>
              <a:t>to </a:t>
            </a:r>
            <a:r>
              <a:rPr lang="en-US" sz="2000" dirty="0" smtClean="0">
                <a:cs typeface="Calibri"/>
              </a:rPr>
              <a:t>970MHz</a:t>
            </a:r>
            <a:endParaRPr lang="en-US" sz="2000" dirty="0">
              <a:cs typeface="Calibri"/>
            </a:endParaRPr>
          </a:p>
          <a:p>
            <a:r>
              <a:rPr lang="en-US" sz="2000" dirty="0" smtClean="0">
                <a:cs typeface="Calibri"/>
              </a:rPr>
              <a:t>All 3 DC-DC configurations </a:t>
            </a:r>
            <a:r>
              <a:rPr lang="en-US" sz="2000" dirty="0">
                <a:cs typeface="Calibri"/>
              </a:rPr>
              <a:t>work, </a:t>
            </a:r>
            <a:r>
              <a:rPr lang="en-US" sz="2000" dirty="0" smtClean="0">
                <a:cs typeface="Calibri"/>
              </a:rPr>
              <a:t>down </a:t>
            </a:r>
            <a:r>
              <a:rPr lang="en-US" sz="2000" dirty="0">
                <a:cs typeface="Calibri"/>
              </a:rPr>
              <a:t>to </a:t>
            </a:r>
            <a:r>
              <a:rPr lang="en-US" sz="2000" dirty="0" smtClean="0">
                <a:cs typeface="Calibri"/>
              </a:rPr>
              <a:t>0.45V</a:t>
            </a:r>
          </a:p>
          <a:p>
            <a:pPr lvl="1"/>
            <a:r>
              <a:rPr lang="en-US" sz="1600" dirty="0" smtClean="0">
                <a:cs typeface="Calibri"/>
              </a:rPr>
              <a:t>&gt;30GFLOPS/W running DGEMM 64-bit fused </a:t>
            </a:r>
            <a:r>
              <a:rPr lang="en-US" sz="1600" dirty="0" err="1" smtClean="0">
                <a:cs typeface="Calibri"/>
              </a:rPr>
              <a:t>mul</a:t>
            </a:r>
            <a:r>
              <a:rPr lang="en-US" sz="1600" dirty="0" smtClean="0">
                <a:cs typeface="Calibri"/>
              </a:rPr>
              <a:t>-adds</a:t>
            </a:r>
          </a:p>
          <a:p>
            <a:endParaRPr lang="en-US" sz="2000" dirty="0" smtClean="0">
              <a:cs typeface="Calibri"/>
            </a:endParaRPr>
          </a:p>
          <a:p>
            <a:pPr marL="0" indent="0">
              <a:buNone/>
            </a:pPr>
            <a:r>
              <a:rPr lang="en-US" sz="2000" dirty="0" smtClean="0">
                <a:cs typeface="Calibri"/>
              </a:rPr>
              <a:t>Next:</a:t>
            </a:r>
            <a:endParaRPr lang="en-US" sz="2000" dirty="0">
              <a:cs typeface="Calibri"/>
            </a:endParaRPr>
          </a:p>
          <a:p>
            <a:r>
              <a:rPr lang="en-US" sz="2000" b="1" dirty="0">
                <a:cs typeface="Calibri"/>
              </a:rPr>
              <a:t>Raven-3.5, fall 2014:</a:t>
            </a:r>
            <a:r>
              <a:rPr lang="en-US" sz="2000" dirty="0">
                <a:cs typeface="Calibri"/>
              </a:rPr>
              <a:t> add body-bias control, improve </a:t>
            </a:r>
            <a:r>
              <a:rPr lang="en-US" sz="2000" dirty="0" err="1">
                <a:cs typeface="Calibri"/>
              </a:rPr>
              <a:t>QoR</a:t>
            </a:r>
            <a:r>
              <a:rPr lang="en-US" sz="2000" dirty="0">
                <a:cs typeface="Calibri"/>
              </a:rPr>
              <a:t>, improve instrumentation</a:t>
            </a:r>
          </a:p>
          <a:p>
            <a:r>
              <a:rPr lang="en-US" sz="2000" b="1" dirty="0">
                <a:cs typeface="Calibri"/>
              </a:rPr>
              <a:t>Raven-4, 2015?: </a:t>
            </a:r>
            <a:r>
              <a:rPr lang="en-US" sz="2000" dirty="0">
                <a:cs typeface="Calibri"/>
              </a:rPr>
              <a:t>ESP-2 quad-core with many independent supplies</a:t>
            </a:r>
          </a:p>
          <a:p>
            <a:endParaRPr lang="en-US" sz="2000" dirty="0" smtClean="0">
              <a:cs typeface="Calibri"/>
            </a:endParaRPr>
          </a:p>
          <a:p>
            <a:endParaRPr lang="en-US" sz="2000" dirty="0" smtClean="0">
              <a:cs typeface="Calibri"/>
            </a:endParaRPr>
          </a:p>
        </p:txBody>
      </p:sp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72" y="4451369"/>
            <a:ext cx="2819400" cy="23810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2389980"/>
            <a:ext cx="2639662" cy="22041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0401" y="530832"/>
            <a:ext cx="2133600" cy="20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8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Cortex A5 vs. RISC-V Rocket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798627"/>
              </p:ext>
            </p:extLst>
          </p:nvPr>
        </p:nvGraphicFramePr>
        <p:xfrm>
          <a:off x="381000" y="914400"/>
          <a:ext cx="8534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971800"/>
                <a:gridCol w="335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rbel"/>
                          <a:cs typeface="Corbel"/>
                        </a:rPr>
                        <a:t>Category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rbel"/>
                          <a:cs typeface="Corbel"/>
                        </a:rPr>
                        <a:t>ARM Cortex A5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rbel"/>
                          <a:cs typeface="Corbel"/>
                        </a:rPr>
                        <a:t>RISC-V Rocket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ISA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32-bit ARM v7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64-bit RISC-V</a:t>
                      </a:r>
                      <a:r>
                        <a:rPr lang="en-US" baseline="0" dirty="0" smtClean="0">
                          <a:latin typeface="Corbel"/>
                          <a:cs typeface="Corbel"/>
                        </a:rPr>
                        <a:t> v2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Architecture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Single-Issue In-Order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Single-Issue In-Order 6-stage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Performance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1.57 DMIPS/MHz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1.72 DMIPS/MHz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Process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Corbel"/>
                          <a:cs typeface="Corbel"/>
                        </a:rPr>
                        <a:t>TSMC 40GPLUS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TSMC 40GPLUS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Area w/o Caches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0.27 mm^2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0.14 mm^2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Area with 16K Caches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/>
                          <a:cs typeface="Corbel"/>
                        </a:rPr>
                        <a:t>0.53 mm^2</a:t>
                      </a:r>
                      <a:endParaRPr lang="en-US" baseline="0" dirty="0" smtClean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/>
                          <a:cs typeface="Corbel"/>
                        </a:rPr>
                        <a:t>0.39 mm^2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Area Efficiency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2.96</a:t>
                      </a:r>
                      <a:r>
                        <a:rPr lang="en-US" baseline="0" dirty="0" smtClean="0">
                          <a:latin typeface="Corbel"/>
                          <a:cs typeface="Corbel"/>
                        </a:rPr>
                        <a:t> DMIPS/MHz/mm^2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4.41 DMIPS/MHz/mm^2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Frequency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&gt;1GHz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&gt;1GHz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Dynamic Power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&lt;0.08 </a:t>
                      </a:r>
                      <a:r>
                        <a:rPr lang="en-US" dirty="0" err="1" smtClean="0">
                          <a:latin typeface="Corbel"/>
                          <a:cs typeface="Corbel"/>
                        </a:rPr>
                        <a:t>mW</a:t>
                      </a:r>
                      <a:r>
                        <a:rPr lang="en-US" dirty="0" smtClean="0">
                          <a:latin typeface="Corbel"/>
                          <a:cs typeface="Corbel"/>
                        </a:rPr>
                        <a:t>/MHz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0.034 </a:t>
                      </a:r>
                      <a:r>
                        <a:rPr lang="en-US" dirty="0" err="1" smtClean="0">
                          <a:latin typeface="Corbel"/>
                          <a:cs typeface="Corbel"/>
                        </a:rPr>
                        <a:t>mW</a:t>
                      </a:r>
                      <a:r>
                        <a:rPr lang="en-US" dirty="0" smtClean="0">
                          <a:latin typeface="Corbel"/>
                          <a:cs typeface="Corbel"/>
                        </a:rPr>
                        <a:t>/MHz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ortex-A5_lay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029200"/>
            <a:ext cx="1295400" cy="1626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876800"/>
            <a:ext cx="26780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Rocket Area Numbers</a:t>
            </a:r>
          </a:p>
          <a:p>
            <a:r>
              <a:rPr lang="en-US" dirty="0" smtClean="0">
                <a:latin typeface="Corbel"/>
                <a:cs typeface="Corbel"/>
              </a:rPr>
              <a:t>Assuming 85% Utilization,</a:t>
            </a:r>
          </a:p>
          <a:p>
            <a:r>
              <a:rPr lang="en-US" dirty="0" smtClean="0">
                <a:latin typeface="Corbel"/>
                <a:cs typeface="Corbel"/>
              </a:rPr>
              <a:t>the same number ARM</a:t>
            </a:r>
          </a:p>
          <a:p>
            <a:r>
              <a:rPr lang="en-US" dirty="0" smtClean="0">
                <a:latin typeface="Corbel"/>
                <a:cs typeface="Corbel"/>
              </a:rPr>
              <a:t>used to report area.</a:t>
            </a:r>
          </a:p>
          <a:p>
            <a:r>
              <a:rPr lang="en-US" b="1" dirty="0" smtClean="0">
                <a:latin typeface="Corbel"/>
                <a:cs typeface="Corbel"/>
              </a:rPr>
              <a:t>Plots are not to scale.</a:t>
            </a:r>
            <a:endParaRPr lang="en-US" b="1" dirty="0">
              <a:latin typeface="Corbel"/>
              <a:cs typeface="Corbel"/>
            </a:endParaRPr>
          </a:p>
        </p:txBody>
      </p:sp>
      <p:pic>
        <p:nvPicPr>
          <p:cNvPr id="6" name="Picture 5" descr="Screen Shot 2014-04-21 at 7.56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953000"/>
            <a:ext cx="1660696" cy="166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0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Ecosystem</a:t>
            </a:r>
            <a:br>
              <a:rPr lang="en-US" dirty="0" smtClean="0"/>
            </a:br>
            <a:r>
              <a:rPr lang="en-US" sz="2400" dirty="0" err="1" smtClean="0">
                <a:latin typeface="Courier New"/>
                <a:cs typeface="Courier New"/>
              </a:rPr>
              <a:t>www.riscv.org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b="1" i="1" u="sng" dirty="0" smtClean="0"/>
              <a:t>Documentation</a:t>
            </a:r>
          </a:p>
          <a:p>
            <a:pPr lvl="1"/>
            <a:r>
              <a:rPr lang="en-US" dirty="0" smtClean="0"/>
              <a:t>User-Level ISA Spec v2</a:t>
            </a:r>
          </a:p>
          <a:p>
            <a:pPr lvl="1"/>
            <a:r>
              <a:rPr lang="en-US" dirty="0" smtClean="0"/>
              <a:t>Reviewing Privileged ISA</a:t>
            </a:r>
          </a:p>
          <a:p>
            <a:r>
              <a:rPr lang="en-US" b="1" i="1" u="sng" dirty="0" smtClean="0"/>
              <a:t>Software Tools</a:t>
            </a:r>
          </a:p>
          <a:p>
            <a:pPr lvl="1"/>
            <a:r>
              <a:rPr lang="en-US" dirty="0" smtClean="0"/>
              <a:t>GCC/</a:t>
            </a:r>
            <a:r>
              <a:rPr lang="en-US" dirty="0" err="1" smtClean="0"/>
              <a:t>glibc</a:t>
            </a:r>
            <a:r>
              <a:rPr lang="en-US" dirty="0" smtClean="0"/>
              <a:t>/GDB</a:t>
            </a:r>
          </a:p>
          <a:p>
            <a:pPr lvl="1"/>
            <a:r>
              <a:rPr lang="en-US" dirty="0" smtClean="0"/>
              <a:t>LLVM/Clang</a:t>
            </a:r>
          </a:p>
          <a:p>
            <a:pPr lvl="1"/>
            <a:r>
              <a:rPr lang="en-US" dirty="0" smtClean="0"/>
              <a:t>Linux</a:t>
            </a:r>
          </a:p>
          <a:p>
            <a:pPr lvl="1"/>
            <a:r>
              <a:rPr lang="en-US" dirty="0" smtClean="0"/>
              <a:t>Verification Suite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953000" cy="5181600"/>
          </a:xfrm>
        </p:spPr>
        <p:txBody>
          <a:bodyPr>
            <a:normAutofit/>
          </a:bodyPr>
          <a:lstStyle/>
          <a:p>
            <a:r>
              <a:rPr lang="en-US" b="1" i="1" u="sng" dirty="0" smtClean="0"/>
              <a:t>Hardware Tools</a:t>
            </a:r>
          </a:p>
          <a:p>
            <a:pPr lvl="1"/>
            <a:r>
              <a:rPr lang="en-US" dirty="0" err="1" smtClean="0"/>
              <a:t>Zynq</a:t>
            </a:r>
            <a:r>
              <a:rPr lang="en-US" dirty="0" smtClean="0"/>
              <a:t> FPGA Infrastructure</a:t>
            </a:r>
          </a:p>
          <a:p>
            <a:pPr lvl="1"/>
            <a:r>
              <a:rPr lang="en-US" dirty="0" smtClean="0"/>
              <a:t>Chisel</a:t>
            </a:r>
          </a:p>
          <a:p>
            <a:r>
              <a:rPr lang="en-US" b="1" i="1" u="sng" dirty="0" smtClean="0"/>
              <a:t>Software Implementations</a:t>
            </a:r>
          </a:p>
          <a:p>
            <a:pPr lvl="1"/>
            <a:r>
              <a:rPr lang="en-US" dirty="0" smtClean="0"/>
              <a:t>ANGEL, JavaScript ISA </a:t>
            </a:r>
            <a:r>
              <a:rPr lang="en-US" dirty="0" err="1" smtClean="0"/>
              <a:t>Sim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Spike, In-house ISA </a:t>
            </a:r>
            <a:r>
              <a:rPr lang="en-US" dirty="0" err="1" smtClean="0"/>
              <a:t>Sim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QEMU</a:t>
            </a:r>
          </a:p>
          <a:p>
            <a:r>
              <a:rPr lang="en-US" b="1" i="1" u="sng" dirty="0" smtClean="0"/>
              <a:t>Hardware Implementations</a:t>
            </a:r>
          </a:p>
          <a:p>
            <a:pPr lvl="1"/>
            <a:r>
              <a:rPr lang="en-US" dirty="0" smtClean="0"/>
              <a:t>Rocket Core Generator</a:t>
            </a:r>
          </a:p>
          <a:p>
            <a:pPr lvl="2"/>
            <a:r>
              <a:rPr lang="en-US" dirty="0" smtClean="0"/>
              <a:t>RV64G single-issue in-order pipe</a:t>
            </a:r>
          </a:p>
          <a:p>
            <a:pPr lvl="1"/>
            <a:r>
              <a:rPr lang="en-US" dirty="0" err="1" smtClean="0"/>
              <a:t>Sodor</a:t>
            </a:r>
            <a:r>
              <a:rPr lang="en-US" dirty="0" smtClean="0"/>
              <a:t> Processor Collection</a:t>
            </a:r>
            <a:endParaRPr lang="en-US" dirty="0"/>
          </a:p>
        </p:txBody>
      </p:sp>
      <p:pic>
        <p:nvPicPr>
          <p:cNvPr id="6" name="Picture 5" descr="riscv-symbol-text-standard-w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76200"/>
            <a:ext cx="2181672" cy="3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6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External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India has started an extensive program at </a:t>
            </a:r>
            <a:r>
              <a:rPr lang="en-US" b="1" i="1" u="sng" dirty="0"/>
              <a:t>IIT-Madras</a:t>
            </a:r>
            <a:r>
              <a:rPr lang="en-US" dirty="0"/>
              <a:t> for development of a complete range of processors, ranging from micro-controllers to server/HPC grade processors. </a:t>
            </a:r>
          </a:p>
          <a:p>
            <a:r>
              <a:rPr lang="en-US" dirty="0" smtClean="0"/>
              <a:t>The </a:t>
            </a:r>
            <a:r>
              <a:rPr lang="en-US" b="1" i="1" u="sng" dirty="0" err="1" smtClean="0"/>
              <a:t>lowRISC</a:t>
            </a:r>
            <a:r>
              <a:rPr lang="en-US" b="1" i="1" u="sng" dirty="0" smtClean="0"/>
              <a:t> project</a:t>
            </a:r>
            <a:r>
              <a:rPr lang="en-US" dirty="0" smtClean="0"/>
              <a:t>’s goal is to produce open-source RISC-V based </a:t>
            </a:r>
            <a:r>
              <a:rPr lang="en-US" dirty="0" err="1" smtClean="0"/>
              <a:t>SoCs</a:t>
            </a:r>
            <a:r>
              <a:rPr lang="en-US" dirty="0" smtClean="0"/>
              <a:t>.  The project is based in UK led by one of the founders of Raspberry Pi.</a:t>
            </a:r>
          </a:p>
          <a:p>
            <a:r>
              <a:rPr lang="en-US" b="1" i="1" u="sng" dirty="0" err="1" smtClean="0"/>
              <a:t>Bluespec</a:t>
            </a:r>
            <a:r>
              <a:rPr lang="en-US" dirty="0" smtClean="0"/>
              <a:t> in the US has customers interested in an Open ISA, so they are implementing RISC-V designs in their synthesis toolset.</a:t>
            </a:r>
            <a:endParaRPr lang="en-US" dirty="0"/>
          </a:p>
        </p:txBody>
      </p:sp>
      <p:pic>
        <p:nvPicPr>
          <p:cNvPr id="4" name="Picture 3" descr="riscv-symbol-text-standard-w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76200"/>
            <a:ext cx="2181672" cy="3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2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more information on RISC-V, access </a:t>
            </a:r>
            <a:r>
              <a:rPr lang="en-US" b="1" i="1" u="sng" dirty="0" smtClean="0">
                <a:hlinkClick r:id="rId2"/>
              </a:rPr>
              <a:t>www.riscv.or</a:t>
            </a:r>
            <a:r>
              <a:rPr lang="en-US" b="1" i="1" dirty="0" smtClean="0">
                <a:hlinkClick r:id="rId2"/>
              </a:rPr>
              <a:t>g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first </a:t>
            </a:r>
            <a:r>
              <a:rPr lang="en-US" b="1" i="1" u="sng" dirty="0"/>
              <a:t>RISC-V workshop and boot camp </a:t>
            </a:r>
            <a:r>
              <a:rPr lang="en-US" dirty="0"/>
              <a:t>will be held January 14-15, 2015 in Monterey, CA; see </a:t>
            </a:r>
            <a:r>
              <a:rPr lang="en-US" b="1" i="1" u="sng" dirty="0" err="1">
                <a:solidFill>
                  <a:srgbClr val="0000FF"/>
                </a:solidFill>
              </a:rPr>
              <a:t>www.regonline.com</a:t>
            </a:r>
            <a:r>
              <a:rPr lang="en-US" b="1" i="1" u="sng" dirty="0">
                <a:solidFill>
                  <a:srgbClr val="0000FF"/>
                </a:solidFill>
              </a:rPr>
              <a:t>/</a:t>
            </a:r>
            <a:r>
              <a:rPr lang="en-US" b="1" i="1" u="sng" dirty="0" err="1">
                <a:solidFill>
                  <a:srgbClr val="0000FF"/>
                </a:solidFill>
              </a:rPr>
              <a:t>riscvworkshop</a:t>
            </a:r>
            <a:r>
              <a:rPr lang="en-US" b="1" i="1" u="sng" dirty="0">
                <a:solidFill>
                  <a:srgbClr val="0000FF"/>
                </a:solidFill>
              </a:rPr>
              <a:t> </a:t>
            </a:r>
            <a:r>
              <a:rPr lang="en-US" dirty="0"/>
              <a:t>for more </a:t>
            </a:r>
            <a:r>
              <a:rPr lang="en-US" dirty="0" smtClean="0"/>
              <a:t>information.</a:t>
            </a:r>
          </a:p>
          <a:p>
            <a:r>
              <a:rPr lang="en-US" dirty="0" smtClean="0"/>
              <a:t>Details </a:t>
            </a:r>
            <a:r>
              <a:rPr lang="en-US" dirty="0"/>
              <a:t>on IIT’s RISC-V project are at </a:t>
            </a:r>
            <a:r>
              <a:rPr lang="en-US" i="1" dirty="0" err="1">
                <a:solidFill>
                  <a:srgbClr val="0000FF"/>
                </a:solidFill>
              </a:rPr>
              <a:t>rise.cse.iitm.ac.in</a:t>
            </a:r>
            <a:r>
              <a:rPr lang="en-US" i="1" dirty="0">
                <a:solidFill>
                  <a:srgbClr val="0000FF"/>
                </a:solidFill>
              </a:rPr>
              <a:t>/</a:t>
            </a:r>
            <a:r>
              <a:rPr lang="en-US" i="1" dirty="0" err="1">
                <a:solidFill>
                  <a:srgbClr val="0000FF"/>
                </a:solidFill>
              </a:rPr>
              <a:t>shakti.html</a:t>
            </a:r>
            <a:r>
              <a:rPr lang="en-US" dirty="0"/>
              <a:t>. Information on other RISC-V projects can be found at </a:t>
            </a:r>
            <a:r>
              <a:rPr lang="en-US" i="1" dirty="0" err="1">
                <a:solidFill>
                  <a:srgbClr val="0000FF"/>
                </a:solidFill>
              </a:rPr>
              <a:t>lowrisc.org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>
                <a:solidFill>
                  <a:srgbClr val="0000FF"/>
                </a:solidFill>
              </a:rPr>
              <a:t>bluespec.com</a:t>
            </a:r>
            <a:r>
              <a:rPr lang="en-US" i="1" dirty="0"/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riscv-symbol-text-standard-wid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76200"/>
            <a:ext cx="2181672" cy="3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0"/>
            <a:ext cx="6478587" cy="914400"/>
          </a:xfrm>
        </p:spPr>
        <p:txBody>
          <a:bodyPr/>
          <a:lstStyle/>
          <a:p>
            <a:r>
              <a:rPr lang="en-US" dirty="0" smtClean="0"/>
              <a:t>Chisel: Constructing Hardware In a </a:t>
            </a:r>
            <a:r>
              <a:rPr lang="en-US" dirty="0" err="1" smtClean="0"/>
              <a:t>Scala</a:t>
            </a:r>
            <a:r>
              <a:rPr lang="en-US" dirty="0" smtClean="0"/>
              <a:t> Embedded Language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8839200" cy="2971800"/>
          </a:xfrm>
        </p:spPr>
        <p:txBody>
          <a:bodyPr/>
          <a:lstStyle/>
          <a:p>
            <a:r>
              <a:rPr lang="en-US" sz="2000" dirty="0" smtClean="0"/>
              <a:t>Embed hardware-description language in </a:t>
            </a:r>
            <a:r>
              <a:rPr lang="en-US" sz="2000" dirty="0" err="1" smtClean="0"/>
              <a:t>Scala</a:t>
            </a:r>
            <a:r>
              <a:rPr lang="en-US" sz="2000" dirty="0" smtClean="0"/>
              <a:t>, using </a:t>
            </a:r>
            <a:r>
              <a:rPr lang="en-US" sz="2000" dirty="0" err="1" smtClean="0"/>
              <a:t>Scala’s</a:t>
            </a:r>
            <a:r>
              <a:rPr lang="en-US" sz="2000" dirty="0" smtClean="0"/>
              <a:t> extension facilities: Hardware module is just data structure in </a:t>
            </a:r>
            <a:r>
              <a:rPr lang="en-US" sz="2000" dirty="0" err="1" smtClean="0"/>
              <a:t>Scala</a:t>
            </a:r>
            <a:endParaRPr lang="en-US" sz="2000" dirty="0" smtClean="0"/>
          </a:p>
          <a:p>
            <a:r>
              <a:rPr lang="en-US" sz="2000" dirty="0" smtClean="0"/>
              <a:t>Different output routines generate different types of output (C, FPGA-Verilog, ASIC-Verilog) from same hardware representation</a:t>
            </a:r>
          </a:p>
          <a:p>
            <a:r>
              <a:rPr lang="en-US" sz="2000" dirty="0" smtClean="0"/>
              <a:t>Full power of </a:t>
            </a:r>
            <a:r>
              <a:rPr lang="en-US" sz="2000" dirty="0" err="1" smtClean="0"/>
              <a:t>Scala</a:t>
            </a:r>
            <a:r>
              <a:rPr lang="en-US" sz="2000" dirty="0" smtClean="0"/>
              <a:t> for writing hardware generators</a:t>
            </a:r>
          </a:p>
          <a:p>
            <a:pPr lvl="1"/>
            <a:r>
              <a:rPr lang="en-US" sz="1800" dirty="0" smtClean="0"/>
              <a:t>Object-Oriented: Factory objects, traits, overloading etc</a:t>
            </a:r>
          </a:p>
          <a:p>
            <a:pPr lvl="1"/>
            <a:r>
              <a:rPr lang="en-US" sz="1800" dirty="0" smtClean="0"/>
              <a:t>Functional: Higher-order </a:t>
            </a:r>
            <a:r>
              <a:rPr lang="en-US" sz="1800" dirty="0" err="1" smtClean="0"/>
              <a:t>funcs</a:t>
            </a:r>
            <a:r>
              <a:rPr lang="en-US" sz="1800" dirty="0" smtClean="0"/>
              <a:t>, anonymous </a:t>
            </a:r>
            <a:r>
              <a:rPr lang="en-US" sz="1800" dirty="0" err="1" smtClean="0"/>
              <a:t>funcs</a:t>
            </a:r>
            <a:r>
              <a:rPr lang="en-US" sz="1800" dirty="0" smtClean="0"/>
              <a:t>, currying</a:t>
            </a:r>
          </a:p>
          <a:p>
            <a:pPr lvl="1"/>
            <a:r>
              <a:rPr lang="en-US" sz="1800" dirty="0" smtClean="0"/>
              <a:t>Compiles to JVM: Good performance, Java interoperability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98611-7C72-034F-A6E8-B63D8BDA035A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6200" y="3429000"/>
            <a:ext cx="3733800" cy="3199228"/>
            <a:chOff x="808150" y="607483"/>
            <a:chExt cx="5732171" cy="5776385"/>
          </a:xfrm>
        </p:grpSpPr>
        <p:sp>
          <p:nvSpPr>
            <p:cNvPr id="7" name="Document 6"/>
            <p:cNvSpPr/>
            <p:nvPr/>
          </p:nvSpPr>
          <p:spPr bwMode="auto">
            <a:xfrm>
              <a:off x="2094963" y="607483"/>
              <a:ext cx="2895600" cy="762000"/>
            </a:xfrm>
            <a:prstGeom prst="flowChartDocumen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rPr>
                <a:t>Chisel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rPr>
                <a:t>Program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8" name="Straight Arrow Connector 7"/>
            <p:cNvCxnSpPr>
              <a:stCxn id="16" idx="3"/>
              <a:endCxn id="9" idx="0"/>
            </p:cNvCxnSpPr>
            <p:nvPr/>
          </p:nvCxnSpPr>
          <p:spPr bwMode="auto">
            <a:xfrm flipH="1">
              <a:off x="2315515" y="2098394"/>
              <a:ext cx="131153" cy="29767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" name="Document 8"/>
            <p:cNvSpPr/>
            <p:nvPr/>
          </p:nvSpPr>
          <p:spPr bwMode="auto">
            <a:xfrm>
              <a:off x="1744014" y="2396067"/>
              <a:ext cx="1143000" cy="990600"/>
            </a:xfrm>
            <a:prstGeom prst="flowChartDocumen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rPr>
                <a:t>C++ code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10" name="Document 9"/>
            <p:cNvSpPr/>
            <p:nvPr/>
          </p:nvSpPr>
          <p:spPr bwMode="auto">
            <a:xfrm>
              <a:off x="3030829" y="2671233"/>
              <a:ext cx="1143000" cy="990600"/>
            </a:xfrm>
            <a:prstGeom prst="flowChartDocumen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rPr>
                <a:t>FPGA </a:t>
              </a:r>
              <a:r>
                <a:rPr lang="en-US" sz="1400" dirty="0" err="1" smtClean="0"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rPr>
                <a:t>Verilog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11" name="Document 10"/>
            <p:cNvSpPr/>
            <p:nvPr/>
          </p:nvSpPr>
          <p:spPr bwMode="auto">
            <a:xfrm>
              <a:off x="4659838" y="2808817"/>
              <a:ext cx="1143000" cy="990600"/>
            </a:xfrm>
            <a:prstGeom prst="flowChartDocumen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rPr>
                <a:t>ASIC </a:t>
              </a:r>
              <a:r>
                <a:rPr lang="en-US" sz="1400" dirty="0" err="1" smtClean="0"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rPr>
                <a:t>Verilog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12" name="Straight Arrow Connector 11"/>
            <p:cNvCxnSpPr>
              <a:stCxn id="16" idx="4"/>
              <a:endCxn id="10" idx="0"/>
            </p:cNvCxnSpPr>
            <p:nvPr/>
          </p:nvCxnSpPr>
          <p:spPr bwMode="auto">
            <a:xfrm>
              <a:off x="3578179" y="2165349"/>
              <a:ext cx="24150" cy="50588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" name="Straight Arrow Connector 12"/>
            <p:cNvCxnSpPr>
              <a:stCxn id="16" idx="5"/>
              <a:endCxn id="11" idx="0"/>
            </p:cNvCxnSpPr>
            <p:nvPr/>
          </p:nvCxnSpPr>
          <p:spPr bwMode="auto">
            <a:xfrm>
              <a:off x="4709692" y="2098394"/>
              <a:ext cx="521646" cy="71042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4" name="Rectangle 13"/>
            <p:cNvSpPr/>
            <p:nvPr/>
          </p:nvSpPr>
          <p:spPr bwMode="auto">
            <a:xfrm>
              <a:off x="1042115" y="4872567"/>
              <a:ext cx="1600200" cy="68580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rPr>
                <a:t>Software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rPr>
                <a:t> Simulator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808150" y="3771900"/>
              <a:ext cx="2456647" cy="533401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rPr>
                <a:t>C++ Compiler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977979" y="1708150"/>
              <a:ext cx="3200401" cy="45719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rPr>
                <a:t>Scala</a:t>
              </a:r>
              <a:r>
                <a:rPr lang="en-US" sz="1400" dirty="0" smtClean="0"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rPr>
                <a:t>/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rPr>
                <a:t>JVM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17" name="Straight Arrow Connector 16"/>
            <p:cNvCxnSpPr>
              <a:stCxn id="9" idx="2"/>
              <a:endCxn id="15" idx="0"/>
            </p:cNvCxnSpPr>
            <p:nvPr/>
          </p:nvCxnSpPr>
          <p:spPr bwMode="auto">
            <a:xfrm flipH="1">
              <a:off x="2036474" y="3321177"/>
              <a:ext cx="279042" cy="45072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Arrow Connector 17"/>
            <p:cNvCxnSpPr>
              <a:stCxn id="15" idx="4"/>
              <a:endCxn id="14" idx="0"/>
            </p:cNvCxnSpPr>
            <p:nvPr/>
          </p:nvCxnSpPr>
          <p:spPr bwMode="auto">
            <a:xfrm flipH="1">
              <a:off x="1842214" y="4305301"/>
              <a:ext cx="194259" cy="56726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9" name="Rectangle 18"/>
            <p:cNvSpPr/>
            <p:nvPr/>
          </p:nvSpPr>
          <p:spPr bwMode="auto">
            <a:xfrm>
              <a:off x="3030829" y="5285317"/>
              <a:ext cx="1520780" cy="68580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rPr>
                <a:t>FPGA Emulation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679879" y="4322233"/>
              <a:ext cx="2222679" cy="533401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rPr>
                <a:t>FPGA Tools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21" name="Straight Arrow Connector 20"/>
            <p:cNvCxnSpPr>
              <a:stCxn id="10" idx="2"/>
              <a:endCxn id="20" idx="0"/>
            </p:cNvCxnSpPr>
            <p:nvPr/>
          </p:nvCxnSpPr>
          <p:spPr bwMode="auto">
            <a:xfrm>
              <a:off x="3602329" y="3596344"/>
              <a:ext cx="188889" cy="72588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>
              <a:stCxn id="20" idx="4"/>
              <a:endCxn id="19" idx="0"/>
            </p:cNvCxnSpPr>
            <p:nvPr/>
          </p:nvCxnSpPr>
          <p:spPr bwMode="auto">
            <a:xfrm>
              <a:off x="3791219" y="4855635"/>
              <a:ext cx="0" cy="42968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3" name="Rectangle 22"/>
            <p:cNvSpPr/>
            <p:nvPr/>
          </p:nvSpPr>
          <p:spPr bwMode="auto">
            <a:xfrm>
              <a:off x="4785575" y="5698067"/>
              <a:ext cx="1520780" cy="68580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rPr>
                <a:t>GDS Layout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551609" y="4734984"/>
              <a:ext cx="1988712" cy="533401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rPr>
                <a:t>ASIC Tools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25" name="Straight Arrow Connector 24"/>
            <p:cNvCxnSpPr>
              <a:stCxn id="11" idx="2"/>
              <a:endCxn id="24" idx="0"/>
            </p:cNvCxnSpPr>
            <p:nvPr/>
          </p:nvCxnSpPr>
          <p:spPr bwMode="auto">
            <a:xfrm>
              <a:off x="5231339" y="3733928"/>
              <a:ext cx="314626" cy="100105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" name="Straight Arrow Connector 25"/>
            <p:cNvCxnSpPr>
              <a:stCxn id="24" idx="4"/>
              <a:endCxn id="23" idx="0"/>
            </p:cNvCxnSpPr>
            <p:nvPr/>
          </p:nvCxnSpPr>
          <p:spPr bwMode="auto">
            <a:xfrm>
              <a:off x="5545965" y="5268385"/>
              <a:ext cx="0" cy="42968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" name="Straight Arrow Connector 26"/>
            <p:cNvCxnSpPr>
              <a:stCxn id="7" idx="2"/>
              <a:endCxn id="16" idx="0"/>
            </p:cNvCxnSpPr>
            <p:nvPr/>
          </p:nvCxnSpPr>
          <p:spPr bwMode="auto">
            <a:xfrm>
              <a:off x="3542764" y="1319107"/>
              <a:ext cx="35416" cy="38904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8" name="Content Placeholder 3"/>
          <p:cNvSpPr txBox="1">
            <a:spLocks/>
          </p:cNvSpPr>
          <p:nvPr/>
        </p:nvSpPr>
        <p:spPr bwMode="auto">
          <a:xfrm>
            <a:off x="3962400" y="3352800"/>
            <a:ext cx="50292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1pPr>
            <a:lvl2pPr marL="690563" indent="-234950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2pPr>
            <a:lvl3pPr marL="911225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20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3pPr>
            <a:lvl4pPr marL="1035050" indent="-1793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4pPr>
            <a:lvl5pPr marL="1201738" indent="-1666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800" b="1" dirty="0" smtClean="0"/>
              <a:t>Chisel 2.2.12/13 releases</a:t>
            </a:r>
          </a:p>
          <a:p>
            <a:pPr marL="168275" indent="-168275"/>
            <a:r>
              <a:rPr lang="en-US" sz="1800" dirty="0" smtClean="0"/>
              <a:t>Lots of bug fixes and speedups</a:t>
            </a:r>
          </a:p>
          <a:p>
            <a:pPr marL="168275" indent="-168275"/>
            <a:r>
              <a:rPr lang="en-US" sz="1800" dirty="0" smtClean="0"/>
              <a:t>Parameterization support</a:t>
            </a:r>
          </a:p>
          <a:p>
            <a:pPr marL="168275" indent="-168275"/>
            <a:r>
              <a:rPr lang="en-US" sz="1800" dirty="0" smtClean="0"/>
              <a:t>Improved tester facilities</a:t>
            </a:r>
          </a:p>
          <a:p>
            <a:pPr marL="168275" indent="-168275"/>
            <a:r>
              <a:rPr lang="en-US" sz="1800" dirty="0" smtClean="0"/>
              <a:t>Fixed-point and complex numeric support</a:t>
            </a:r>
          </a:p>
          <a:p>
            <a:pPr marL="168275" indent="-168275"/>
            <a:r>
              <a:rPr lang="en-US" sz="1800" dirty="0" smtClean="0"/>
              <a:t>Tagged unions and typed </a:t>
            </a:r>
            <a:r>
              <a:rPr lang="en-US" sz="1800" dirty="0" err="1" smtClean="0"/>
              <a:t>enums</a:t>
            </a:r>
            <a:endParaRPr lang="en-US" sz="1800" dirty="0" smtClean="0"/>
          </a:p>
          <a:p>
            <a:pPr marL="168275" indent="-168275"/>
            <a:r>
              <a:rPr lang="en-US" sz="1800" dirty="0" smtClean="0"/>
              <a:t>BSD-licensed open source at:</a:t>
            </a:r>
          </a:p>
          <a:p>
            <a:pPr marL="168275" lvl="1" indent="-168275" algn="ctr">
              <a:buFont typeface="Lucida Grande"/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chisel.eecs.berkeley.edu</a:t>
            </a:r>
            <a:endParaRPr lang="en-US" sz="2000" b="1" dirty="0" smtClean="0">
              <a:latin typeface="Courier"/>
              <a:cs typeface="Courier"/>
            </a:endParaRPr>
          </a:p>
        </p:txBody>
      </p:sp>
      <p:sp>
        <p:nvSpPr>
          <p:cNvPr id="29" name="Content Placeholder 3"/>
          <p:cNvSpPr txBox="1">
            <a:spLocks/>
          </p:cNvSpPr>
          <p:nvPr/>
        </p:nvSpPr>
        <p:spPr bwMode="auto">
          <a:xfrm>
            <a:off x="3962400" y="5638800"/>
            <a:ext cx="5029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1pPr>
            <a:lvl2pPr marL="690563" indent="-234950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2pPr>
            <a:lvl3pPr marL="911225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20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3pPr>
            <a:lvl4pPr marL="1035050" indent="-1793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4pPr>
            <a:lvl5pPr marL="1201738" indent="-1666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800" b="1" dirty="0" smtClean="0"/>
              <a:t>Chisel 3.0 plans:</a:t>
            </a:r>
          </a:p>
          <a:p>
            <a:r>
              <a:rPr lang="en-US" sz="1800" dirty="0" smtClean="0"/>
              <a:t>RTL Graph IR (“LLVM for hardware”)</a:t>
            </a:r>
          </a:p>
          <a:p>
            <a:r>
              <a:rPr lang="en-US" sz="1800" dirty="0" smtClean="0"/>
              <a:t>Bridge in/out of LLVM IR</a:t>
            </a:r>
          </a:p>
        </p:txBody>
      </p:sp>
    </p:spTree>
    <p:extLst>
      <p:ext uri="{BB962C8B-B14F-4D97-AF65-F5344CB8AC3E}">
        <p14:creationId xmlns:p14="http://schemas.microsoft.com/office/powerpoint/2010/main" val="411025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 Chip Generator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5715000"/>
          </a:xfrm>
        </p:spPr>
        <p:txBody>
          <a:bodyPr/>
          <a:lstStyle/>
          <a:p>
            <a:r>
              <a:rPr lang="en-US" sz="2400" dirty="0"/>
              <a:t>P</a:t>
            </a:r>
            <a:r>
              <a:rPr lang="en-US" sz="2400" dirty="0" smtClean="0"/>
              <a:t>arameterized </a:t>
            </a:r>
            <a:r>
              <a:rPr lang="en-US" sz="2400" dirty="0"/>
              <a:t>multiprocessor </a:t>
            </a:r>
            <a:r>
              <a:rPr lang="en-US" sz="2400" dirty="0" err="1" smtClean="0"/>
              <a:t>SoC</a:t>
            </a:r>
            <a:r>
              <a:rPr lang="en-US" sz="2400" dirty="0" smtClean="0"/>
              <a:t> generator in Chisel</a:t>
            </a:r>
          </a:p>
          <a:p>
            <a:r>
              <a:rPr lang="en-US" sz="2400" dirty="0"/>
              <a:t>ESP-1 </a:t>
            </a:r>
            <a:r>
              <a:rPr lang="en-US" sz="2400" dirty="0" smtClean="0"/>
              <a:t>vector baseline for </a:t>
            </a:r>
            <a:r>
              <a:rPr lang="en-US" sz="2400" dirty="0"/>
              <a:t>Phase-</a:t>
            </a:r>
            <a:r>
              <a:rPr lang="en-US" sz="2400" dirty="0" smtClean="0"/>
              <a:t>I</a:t>
            </a:r>
            <a:endParaRPr lang="en-US" sz="2400" dirty="0"/>
          </a:p>
          <a:p>
            <a:r>
              <a:rPr lang="en-US" sz="2400" dirty="0" smtClean="0"/>
              <a:t>ESP</a:t>
            </a:r>
            <a:r>
              <a:rPr lang="en-US" sz="2400" dirty="0"/>
              <a:t>-2 </a:t>
            </a:r>
            <a:r>
              <a:rPr lang="en-US" sz="2400" dirty="0" smtClean="0"/>
              <a:t>pattern-specific extensions for </a:t>
            </a:r>
            <a:r>
              <a:rPr lang="en-US" sz="2400" dirty="0"/>
              <a:t>Phase-</a:t>
            </a:r>
            <a:r>
              <a:rPr lang="en-US" sz="2400" dirty="0" smtClean="0"/>
              <a:t>II</a:t>
            </a:r>
            <a:r>
              <a:rPr lang="en-US" sz="2400" dirty="0"/>
              <a:t> </a:t>
            </a:r>
            <a:r>
              <a:rPr lang="en-US" sz="2400" dirty="0" smtClean="0"/>
              <a:t>(ESP</a:t>
            </a:r>
            <a:r>
              <a:rPr lang="en-US" sz="2400" dirty="0"/>
              <a:t>-3 </a:t>
            </a:r>
            <a:r>
              <a:rPr lang="en-US" sz="2400" dirty="0" smtClean="0"/>
              <a:t>in Phase</a:t>
            </a:r>
            <a:r>
              <a:rPr lang="en-US" sz="2400" dirty="0"/>
              <a:t>-</a:t>
            </a:r>
            <a:r>
              <a:rPr lang="en-US" sz="2400" dirty="0" smtClean="0"/>
              <a:t>III)</a:t>
            </a:r>
            <a:endParaRPr lang="en-US" sz="2400" dirty="0"/>
          </a:p>
          <a:p>
            <a:r>
              <a:rPr lang="en-US" sz="2400" dirty="0" smtClean="0"/>
              <a:t>Current ESP-1 </a:t>
            </a:r>
            <a:r>
              <a:rPr lang="en-US" sz="2400" dirty="0" err="1" smtClean="0"/>
              <a:t>SoC</a:t>
            </a:r>
            <a:r>
              <a:rPr lang="en-US" sz="2400" dirty="0" smtClean="0"/>
              <a:t> generator includes:</a:t>
            </a:r>
          </a:p>
          <a:p>
            <a:pPr lvl="1"/>
            <a:r>
              <a:rPr lang="en-US" sz="2000" dirty="0" smtClean="0"/>
              <a:t>“Rocket” RISC-V processors (64-bit single-issue in-order decoupled processors with IEEE-754/2008 FPU and MMU)</a:t>
            </a:r>
          </a:p>
          <a:p>
            <a:pPr lvl="1"/>
            <a:r>
              <a:rPr lang="en-US" sz="2000" dirty="0" err="1" smtClean="0"/>
              <a:t>ROcket</a:t>
            </a:r>
            <a:r>
              <a:rPr lang="en-US" sz="2000" dirty="0" smtClean="0"/>
              <a:t> Custom Coprocessor (ROCC) interface on each core</a:t>
            </a:r>
          </a:p>
          <a:p>
            <a:pPr lvl="2"/>
            <a:r>
              <a:rPr lang="en-US" sz="1800" dirty="0" smtClean="0"/>
              <a:t>Tightly coupled accelerator interface</a:t>
            </a:r>
          </a:p>
          <a:p>
            <a:pPr lvl="2"/>
            <a:r>
              <a:rPr lang="en-US" sz="1800" dirty="0" smtClean="0"/>
              <a:t>Add “</a:t>
            </a:r>
            <a:r>
              <a:rPr lang="en-US" sz="1800" dirty="0" err="1" smtClean="0"/>
              <a:t>Hwacha</a:t>
            </a:r>
            <a:r>
              <a:rPr lang="en-US" sz="1800" dirty="0" smtClean="0"/>
              <a:t>” vector units or other custom accelerators</a:t>
            </a:r>
          </a:p>
          <a:p>
            <a:pPr lvl="1"/>
            <a:r>
              <a:rPr lang="en-US" sz="2000" dirty="0" smtClean="0"/>
              <a:t>Cache-coherent memory system</a:t>
            </a:r>
          </a:p>
          <a:p>
            <a:pPr lvl="2"/>
            <a:r>
              <a:rPr lang="en-US" sz="1800" dirty="0" smtClean="0"/>
              <a:t>Private L1/L2 caches plus outer shared L3 cache</a:t>
            </a:r>
          </a:p>
          <a:p>
            <a:pPr lvl="1"/>
            <a:r>
              <a:rPr lang="en-US" sz="2000" dirty="0" smtClean="0"/>
              <a:t>DRAM controller and DRAM subsystem</a:t>
            </a:r>
          </a:p>
          <a:p>
            <a:pPr lvl="1"/>
            <a:r>
              <a:rPr lang="en-US" sz="2000" dirty="0" smtClean="0"/>
              <a:t>Host-target interface to tether to control system</a:t>
            </a:r>
          </a:p>
          <a:p>
            <a:r>
              <a:rPr lang="en-US" sz="2400" dirty="0" smtClean="0"/>
              <a:t>Software stack including Linux, GCC/</a:t>
            </a:r>
            <a:r>
              <a:rPr lang="en-US" sz="2400" dirty="0" err="1" smtClean="0"/>
              <a:t>binutils</a:t>
            </a:r>
            <a:r>
              <a:rPr lang="en-US" sz="2400" dirty="0" smtClean="0"/>
              <a:t>, LLVM</a:t>
            </a:r>
          </a:p>
          <a:p>
            <a:r>
              <a:rPr lang="en-US" sz="2400" dirty="0" smtClean="0"/>
              <a:t>Used in multiple subprojects to generate chips, FPGA emulations, and/or C++ simulations</a:t>
            </a:r>
          </a:p>
          <a:p>
            <a:r>
              <a:rPr lang="en-US" sz="2400" dirty="0" smtClean="0"/>
              <a:t>See </a:t>
            </a:r>
            <a:r>
              <a:rPr lang="en-US" sz="2400" dirty="0" smtClean="0">
                <a:hlinkClick r:id="rId2"/>
              </a:rPr>
              <a:t>www.riscv.org</a:t>
            </a:r>
            <a:r>
              <a:rPr lang="en-US" sz="2400" dirty="0" smtClean="0"/>
              <a:t> for details on RISC-V open ISA and tools</a:t>
            </a:r>
          </a:p>
          <a:p>
            <a:pPr lvl="1"/>
            <a:r>
              <a:rPr lang="en-US" sz="2000" dirty="0" smtClean="0"/>
              <a:t>Final RISC-V user-level ISA V2.0 frozen</a:t>
            </a:r>
          </a:p>
          <a:p>
            <a:pPr lvl="1"/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6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first computer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Acorn_atom_z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953309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2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89E-6 -2.1038E-6 L -0.03335 -0.20019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 bwMode="auto">
          <a:xfrm rot="16200000">
            <a:off x="723900" y="571500"/>
            <a:ext cx="3048000" cy="3886200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Processor Module</a:t>
            </a:r>
          </a:p>
        </p:txBody>
      </p:sp>
      <p:sp>
        <p:nvSpPr>
          <p:cNvPr id="74" name="Rectangle 73"/>
          <p:cNvSpPr/>
          <p:nvPr/>
        </p:nvSpPr>
        <p:spPr bwMode="auto">
          <a:xfrm rot="16200000">
            <a:off x="1638300" y="4152900"/>
            <a:ext cx="1219200" cy="3886200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Flash Module</a:t>
            </a:r>
          </a:p>
        </p:txBody>
      </p:sp>
      <p:sp>
        <p:nvSpPr>
          <p:cNvPr id="44" name="Rectangle 43"/>
          <p:cNvSpPr/>
          <p:nvPr/>
        </p:nvSpPr>
        <p:spPr bwMode="auto">
          <a:xfrm rot="16200000">
            <a:off x="1638300" y="2857500"/>
            <a:ext cx="1219200" cy="3886200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DRAM Module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FireBox</a:t>
            </a:r>
            <a:r>
              <a:rPr lang="en-US" dirty="0" smtClean="0"/>
              <a:t> Rack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38200" y="1066800"/>
            <a:ext cx="3276600" cy="243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r>
              <a:rPr lang="en-US" dirty="0" err="1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SoC</a:t>
            </a:r>
            <a:endParaRPr lang="en-US" dirty="0" smtClean="0">
              <a:solidFill>
                <a:srgbClr val="000000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3048000"/>
            <a:ext cx="2590800" cy="381000"/>
          </a:xfrm>
          <a:prstGeom prst="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Shared $/VLS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990600" y="1447800"/>
            <a:ext cx="1905000" cy="1447800"/>
            <a:chOff x="1066800" y="1295400"/>
            <a:chExt cx="1905000" cy="1447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371600" y="1295400"/>
              <a:ext cx="609600" cy="609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solidFill>
                    <a:srgbClr val="000000"/>
                  </a:solidFill>
                  <a:latin typeface="Calibri"/>
                  <a:ea typeface="ＭＳ Ｐゴシック" pitchFamily="18" charset="-128"/>
                  <a:cs typeface="Calibri"/>
                </a:rPr>
                <a:t>CPU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981200" y="1295400"/>
              <a:ext cx="990600" cy="609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solidFill>
                    <a:srgbClr val="000000"/>
                  </a:solidFill>
                  <a:latin typeface="Calibri"/>
                  <a:ea typeface="ＭＳ Ｐゴシック" pitchFamily="18" charset="-128"/>
                  <a:cs typeface="Calibri"/>
                </a:rPr>
                <a:t>Vectors ++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066800" y="1905000"/>
              <a:ext cx="1905000" cy="304800"/>
            </a:xfrm>
            <a:prstGeom prst="rect">
              <a:avLst/>
            </a:prstGeom>
            <a:solidFill>
              <a:srgbClr val="CCFFCC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solidFill>
                    <a:srgbClr val="000000"/>
                  </a:solidFill>
                  <a:latin typeface="Calibri"/>
                  <a:ea typeface="ＭＳ Ｐゴシック" pitchFamily="18" charset="-128"/>
                  <a:cs typeface="Calibri"/>
                </a:rPr>
                <a:t>Private $/VLS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066800" y="2209800"/>
              <a:ext cx="1905000" cy="228600"/>
            </a:xfrm>
            <a:prstGeom prst="rect">
              <a:avLst/>
            </a:prstGeom>
            <a:solidFill>
              <a:srgbClr val="FFB3C2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solidFill>
                    <a:srgbClr val="000000"/>
                  </a:solidFill>
                  <a:latin typeface="Calibri"/>
                  <a:ea typeface="ＭＳ Ｐゴシック" pitchFamily="18" charset="-128"/>
                  <a:cs typeface="Calibri"/>
                </a:rPr>
                <a:t>DMA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 rot="16200000">
              <a:off x="914400" y="1447800"/>
              <a:ext cx="609600" cy="304800"/>
            </a:xfrm>
            <a:prstGeom prst="rect">
              <a:avLst/>
            </a:prstGeom>
            <a:solidFill>
              <a:srgbClr val="FFB3C2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solidFill>
                    <a:srgbClr val="000000"/>
                  </a:solidFill>
                  <a:latin typeface="Calibri"/>
                  <a:ea typeface="ＭＳ Ｐゴシック" pitchFamily="18" charset="-128"/>
                  <a:cs typeface="Calibri"/>
                </a:rPr>
                <a:t>NIC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066800" y="2438400"/>
              <a:ext cx="19050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1676400" y="3581400"/>
            <a:ext cx="1600200" cy="381000"/>
          </a:xfrm>
          <a:prstGeom prst="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err="1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HiBW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 DRAM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124200" y="2514600"/>
            <a:ext cx="914400" cy="381000"/>
          </a:xfrm>
          <a:prstGeom prst="rect">
            <a:avLst/>
          </a:prstGeom>
          <a:solidFill>
            <a:srgbClr val="FFB3C2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Switch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105400" y="3048000"/>
            <a:ext cx="1066800" cy="990600"/>
          </a:xfrm>
          <a:prstGeom prst="rect">
            <a:avLst/>
          </a:prstGeom>
          <a:solidFill>
            <a:srgbClr val="FFB3C2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Switch</a:t>
            </a:r>
          </a:p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Chip</a:t>
            </a:r>
          </a:p>
        </p:txBody>
      </p:sp>
      <p:sp>
        <p:nvSpPr>
          <p:cNvPr id="18" name="Rectangle 17"/>
          <p:cNvSpPr/>
          <p:nvPr/>
        </p:nvSpPr>
        <p:spPr bwMode="auto">
          <a:xfrm rot="16200000">
            <a:off x="2362200" y="4648200"/>
            <a:ext cx="990600" cy="228600"/>
          </a:xfrm>
          <a:prstGeom prst="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DRAM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048000" y="4267200"/>
            <a:ext cx="1066800" cy="990600"/>
          </a:xfrm>
          <a:prstGeom prst="rect">
            <a:avLst/>
          </a:prstGeom>
          <a:solidFill>
            <a:srgbClr val="D9D9D9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Bulk DRAM Control</a:t>
            </a:r>
          </a:p>
        </p:txBody>
      </p:sp>
      <p:sp>
        <p:nvSpPr>
          <p:cNvPr id="20" name="Rectangle 19"/>
          <p:cNvSpPr/>
          <p:nvPr/>
        </p:nvSpPr>
        <p:spPr bwMode="auto">
          <a:xfrm rot="16200000">
            <a:off x="2133600" y="4648200"/>
            <a:ext cx="990600" cy="228600"/>
          </a:xfrm>
          <a:prstGeom prst="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DRAM</a:t>
            </a:r>
          </a:p>
        </p:txBody>
      </p:sp>
      <p:sp>
        <p:nvSpPr>
          <p:cNvPr id="21" name="Rectangle 20"/>
          <p:cNvSpPr/>
          <p:nvPr/>
        </p:nvSpPr>
        <p:spPr bwMode="auto">
          <a:xfrm rot="16200000">
            <a:off x="1905000" y="4648200"/>
            <a:ext cx="990600" cy="228600"/>
          </a:xfrm>
          <a:prstGeom prst="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DRAM</a:t>
            </a:r>
          </a:p>
        </p:txBody>
      </p:sp>
      <p:sp>
        <p:nvSpPr>
          <p:cNvPr id="22" name="Rectangle 21"/>
          <p:cNvSpPr/>
          <p:nvPr/>
        </p:nvSpPr>
        <p:spPr bwMode="auto">
          <a:xfrm rot="16200000">
            <a:off x="1676400" y="4648200"/>
            <a:ext cx="990600" cy="228600"/>
          </a:xfrm>
          <a:prstGeom prst="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DRAM</a:t>
            </a:r>
          </a:p>
        </p:txBody>
      </p:sp>
      <p:sp>
        <p:nvSpPr>
          <p:cNvPr id="23" name="Rectangle 22"/>
          <p:cNvSpPr/>
          <p:nvPr/>
        </p:nvSpPr>
        <p:spPr bwMode="auto">
          <a:xfrm rot="16200000">
            <a:off x="1447800" y="4648200"/>
            <a:ext cx="990600" cy="228600"/>
          </a:xfrm>
          <a:prstGeom prst="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DRAM</a:t>
            </a:r>
          </a:p>
        </p:txBody>
      </p:sp>
      <p:sp>
        <p:nvSpPr>
          <p:cNvPr id="24" name="Rectangle 23"/>
          <p:cNvSpPr/>
          <p:nvPr/>
        </p:nvSpPr>
        <p:spPr bwMode="auto">
          <a:xfrm rot="16200000">
            <a:off x="1219200" y="4648200"/>
            <a:ext cx="990600" cy="228600"/>
          </a:xfrm>
          <a:prstGeom prst="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DRAM</a:t>
            </a:r>
          </a:p>
        </p:txBody>
      </p:sp>
      <p:sp>
        <p:nvSpPr>
          <p:cNvPr id="25" name="Rectangle 24"/>
          <p:cNvSpPr/>
          <p:nvPr/>
        </p:nvSpPr>
        <p:spPr bwMode="auto">
          <a:xfrm rot="16200000">
            <a:off x="990600" y="4648200"/>
            <a:ext cx="990600" cy="228600"/>
          </a:xfrm>
          <a:prstGeom prst="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DRAM</a:t>
            </a:r>
          </a:p>
        </p:txBody>
      </p:sp>
      <p:sp>
        <p:nvSpPr>
          <p:cNvPr id="26" name="Rectangle 25"/>
          <p:cNvSpPr/>
          <p:nvPr/>
        </p:nvSpPr>
        <p:spPr bwMode="auto">
          <a:xfrm rot="16200000">
            <a:off x="762000" y="4648200"/>
            <a:ext cx="990600" cy="228600"/>
          </a:xfrm>
          <a:prstGeom prst="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DRAM</a:t>
            </a:r>
          </a:p>
        </p:txBody>
      </p:sp>
      <p:sp>
        <p:nvSpPr>
          <p:cNvPr id="27" name="Rectangle 26"/>
          <p:cNvSpPr/>
          <p:nvPr/>
        </p:nvSpPr>
        <p:spPr bwMode="auto">
          <a:xfrm rot="16200000">
            <a:off x="2362200" y="6019800"/>
            <a:ext cx="990600" cy="228600"/>
          </a:xfrm>
          <a:prstGeom prst="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Flash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5638800"/>
            <a:ext cx="1066800" cy="990600"/>
          </a:xfrm>
          <a:prstGeom prst="rect">
            <a:avLst/>
          </a:prstGeom>
          <a:solidFill>
            <a:srgbClr val="D9D9D9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Flash Control</a:t>
            </a:r>
          </a:p>
        </p:txBody>
      </p:sp>
      <p:sp>
        <p:nvSpPr>
          <p:cNvPr id="36" name="Rectangle 35"/>
          <p:cNvSpPr/>
          <p:nvPr/>
        </p:nvSpPr>
        <p:spPr bwMode="auto">
          <a:xfrm rot="16200000">
            <a:off x="2133600" y="6019800"/>
            <a:ext cx="990600" cy="228600"/>
          </a:xfrm>
          <a:prstGeom prst="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Flash</a:t>
            </a:r>
          </a:p>
        </p:txBody>
      </p:sp>
      <p:sp>
        <p:nvSpPr>
          <p:cNvPr id="37" name="Rectangle 36"/>
          <p:cNvSpPr/>
          <p:nvPr/>
        </p:nvSpPr>
        <p:spPr bwMode="auto">
          <a:xfrm rot="16200000">
            <a:off x="1905000" y="6019800"/>
            <a:ext cx="990600" cy="228600"/>
          </a:xfrm>
          <a:prstGeom prst="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Flash</a:t>
            </a:r>
          </a:p>
        </p:txBody>
      </p:sp>
      <p:sp>
        <p:nvSpPr>
          <p:cNvPr id="38" name="Rectangle 37"/>
          <p:cNvSpPr/>
          <p:nvPr/>
        </p:nvSpPr>
        <p:spPr bwMode="auto">
          <a:xfrm rot="16200000">
            <a:off x="1676400" y="6019800"/>
            <a:ext cx="990600" cy="228600"/>
          </a:xfrm>
          <a:prstGeom prst="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Flash</a:t>
            </a:r>
          </a:p>
        </p:txBody>
      </p:sp>
      <p:sp>
        <p:nvSpPr>
          <p:cNvPr id="39" name="Rectangle 38"/>
          <p:cNvSpPr/>
          <p:nvPr/>
        </p:nvSpPr>
        <p:spPr bwMode="auto">
          <a:xfrm rot="16200000">
            <a:off x="1447800" y="6019800"/>
            <a:ext cx="990600" cy="228600"/>
          </a:xfrm>
          <a:prstGeom prst="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Flash</a:t>
            </a:r>
          </a:p>
        </p:txBody>
      </p:sp>
      <p:sp>
        <p:nvSpPr>
          <p:cNvPr id="40" name="Rectangle 39"/>
          <p:cNvSpPr/>
          <p:nvPr/>
        </p:nvSpPr>
        <p:spPr bwMode="auto">
          <a:xfrm rot="16200000">
            <a:off x="1219200" y="6019800"/>
            <a:ext cx="990600" cy="228600"/>
          </a:xfrm>
          <a:prstGeom prst="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Flash</a:t>
            </a:r>
          </a:p>
        </p:txBody>
      </p:sp>
      <p:sp>
        <p:nvSpPr>
          <p:cNvPr id="41" name="Rectangle 40"/>
          <p:cNvSpPr/>
          <p:nvPr/>
        </p:nvSpPr>
        <p:spPr bwMode="auto">
          <a:xfrm rot="16200000">
            <a:off x="990600" y="6019800"/>
            <a:ext cx="990600" cy="228600"/>
          </a:xfrm>
          <a:prstGeom prst="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Flash</a:t>
            </a:r>
          </a:p>
        </p:txBody>
      </p:sp>
      <p:sp>
        <p:nvSpPr>
          <p:cNvPr id="42" name="Rectangle 41"/>
          <p:cNvSpPr/>
          <p:nvPr/>
        </p:nvSpPr>
        <p:spPr bwMode="auto">
          <a:xfrm rot="16200000">
            <a:off x="762000" y="6019800"/>
            <a:ext cx="990600" cy="228600"/>
          </a:xfrm>
          <a:prstGeom prst="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Flash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181600" y="2971800"/>
            <a:ext cx="1066800" cy="990600"/>
          </a:xfrm>
          <a:prstGeom prst="rect">
            <a:avLst/>
          </a:prstGeom>
          <a:solidFill>
            <a:srgbClr val="FFB3C2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Switch</a:t>
            </a:r>
          </a:p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Chip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257800" y="2895600"/>
            <a:ext cx="1066800" cy="990600"/>
          </a:xfrm>
          <a:prstGeom prst="rect">
            <a:avLst/>
          </a:prstGeom>
          <a:solidFill>
            <a:srgbClr val="FFB3C2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Switch</a:t>
            </a:r>
          </a:p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Chip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066800" y="1371600"/>
            <a:ext cx="1905000" cy="1447800"/>
            <a:chOff x="1066800" y="1295400"/>
            <a:chExt cx="1905000" cy="14478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1371600" y="1295400"/>
              <a:ext cx="609600" cy="609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solidFill>
                    <a:srgbClr val="000000"/>
                  </a:solidFill>
                  <a:latin typeface="Calibri"/>
                  <a:ea typeface="ＭＳ Ｐゴシック" pitchFamily="18" charset="-128"/>
                  <a:cs typeface="Calibri"/>
                </a:rPr>
                <a:t>CPU</a:t>
              </a: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981200" y="1295400"/>
              <a:ext cx="990600" cy="609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solidFill>
                    <a:srgbClr val="000000"/>
                  </a:solidFill>
                  <a:latin typeface="Calibri"/>
                  <a:ea typeface="ＭＳ Ｐゴシック" pitchFamily="18" charset="-128"/>
                  <a:cs typeface="Calibri"/>
                </a:rPr>
                <a:t>Vectors ++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066800" y="1905000"/>
              <a:ext cx="1905000" cy="304800"/>
            </a:xfrm>
            <a:prstGeom prst="rect">
              <a:avLst/>
            </a:prstGeom>
            <a:solidFill>
              <a:srgbClr val="CCFFCC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solidFill>
                    <a:srgbClr val="000000"/>
                  </a:solidFill>
                  <a:latin typeface="Calibri"/>
                  <a:ea typeface="ＭＳ Ｐゴシック" pitchFamily="18" charset="-128"/>
                  <a:cs typeface="Calibri"/>
                </a:rPr>
                <a:t>Private $/VLS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066800" y="2209800"/>
              <a:ext cx="1905000" cy="228600"/>
            </a:xfrm>
            <a:prstGeom prst="rect">
              <a:avLst/>
            </a:prstGeom>
            <a:solidFill>
              <a:srgbClr val="FFB3C2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solidFill>
                    <a:srgbClr val="000000"/>
                  </a:solidFill>
                  <a:latin typeface="Calibri"/>
                  <a:ea typeface="ＭＳ Ｐゴシック" pitchFamily="18" charset="-128"/>
                  <a:cs typeface="Calibri"/>
                </a:rPr>
                <a:t>DMA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 rot="16200000">
              <a:off x="914400" y="1447800"/>
              <a:ext cx="609600" cy="304800"/>
            </a:xfrm>
            <a:prstGeom prst="rect">
              <a:avLst/>
            </a:prstGeom>
            <a:solidFill>
              <a:srgbClr val="FFB3C2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solidFill>
                    <a:srgbClr val="000000"/>
                  </a:solidFill>
                  <a:latin typeface="Calibri"/>
                  <a:ea typeface="ＭＳ Ｐゴシック" pitchFamily="18" charset="-128"/>
                  <a:cs typeface="Calibri"/>
                </a:rPr>
                <a:t>NIC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066800" y="2438400"/>
              <a:ext cx="19050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143000" y="1295400"/>
            <a:ext cx="1905000" cy="1447800"/>
            <a:chOff x="1066800" y="1295400"/>
            <a:chExt cx="1905000" cy="1447800"/>
          </a:xfrm>
        </p:grpSpPr>
        <p:sp>
          <p:nvSpPr>
            <p:cNvPr id="59" name="Rectangle 58"/>
            <p:cNvSpPr/>
            <p:nvPr/>
          </p:nvSpPr>
          <p:spPr bwMode="auto">
            <a:xfrm>
              <a:off x="1371600" y="1295400"/>
              <a:ext cx="609600" cy="609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solidFill>
                    <a:srgbClr val="000000"/>
                  </a:solidFill>
                  <a:latin typeface="Calibri"/>
                  <a:ea typeface="ＭＳ Ｐゴシック" pitchFamily="18" charset="-128"/>
                  <a:cs typeface="Calibri"/>
                </a:rPr>
                <a:t>CPU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981200" y="1295400"/>
              <a:ext cx="990600" cy="609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solidFill>
                    <a:srgbClr val="000000"/>
                  </a:solidFill>
                  <a:latin typeface="Calibri"/>
                  <a:ea typeface="ＭＳ Ｐゴシック" pitchFamily="18" charset="-128"/>
                  <a:cs typeface="Calibri"/>
                </a:rPr>
                <a:t>Vectors ++</a:t>
              </a: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066800" y="1905000"/>
              <a:ext cx="1905000" cy="304800"/>
            </a:xfrm>
            <a:prstGeom prst="rect">
              <a:avLst/>
            </a:prstGeom>
            <a:solidFill>
              <a:srgbClr val="CCFFCC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solidFill>
                    <a:srgbClr val="000000"/>
                  </a:solidFill>
                  <a:latin typeface="Calibri"/>
                  <a:ea typeface="ＭＳ Ｐゴシック" pitchFamily="18" charset="-128"/>
                  <a:cs typeface="Calibri"/>
                </a:rPr>
                <a:t>Private $/VLS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066800" y="2209800"/>
              <a:ext cx="1905000" cy="228600"/>
            </a:xfrm>
            <a:prstGeom prst="rect">
              <a:avLst/>
            </a:prstGeom>
            <a:solidFill>
              <a:srgbClr val="FFB3C2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solidFill>
                    <a:srgbClr val="000000"/>
                  </a:solidFill>
                  <a:latin typeface="Calibri"/>
                  <a:ea typeface="ＭＳ Ｐゴシック" pitchFamily="18" charset="-128"/>
                  <a:cs typeface="Calibri"/>
                </a:rPr>
                <a:t>DMA</a:t>
              </a:r>
            </a:p>
          </p:txBody>
        </p:sp>
        <p:sp>
          <p:nvSpPr>
            <p:cNvPr id="63" name="Rectangle 62"/>
            <p:cNvSpPr/>
            <p:nvPr/>
          </p:nvSpPr>
          <p:spPr bwMode="auto">
            <a:xfrm rot="16200000">
              <a:off x="914400" y="1447800"/>
              <a:ext cx="609600" cy="304800"/>
            </a:xfrm>
            <a:prstGeom prst="rect">
              <a:avLst/>
            </a:prstGeom>
            <a:solidFill>
              <a:srgbClr val="FFB3C2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solidFill>
                    <a:srgbClr val="000000"/>
                  </a:solidFill>
                  <a:latin typeface="Calibri"/>
                  <a:ea typeface="ＭＳ Ｐゴシック" pitchFamily="18" charset="-128"/>
                  <a:cs typeface="Calibri"/>
                </a:rPr>
                <a:t>NIC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066800" y="2438400"/>
              <a:ext cx="19050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solidFill>
                    <a:srgbClr val="000000"/>
                  </a:solidFill>
                  <a:latin typeface="Calibri"/>
                  <a:ea typeface="ＭＳ Ｐゴシック" pitchFamily="18" charset="-128"/>
                  <a:cs typeface="Calibri"/>
                </a:rPr>
                <a:t>Crypt/Compress</a:t>
              </a:r>
            </a:p>
          </p:txBody>
        </p:sp>
      </p:grpSp>
      <p:cxnSp>
        <p:nvCxnSpPr>
          <p:cNvPr id="66" name="Straight Connector 65"/>
          <p:cNvCxnSpPr>
            <a:stCxn id="4" idx="2"/>
            <a:endCxn id="14" idx="0"/>
          </p:cNvCxnSpPr>
          <p:nvPr/>
        </p:nvCxnSpPr>
        <p:spPr bwMode="auto">
          <a:xfrm>
            <a:off x="2476500" y="3505200"/>
            <a:ext cx="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15" idx="3"/>
          </p:cNvCxnSpPr>
          <p:nvPr/>
        </p:nvCxnSpPr>
        <p:spPr bwMode="auto">
          <a:xfrm>
            <a:off x="4038600" y="2705100"/>
            <a:ext cx="1219200" cy="3429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4038600" y="2819400"/>
            <a:ext cx="1143000" cy="457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endCxn id="16" idx="1"/>
          </p:cNvCxnSpPr>
          <p:nvPr/>
        </p:nvCxnSpPr>
        <p:spPr bwMode="auto">
          <a:xfrm>
            <a:off x="4038600" y="2895600"/>
            <a:ext cx="1066800" cy="6477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V="1">
            <a:off x="4114800" y="3581400"/>
            <a:ext cx="1143000" cy="9525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 rot="5400000" flipH="1" flipV="1">
            <a:off x="3733800" y="4191000"/>
            <a:ext cx="1981200" cy="1219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28" idx="3"/>
          </p:cNvCxnSpPr>
          <p:nvPr/>
        </p:nvCxnSpPr>
        <p:spPr bwMode="auto">
          <a:xfrm flipV="1">
            <a:off x="4114800" y="3962400"/>
            <a:ext cx="1219200" cy="21717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 rot="5400000" flipH="1" flipV="1">
            <a:off x="3638550" y="4514850"/>
            <a:ext cx="2324100" cy="1371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 flipV="1">
            <a:off x="4114800" y="3733800"/>
            <a:ext cx="1066800" cy="11049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flipV="1">
            <a:off x="4114800" y="3886200"/>
            <a:ext cx="990600" cy="1143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6019800" y="1219200"/>
            <a:ext cx="2819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alibri"/>
                <a:ea typeface="ＭＳ Ｐゴシック"/>
                <a:cs typeface="Calibri"/>
              </a:rPr>
              <a:t>Up to 1000 Modules of all kinds:</a:t>
            </a:r>
          </a:p>
          <a:p>
            <a:r>
              <a:rPr lang="en-US" dirty="0" err="1" smtClean="0">
                <a:solidFill>
                  <a:srgbClr val="3366FF"/>
                </a:solidFill>
                <a:latin typeface="Calibri"/>
                <a:ea typeface="ＭＳ Ｐゴシック"/>
                <a:cs typeface="Calibri"/>
              </a:rPr>
              <a:t>SoC</a:t>
            </a:r>
            <a:r>
              <a:rPr lang="en-US" dirty="0" smtClean="0">
                <a:solidFill>
                  <a:srgbClr val="3366FF"/>
                </a:solidFill>
                <a:latin typeface="Calibri"/>
                <a:ea typeface="ＭＳ Ｐゴシック"/>
                <a:cs typeface="Calibri"/>
              </a:rPr>
              <a:t>, DRAM, Flash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553200" y="2971800"/>
            <a:ext cx="1792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  <a:ea typeface="ＭＳ Ｐゴシック"/>
                <a:cs typeface="ＭＳ Ｐゴシック"/>
              </a:rPr>
              <a:t>Up to 4Pb/s 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  <a:ea typeface="ＭＳ Ｐゴシック"/>
                <a:cs typeface="ＭＳ Ｐゴシック"/>
              </a:rPr>
              <a:t>network</a:t>
            </a:r>
            <a:endParaRPr lang="en-US" dirty="0" smtClean="0">
              <a:solidFill>
                <a:srgbClr val="3366FF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00800" y="4572000"/>
            <a:ext cx="2357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  <a:ea typeface="ＭＳ Ｐゴシック"/>
                <a:cs typeface="ＭＳ Ｐゴシック"/>
              </a:rPr>
              <a:t>Redundancy for </a:t>
            </a:r>
            <a:br>
              <a:rPr lang="en-US" dirty="0" smtClean="0">
                <a:solidFill>
                  <a:srgbClr val="3366FF"/>
                </a:solidFill>
                <a:ea typeface="ＭＳ Ｐゴシック"/>
                <a:cs typeface="ＭＳ Ｐゴシック"/>
              </a:rPr>
            </a:br>
            <a:r>
              <a:rPr lang="en-US" dirty="0" smtClean="0">
                <a:solidFill>
                  <a:srgbClr val="3366FF"/>
                </a:solidFill>
                <a:ea typeface="ＭＳ Ｐゴシック"/>
                <a:cs typeface="ＭＳ Ｐゴシック"/>
              </a:rPr>
              <a:t>Dependability</a:t>
            </a:r>
            <a:endParaRPr lang="en-US" dirty="0" smtClean="0">
              <a:solidFill>
                <a:srgbClr val="3366FF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3124200" y="1600200"/>
            <a:ext cx="914400" cy="685800"/>
          </a:xfrm>
          <a:prstGeom prst="rect">
            <a:avLst/>
          </a:prstGeom>
          <a:solidFill>
            <a:srgbClr val="66CCFF">
              <a:alpha val="40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Secret</a:t>
            </a:r>
          </a:p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pitchFamily="18" charset="-128"/>
                <a:cs typeface="Calibri"/>
              </a:rPr>
              <a:t>Sauce</a:t>
            </a:r>
          </a:p>
        </p:txBody>
      </p:sp>
    </p:spTree>
    <p:extLst>
      <p:ext uri="{BB962C8B-B14F-4D97-AF65-F5344CB8AC3E}">
        <p14:creationId xmlns:p14="http://schemas.microsoft.com/office/powerpoint/2010/main" val="35378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3" grpId="0"/>
      <p:bldP spid="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8" r="9524" b="7143"/>
          <a:stretch/>
        </p:blipFill>
        <p:spPr>
          <a:xfrm>
            <a:off x="76200" y="1660525"/>
            <a:ext cx="3299956" cy="4419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7100" y="6467475"/>
            <a:ext cx="596900" cy="238125"/>
          </a:xfrm>
          <a:prstGeom prst="rect">
            <a:avLst/>
          </a:prstGeom>
        </p:spPr>
        <p:txBody>
          <a:bodyPr/>
          <a:lstStyle/>
          <a:p>
            <a:fld id="{3E681738-CB1A-4633-A39F-E5F5FECDA2F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127083"/>
            <a:ext cx="7315200" cy="746125"/>
          </a:xfrm>
        </p:spPr>
        <p:txBody>
          <a:bodyPr/>
          <a:lstStyle/>
          <a:p>
            <a:r>
              <a:rPr lang="en-US" dirty="0" smtClean="0"/>
              <a:t>DIABLO 1 Cluster Prototype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0" y="990600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 smtClean="0">
                <a:effectLst/>
              </a:rPr>
              <a:t>6 BEE3 boards total 24 Xilinx Virtex5 FPGAs</a:t>
            </a:r>
          </a:p>
          <a:p>
            <a:pPr lvl="1" eaLnBrk="1" hangingPunct="1"/>
            <a:r>
              <a:rPr lang="en-US" kern="0" dirty="0" smtClean="0">
                <a:effectLst/>
              </a:rPr>
              <a:t>Physical characteristics:</a:t>
            </a:r>
          </a:p>
          <a:p>
            <a:pPr lvl="2" eaLnBrk="1" hangingPunct="1"/>
            <a:r>
              <a:rPr lang="en-US" kern="0" dirty="0" smtClean="0">
                <a:effectLst/>
              </a:rPr>
              <a:t>Full-custom FPGA implementation with many reliability features @ 90/180 MHz</a:t>
            </a:r>
          </a:p>
          <a:p>
            <a:pPr lvl="2" eaLnBrk="1" hangingPunct="1"/>
            <a:r>
              <a:rPr lang="en-US" kern="0" dirty="0">
                <a:effectLst/>
              </a:rPr>
              <a:t>Memory: 384 </a:t>
            </a:r>
            <a:r>
              <a:rPr lang="en-US" kern="0" dirty="0" smtClean="0">
                <a:effectLst/>
              </a:rPr>
              <a:t>GB (128 MB/node), </a:t>
            </a:r>
            <a:r>
              <a:rPr lang="en-US" kern="0" dirty="0">
                <a:effectLst/>
              </a:rPr>
              <a:t>peak bandwidth </a:t>
            </a:r>
            <a:r>
              <a:rPr lang="en-US" kern="0" dirty="0" smtClean="0">
                <a:effectLst/>
              </a:rPr>
              <a:t>180 </a:t>
            </a:r>
            <a:r>
              <a:rPr lang="en-US" kern="0" dirty="0">
                <a:effectLst/>
              </a:rPr>
              <a:t>GB/s</a:t>
            </a:r>
          </a:p>
          <a:p>
            <a:pPr lvl="2" eaLnBrk="1" hangingPunct="1"/>
            <a:r>
              <a:rPr lang="en-US" kern="0" dirty="0">
                <a:effectLst/>
              </a:rPr>
              <a:t>Connected with SERDES @ 2.5 </a:t>
            </a:r>
            <a:r>
              <a:rPr lang="en-US" kern="0" dirty="0" err="1">
                <a:effectLst/>
              </a:rPr>
              <a:t>Gbps</a:t>
            </a:r>
            <a:r>
              <a:rPr lang="en-US" kern="0" dirty="0">
                <a:effectLst/>
              </a:rPr>
              <a:t> </a:t>
            </a:r>
            <a:endParaRPr lang="en-US" kern="0" dirty="0" smtClean="0">
              <a:effectLst/>
            </a:endParaRPr>
          </a:p>
          <a:p>
            <a:pPr lvl="2" eaLnBrk="1" hangingPunct="1"/>
            <a:r>
              <a:rPr lang="en-US" kern="0" dirty="0" smtClean="0">
                <a:effectLst/>
              </a:rPr>
              <a:t>Host control bandwidth: 24 </a:t>
            </a:r>
            <a:r>
              <a:rPr lang="en-US" kern="0" dirty="0">
                <a:effectLst/>
              </a:rPr>
              <a:t>x 1 </a:t>
            </a:r>
            <a:r>
              <a:rPr lang="en-US" kern="0" dirty="0" err="1">
                <a:effectLst/>
              </a:rPr>
              <a:t>Gbps</a:t>
            </a:r>
            <a:r>
              <a:rPr lang="en-US" kern="0" dirty="0">
                <a:effectLst/>
              </a:rPr>
              <a:t> control bandwidth to the switch</a:t>
            </a:r>
          </a:p>
          <a:p>
            <a:pPr lvl="2" eaLnBrk="1" hangingPunct="1"/>
            <a:r>
              <a:rPr lang="en-US" kern="0" dirty="0" smtClean="0">
                <a:effectLst/>
              </a:rPr>
              <a:t>Active </a:t>
            </a:r>
            <a:r>
              <a:rPr lang="en-US" kern="0" dirty="0">
                <a:effectLst/>
              </a:rPr>
              <a:t>power: ~1.2 </a:t>
            </a:r>
            <a:r>
              <a:rPr lang="en-US" kern="0" dirty="0" err="1" smtClean="0">
                <a:effectLst/>
              </a:rPr>
              <a:t>kWatt</a:t>
            </a:r>
            <a:endParaRPr lang="en-US" kern="0" dirty="0" smtClean="0">
              <a:effectLst/>
            </a:endParaRPr>
          </a:p>
          <a:p>
            <a:pPr lvl="1" eaLnBrk="1" hangingPunct="1"/>
            <a:r>
              <a:rPr lang="en-US" kern="0" dirty="0" smtClean="0">
                <a:effectLst/>
              </a:rPr>
              <a:t>Simulation capacity</a:t>
            </a:r>
          </a:p>
          <a:p>
            <a:pPr lvl="2" eaLnBrk="1" hangingPunct="1"/>
            <a:r>
              <a:rPr lang="en-US" kern="0" dirty="0" smtClean="0">
                <a:solidFill>
                  <a:srgbClr val="FF0000"/>
                </a:solidFill>
                <a:effectLst/>
              </a:rPr>
              <a:t>3,072</a:t>
            </a:r>
            <a:r>
              <a:rPr lang="en-US" kern="0" dirty="0" smtClean="0">
                <a:effectLst/>
              </a:rPr>
              <a:t> simulated servers in </a:t>
            </a:r>
            <a:r>
              <a:rPr lang="en-US" kern="0" dirty="0" smtClean="0">
                <a:solidFill>
                  <a:srgbClr val="FF0000"/>
                </a:solidFill>
                <a:effectLst/>
              </a:rPr>
              <a:t>96</a:t>
            </a:r>
            <a:r>
              <a:rPr lang="en-US" kern="0" dirty="0" smtClean="0">
                <a:effectLst/>
              </a:rPr>
              <a:t> simulated racks, </a:t>
            </a:r>
            <a:r>
              <a:rPr lang="en-US" kern="0" dirty="0" smtClean="0">
                <a:solidFill>
                  <a:srgbClr val="FF0000"/>
                </a:solidFill>
                <a:effectLst/>
              </a:rPr>
              <a:t>96</a:t>
            </a:r>
            <a:r>
              <a:rPr lang="en-US" kern="0" dirty="0" smtClean="0">
                <a:effectLst/>
              </a:rPr>
              <a:t> simulated switches</a:t>
            </a:r>
          </a:p>
          <a:p>
            <a:pPr lvl="2" eaLnBrk="1" hangingPunct="1"/>
            <a:r>
              <a:rPr lang="en-US" kern="0" dirty="0" smtClean="0">
                <a:effectLst/>
              </a:rPr>
              <a:t>8.4 B instructions / second</a:t>
            </a:r>
          </a:p>
          <a:p>
            <a:pPr marL="914400" lvl="2" indent="0" eaLnBrk="1" hangingPunct="1">
              <a:buNone/>
            </a:pPr>
            <a:endParaRPr lang="en-US" kern="0" dirty="0" smtClean="0"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647824"/>
            <a:ext cx="3338056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42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mf_1g_20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250" y="565289"/>
            <a:ext cx="9552675" cy="491723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87548" y="0"/>
            <a:ext cx="7162800" cy="914400"/>
          </a:xfrm>
        </p:spPr>
        <p:txBody>
          <a:bodyPr/>
          <a:lstStyle/>
          <a:p>
            <a:r>
              <a:rPr lang="en-US" dirty="0" smtClean="0"/>
              <a:t>Reproducing </a:t>
            </a:r>
            <a:r>
              <a:rPr lang="en-US" dirty="0" err="1" smtClean="0"/>
              <a:t>memcached</a:t>
            </a:r>
            <a:r>
              <a:rPr lang="en-US" dirty="0" smtClean="0"/>
              <a:t> latency long tail at 2,000-node scale with DIABLO </a:t>
            </a:r>
            <a:endParaRPr lang="en-US" dirty="0"/>
          </a:p>
        </p:txBody>
      </p:sp>
      <p:sp>
        <p:nvSpPr>
          <p:cNvPr id="17" name="Content Placeholder 14"/>
          <p:cNvSpPr>
            <a:spLocks noGrp="1"/>
          </p:cNvSpPr>
          <p:nvPr>
            <p:ph idx="1"/>
          </p:nvPr>
        </p:nvSpPr>
        <p:spPr>
          <a:xfrm>
            <a:off x="478847" y="5288936"/>
            <a:ext cx="8481228" cy="867293"/>
          </a:xfrm>
        </p:spPr>
        <p:txBody>
          <a:bodyPr/>
          <a:lstStyle/>
          <a:p>
            <a:r>
              <a:rPr lang="en-US" sz="2400" dirty="0" smtClean="0"/>
              <a:t>Most requests complete ~100µs, but some 100x slower</a:t>
            </a:r>
          </a:p>
          <a:p>
            <a:r>
              <a:rPr lang="en-US" sz="2400" dirty="0" smtClean="0"/>
              <a:t>More switches -&gt; greater latency variations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1FB6-E31A-48F0-9718-CBAC88EC1AC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931" y="6088164"/>
            <a:ext cx="8525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sz="2000" i="1" dirty="0" smtClean="0">
                <a:effectLst/>
                <a:latin typeface="Calibri"/>
                <a:cs typeface="Calibri"/>
              </a:rPr>
              <a:t>[ </a:t>
            </a:r>
            <a:r>
              <a:rPr lang="en-US" sz="2000" i="1" dirty="0" err="1" smtClean="0">
                <a:effectLst/>
                <a:latin typeface="Calibri"/>
                <a:cs typeface="Calibri"/>
              </a:rPr>
              <a:t>Luiz</a:t>
            </a:r>
            <a:r>
              <a:rPr lang="en-US" sz="2000" i="1" dirty="0" smtClean="0">
                <a:effectLst/>
                <a:latin typeface="Calibri"/>
                <a:cs typeface="Calibri"/>
              </a:rPr>
              <a:t> </a:t>
            </a:r>
            <a:r>
              <a:rPr lang="en-US" sz="2000" i="1" dirty="0" err="1">
                <a:effectLst/>
                <a:latin typeface="Calibri"/>
                <a:cs typeface="Calibri"/>
              </a:rPr>
              <a:t>Barroso</a:t>
            </a:r>
            <a:r>
              <a:rPr lang="en-US" sz="2000" i="1" dirty="0">
                <a:effectLst/>
                <a:latin typeface="Calibri"/>
                <a:cs typeface="Calibri"/>
              </a:rPr>
              <a:t> </a:t>
            </a:r>
            <a:r>
              <a:rPr lang="en-US" sz="2000" i="1" dirty="0" smtClean="0">
                <a:effectLst/>
                <a:latin typeface="Calibri"/>
                <a:cs typeface="Calibri"/>
              </a:rPr>
              <a:t>“Entering </a:t>
            </a:r>
            <a:r>
              <a:rPr lang="en-US" sz="2000" i="1" dirty="0">
                <a:effectLst/>
                <a:latin typeface="Calibri"/>
                <a:cs typeface="Calibri"/>
              </a:rPr>
              <a:t>the teenage decade in warehouse-scale computing” FCRC’</a:t>
            </a:r>
            <a:r>
              <a:rPr lang="en-US" sz="2000" i="1" dirty="0" smtClean="0">
                <a:effectLst/>
                <a:latin typeface="Calibri"/>
                <a:cs typeface="Calibri"/>
              </a:rPr>
              <a:t>11 ]</a:t>
            </a:r>
            <a:endParaRPr lang="en-US" sz="2000" i="1" kern="0" dirty="0"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6298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3902" r="8333"/>
          <a:stretch/>
        </p:blipFill>
        <p:spPr>
          <a:xfrm>
            <a:off x="37731" y="1138322"/>
            <a:ext cx="8859627" cy="45455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619875"/>
            <a:ext cx="2133600" cy="238125"/>
          </a:xfrm>
          <a:prstGeom prst="rect">
            <a:avLst/>
          </a:prstGeom>
        </p:spPr>
        <p:txBody>
          <a:bodyPr/>
          <a:lstStyle/>
          <a:p>
            <a:fld id="{3E681738-CB1A-4633-A39F-E5F5FECDA2F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446088"/>
            <a:ext cx="8809037" cy="746125"/>
          </a:xfrm>
        </p:spPr>
        <p:txBody>
          <a:bodyPr/>
          <a:lstStyle/>
          <a:p>
            <a:r>
              <a:rPr lang="en-US" dirty="0" smtClean="0"/>
              <a:t>Adding 10x Better Interconnect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409488" y="2581967"/>
            <a:ext cx="457200" cy="457200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495088" y="22027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en-US" dirty="0" err="1" smtClean="0">
                <a:solidFill>
                  <a:srgbClr val="FF0000"/>
                </a:solidFill>
              </a:rPr>
              <a:t>Gbps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4639834" y="3043268"/>
            <a:ext cx="331962" cy="777867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990479" y="261326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err="1" smtClean="0">
                <a:solidFill>
                  <a:srgbClr val="FF0000"/>
                </a:solidFill>
              </a:rPr>
              <a:t>Gbps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235315" y="5660096"/>
            <a:ext cx="8809037" cy="113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kern="0" dirty="0" smtClean="0">
                <a:effectLst/>
              </a:rPr>
              <a:t>Low-latency 10Gbps switches improve access latency but only &lt;2x</a:t>
            </a:r>
          </a:p>
          <a:p>
            <a:pPr eaLnBrk="1" hangingPunct="1"/>
            <a:r>
              <a:rPr lang="en-US" sz="2000" kern="0" dirty="0" smtClean="0">
                <a:effectLst/>
              </a:rPr>
              <a:t>The software stack dominates!  </a:t>
            </a:r>
          </a:p>
          <a:p>
            <a:pPr eaLnBrk="1" hangingPunct="1"/>
            <a:endParaRPr lang="en-US" sz="2000" kern="0" dirty="0" smtClean="0">
              <a:effectLst/>
            </a:endParaRPr>
          </a:p>
          <a:p>
            <a:pPr eaLnBrk="1" hangingPunct="1"/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72990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09000" y="6521450"/>
            <a:ext cx="635000" cy="238125"/>
          </a:xfrm>
          <a:prstGeom prst="rect">
            <a:avLst/>
          </a:prstGeom>
        </p:spPr>
        <p:txBody>
          <a:bodyPr/>
          <a:lstStyle/>
          <a:p>
            <a:fld id="{53521FB6-E31A-48F0-9718-CBAC88EC1AC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647" y="568648"/>
            <a:ext cx="8117254" cy="746125"/>
          </a:xfrm>
        </p:spPr>
        <p:txBody>
          <a:bodyPr/>
          <a:lstStyle/>
          <a:p>
            <a:r>
              <a:rPr lang="en-US" dirty="0" smtClean="0"/>
              <a:t>Impact of kernel versions on 2,000-node </a:t>
            </a:r>
            <a:r>
              <a:rPr lang="en-US" i="1" dirty="0" err="1" smtClean="0"/>
              <a:t>memcached</a:t>
            </a:r>
            <a:r>
              <a:rPr lang="en-US" dirty="0" smtClean="0"/>
              <a:t> latency long tail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46" y="1510845"/>
            <a:ext cx="7543800" cy="472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0646" y="6227732"/>
            <a:ext cx="8687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2000" kern="0" dirty="0" smtClean="0">
                <a:effectLst/>
              </a:rPr>
              <a:t>Better implementations in newer kernel helps the latency long tail</a:t>
            </a:r>
          </a:p>
        </p:txBody>
      </p:sp>
    </p:spTree>
    <p:extLst>
      <p:ext uri="{BB962C8B-B14F-4D97-AF65-F5344CB8AC3E}">
        <p14:creationId xmlns:p14="http://schemas.microsoft.com/office/powerpoint/2010/main" val="21707273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widgets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Ordered from innermost to outermost relative to core: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Extended arithmetic support</a:t>
            </a:r>
          </a:p>
          <a:p>
            <a:pPr lvl="1"/>
            <a:r>
              <a:rPr lang="en-US" dirty="0" smtClean="0"/>
              <a:t>Long/exact floating-point, short/long integer/fixed-point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Vector unit plus extensions</a:t>
            </a:r>
          </a:p>
          <a:p>
            <a:pPr lvl="1"/>
            <a:r>
              <a:rPr lang="en-US" dirty="0" smtClean="0"/>
              <a:t>Convolution, FFT, Sort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(Virtual) Local store plus DMA</a:t>
            </a:r>
          </a:p>
          <a:p>
            <a:pPr lvl="1"/>
            <a:r>
              <a:rPr lang="en-US" dirty="0" smtClean="0"/>
              <a:t>Copy in/out with different addressing patterns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Integrated low-overhead NIC</a:t>
            </a:r>
          </a:p>
          <a:p>
            <a:pPr lvl="1"/>
            <a:r>
              <a:rPr lang="en-US" dirty="0" smtClean="0"/>
              <a:t>RPC, one-sided operations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Processing-in-memory (?)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1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NOT build an HPC-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specification up front with community input and extensive application simulation and tuning</a:t>
            </a:r>
          </a:p>
          <a:p>
            <a:r>
              <a:rPr lang="en-US" dirty="0" smtClean="0"/>
              <a:t>Base architecture on a big new idea</a:t>
            </a:r>
          </a:p>
          <a:p>
            <a:r>
              <a:rPr lang="en-US" dirty="0" smtClean="0"/>
              <a:t>Fund only one big chip/system spin</a:t>
            </a:r>
          </a:p>
          <a:p>
            <a:r>
              <a:rPr lang="en-US" dirty="0" smtClean="0"/>
              <a:t>Give </a:t>
            </a:r>
            <a:r>
              <a:rPr lang="en-US" dirty="0"/>
              <a:t>money to </a:t>
            </a:r>
            <a:r>
              <a:rPr lang="en-US" dirty="0" smtClean="0"/>
              <a:t>group who </a:t>
            </a:r>
            <a:r>
              <a:rPr lang="en-US" dirty="0"/>
              <a:t>haven’t built a chip or system before</a:t>
            </a:r>
          </a:p>
          <a:p>
            <a:r>
              <a:rPr lang="en-US" dirty="0" smtClean="0"/>
              <a:t>Give money to a big company</a:t>
            </a:r>
          </a:p>
          <a:p>
            <a:r>
              <a:rPr lang="en-US" dirty="0" smtClean="0"/>
              <a:t>Distribute money over N sites</a:t>
            </a:r>
          </a:p>
          <a:p>
            <a:r>
              <a:rPr lang="en-US" dirty="0" smtClean="0"/>
              <a:t>Judge funding on research paper output</a:t>
            </a:r>
          </a:p>
          <a:p>
            <a:r>
              <a:rPr lang="en-US" dirty="0" smtClean="0"/>
              <a:t>Have review/funding ratio of &gt;1/$100K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1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ASPIRE Sponsors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383587" cy="5257800"/>
          </a:xfrm>
        </p:spPr>
        <p:txBody>
          <a:bodyPr/>
          <a:lstStyle/>
          <a:p>
            <a:r>
              <a:rPr lang="en-US" dirty="0" smtClean="0"/>
              <a:t>DARPA PERFECT program</a:t>
            </a:r>
          </a:p>
          <a:p>
            <a:r>
              <a:rPr lang="en-US" dirty="0" smtClean="0"/>
              <a:t>DARPA POEM program (Si photonics)</a:t>
            </a:r>
          </a:p>
          <a:p>
            <a:r>
              <a:rPr lang="en-US" dirty="0" err="1" smtClean="0"/>
              <a:t>STARnet</a:t>
            </a:r>
            <a:r>
              <a:rPr lang="en-US" dirty="0" smtClean="0"/>
              <a:t> Center for Future Architectures (C-FAR)</a:t>
            </a:r>
          </a:p>
          <a:p>
            <a:r>
              <a:rPr lang="en-US" dirty="0" smtClean="0"/>
              <a:t>Lawrence Berkeley National Laboratory</a:t>
            </a:r>
            <a:endParaRPr lang="en-US" dirty="0"/>
          </a:p>
          <a:p>
            <a:r>
              <a:rPr lang="en-US" dirty="0" smtClean="0"/>
              <a:t>Industrial sponsors</a:t>
            </a:r>
          </a:p>
          <a:p>
            <a:pPr lvl="1"/>
            <a:r>
              <a:rPr lang="en-US" dirty="0" smtClean="0"/>
              <a:t>Intel</a:t>
            </a:r>
          </a:p>
          <a:p>
            <a:r>
              <a:rPr lang="en-US" dirty="0"/>
              <a:t>Industrial </a:t>
            </a:r>
            <a:r>
              <a:rPr lang="en-US" dirty="0" smtClean="0"/>
              <a:t>affiliates</a:t>
            </a:r>
          </a:p>
          <a:p>
            <a:pPr lvl="1"/>
            <a:r>
              <a:rPr lang="en-US" dirty="0" smtClean="0"/>
              <a:t>Google</a:t>
            </a:r>
          </a:p>
          <a:p>
            <a:pPr lvl="1"/>
            <a:r>
              <a:rPr lang="en-US" dirty="0" smtClean="0"/>
              <a:t>Huawei</a:t>
            </a:r>
            <a:endParaRPr lang="en-US" dirty="0" smtClean="0"/>
          </a:p>
          <a:p>
            <a:pPr lvl="1"/>
            <a:r>
              <a:rPr lang="en-US" dirty="0" smtClean="0"/>
              <a:t>Nokia</a:t>
            </a:r>
          </a:p>
          <a:p>
            <a:pPr lvl="1"/>
            <a:r>
              <a:rPr lang="en-US" dirty="0" smtClean="0"/>
              <a:t>NVIDIA</a:t>
            </a:r>
          </a:p>
          <a:p>
            <a:pPr lvl="1"/>
            <a:r>
              <a:rPr lang="en-US" dirty="0" smtClean="0"/>
              <a:t>Oracle</a:t>
            </a:r>
          </a:p>
          <a:p>
            <a:pPr lvl="1"/>
            <a:r>
              <a:rPr lang="en-US" dirty="0" smtClean="0"/>
              <a:t>Samsung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2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0"/>
            <a:ext cx="7467600" cy="914400"/>
          </a:xfrm>
        </p:spPr>
        <p:txBody>
          <a:bodyPr/>
          <a:lstStyle/>
          <a:p>
            <a:r>
              <a:rPr lang="en-US" dirty="0" smtClean="0"/>
              <a:t>ARM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5613" y="990601"/>
            <a:ext cx="8226425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ARM is a great company,</a:t>
            </a:r>
          </a:p>
          <a:p>
            <a:pPr marL="0" indent="0">
              <a:buNone/>
            </a:pPr>
            <a:r>
              <a:rPr lang="en-US" sz="3600" dirty="0"/>
              <a:t>i</a:t>
            </a:r>
            <a:r>
              <a:rPr lang="en-US" sz="3600" dirty="0" smtClean="0"/>
              <a:t>f ARM produces the IP you need,</a:t>
            </a:r>
          </a:p>
          <a:p>
            <a:pPr marL="0" indent="0">
              <a:buNone/>
            </a:pPr>
            <a:r>
              <a:rPr lang="en-US" sz="3600" dirty="0" smtClean="0"/>
              <a:t>&amp; if you and ARM can work out a </a:t>
            </a:r>
            <a:r>
              <a:rPr lang="en-US" sz="3600" dirty="0" err="1" smtClean="0"/>
              <a:t>licence</a:t>
            </a:r>
            <a:r>
              <a:rPr lang="en-US" sz="3600" dirty="0" smtClean="0"/>
              <a:t> agreement in time,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</a:t>
            </a:r>
            <a:r>
              <a:rPr lang="en-US" sz="3600" dirty="0" smtClean="0"/>
              <a:t>hen you’d be </a:t>
            </a:r>
            <a:r>
              <a:rPr lang="en-US" sz="3600" i="1" dirty="0" smtClean="0"/>
              <a:t>crazy</a:t>
            </a:r>
            <a:r>
              <a:rPr lang="en-US" sz="3600" dirty="0" smtClean="0"/>
              <a:t> not to use ARM,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b</a:t>
            </a:r>
            <a:r>
              <a:rPr lang="en-US" sz="3600" dirty="0" smtClean="0"/>
              <a:t>ut many projects don’t fit into above</a:t>
            </a:r>
          </a:p>
          <a:p>
            <a:pPr marL="0" indent="0">
              <a:buNone/>
            </a:pPr>
            <a:r>
              <a:rPr lang="en-US" sz="3600" dirty="0" smtClean="0"/>
              <a:t>(and some people are just crazy)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0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ISAs don’t matter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Most of the performance and energy of a computer is due to:</a:t>
            </a:r>
          </a:p>
          <a:p>
            <a:r>
              <a:rPr lang="en-US" dirty="0" smtClean="0"/>
              <a:t>Algorithms</a:t>
            </a:r>
          </a:p>
          <a:p>
            <a:r>
              <a:rPr lang="en-US" dirty="0" smtClean="0"/>
              <a:t>Application code</a:t>
            </a:r>
          </a:p>
          <a:p>
            <a:r>
              <a:rPr lang="en-US" dirty="0" smtClean="0"/>
              <a:t>Compiler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ISA</a:t>
            </a:r>
          </a:p>
          <a:p>
            <a:r>
              <a:rPr lang="en-US" dirty="0" smtClean="0"/>
              <a:t>Microarchitecture (core + memory hierarchy)</a:t>
            </a:r>
          </a:p>
          <a:p>
            <a:r>
              <a:rPr lang="en-US" dirty="0" smtClean="0"/>
              <a:t>Circuit design</a:t>
            </a:r>
          </a:p>
          <a:p>
            <a:r>
              <a:rPr lang="en-US" dirty="0" smtClean="0"/>
              <a:t>Physical design</a:t>
            </a:r>
          </a:p>
          <a:p>
            <a:r>
              <a:rPr lang="en-US" dirty="0" smtClean="0"/>
              <a:t>Fabrication process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0"/>
            <a:ext cx="7467600" cy="914400"/>
          </a:xfrm>
        </p:spPr>
        <p:txBody>
          <a:bodyPr/>
          <a:lstStyle/>
          <a:p>
            <a:r>
              <a:rPr lang="en-US" dirty="0" smtClean="0"/>
              <a:t>ISAs do matter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5613" y="990601"/>
            <a:ext cx="8002587" cy="5257800"/>
          </a:xfrm>
        </p:spPr>
        <p:txBody>
          <a:bodyPr/>
          <a:lstStyle/>
          <a:p>
            <a:r>
              <a:rPr lang="en-US" sz="3200" dirty="0" smtClean="0"/>
              <a:t>Most important interface in a computer system</a:t>
            </a:r>
          </a:p>
          <a:p>
            <a:r>
              <a:rPr lang="en-US" sz="3200" dirty="0" smtClean="0"/>
              <a:t>Large cost to port and tune all </a:t>
            </a:r>
            <a:r>
              <a:rPr lang="en-US" sz="3200" dirty="0"/>
              <a:t>ISA‑dependent </a:t>
            </a:r>
            <a:r>
              <a:rPr lang="en-US" sz="3200" dirty="0" smtClean="0"/>
              <a:t>parts of a modern software stack</a:t>
            </a:r>
          </a:p>
          <a:p>
            <a:r>
              <a:rPr lang="en-US" sz="3200" dirty="0" smtClean="0"/>
              <a:t>Large cost to port/QA all supposedly </a:t>
            </a:r>
            <a:r>
              <a:rPr lang="en-US" sz="3200" dirty="0"/>
              <a:t>ISA‑independent </a:t>
            </a:r>
            <a:r>
              <a:rPr lang="en-US" sz="3200" dirty="0" smtClean="0"/>
              <a:t>parts of a modern software stack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0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0"/>
            <a:ext cx="7467600" cy="914400"/>
          </a:xfrm>
        </p:spPr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5613" y="990601"/>
            <a:ext cx="8002587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If choice of ISA doesn’t have much impact on system energy/performance,</a:t>
            </a:r>
          </a:p>
          <a:p>
            <a:pPr marL="0" indent="0">
              <a:buNone/>
            </a:pPr>
            <a:r>
              <a:rPr lang="en-US" sz="3200" dirty="0" smtClean="0"/>
              <a:t>and it costs a lot to use different ones,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</a:t>
            </a:r>
            <a:r>
              <a:rPr lang="en-US" sz="3200" dirty="0" smtClean="0"/>
              <a:t>hy isn’t there just one industry-standard ISA?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2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ISAs Should Be Free and Open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While </a:t>
            </a:r>
            <a:r>
              <a:rPr lang="en-US" sz="3200" dirty="0" smtClean="0"/>
              <a:t>ISAs </a:t>
            </a:r>
            <a:r>
              <a:rPr lang="en-US" sz="3200" dirty="0"/>
              <a:t>may be proprietary for historical or business </a:t>
            </a:r>
            <a:r>
              <a:rPr lang="en-US" sz="3200" dirty="0" smtClean="0"/>
              <a:t>reasons</a:t>
            </a:r>
            <a:r>
              <a:rPr lang="en-US" sz="3200" dirty="0"/>
              <a:t>, there is no good technical reason for the lack of free, open ISAs: </a:t>
            </a:r>
          </a:p>
          <a:p>
            <a:r>
              <a:rPr lang="en-US" dirty="0" smtClean="0"/>
              <a:t>It’s not an error of omission.</a:t>
            </a:r>
          </a:p>
          <a:p>
            <a:r>
              <a:rPr lang="en-US" dirty="0" smtClean="0"/>
              <a:t>Nor is it because the companies do most of the software development.</a:t>
            </a:r>
          </a:p>
          <a:p>
            <a:r>
              <a:rPr lang="en-US" dirty="0" smtClean="0"/>
              <a:t>Neither do companies exclusively have the experience needed to design a competent ISA.</a:t>
            </a:r>
          </a:p>
          <a:p>
            <a:r>
              <a:rPr lang="en-US" dirty="0" smtClean="0"/>
              <a:t>Nor are the most popular ISAs wonderful ISAs.</a:t>
            </a:r>
          </a:p>
          <a:p>
            <a:r>
              <a:rPr lang="en-US" dirty="0" smtClean="0"/>
              <a:t>Neither can only companies verify ISA compatibility.</a:t>
            </a:r>
          </a:p>
          <a:p>
            <a:r>
              <a:rPr lang="en-US" dirty="0" smtClean="0"/>
              <a:t>Finally, </a:t>
            </a:r>
            <a:r>
              <a:rPr lang="en-US" dirty="0"/>
              <a:t>proprietary</a:t>
            </a:r>
            <a:r>
              <a:rPr lang="en-US" dirty="0" smtClean="0"/>
              <a:t> ISAs are not guaranteed to last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729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from Viable Freely Open 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/>
              <a:t>Greater innovation via free-market competition </a:t>
            </a:r>
            <a:r>
              <a:rPr lang="en-US" dirty="0" smtClean="0"/>
              <a:t>from many core designers.</a:t>
            </a:r>
          </a:p>
          <a:p>
            <a:r>
              <a:rPr lang="en-US" b="1" i="1" u="sng" dirty="0" smtClean="0"/>
              <a:t>Shared open core designs</a:t>
            </a:r>
            <a:r>
              <a:rPr lang="en-US" dirty="0" smtClean="0"/>
              <a:t>, which would mean shorter time to market, lower cost from reuse, fewer errors given many more eyeballs</a:t>
            </a:r>
            <a:r>
              <a:rPr lang="en-US" dirty="0"/>
              <a:t>, and transparency that would make it hard, for example, for government agencies to add secret trap doors. </a:t>
            </a:r>
          </a:p>
          <a:p>
            <a:r>
              <a:rPr lang="en-US" b="1" i="1" u="sng" dirty="0"/>
              <a:t>Processors becoming affordable for more devices</a:t>
            </a:r>
            <a:r>
              <a:rPr lang="en-US" dirty="0"/>
              <a:t>, which would help expand the Internet of Things (</a:t>
            </a:r>
            <a:r>
              <a:rPr lang="en-US" dirty="0" err="1"/>
              <a:t>IoTs</a:t>
            </a:r>
            <a:r>
              <a:rPr lang="en-US" dirty="0"/>
              <a:t>), which could cost as little as $1. </a:t>
            </a:r>
          </a:p>
        </p:txBody>
      </p:sp>
    </p:spTree>
    <p:extLst>
      <p:ext uri="{BB962C8B-B14F-4D97-AF65-F5344CB8AC3E}">
        <p14:creationId xmlns:p14="http://schemas.microsoft.com/office/powerpoint/2010/main" val="360973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ISAs Offer a Good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/>
              <a:t>SPARC V8 </a:t>
            </a:r>
            <a:r>
              <a:rPr lang="en-US" dirty="0"/>
              <a:t>- To its credit, Sun Microsystems made SPARC V8 an IEEE standard in 1994.</a:t>
            </a:r>
          </a:p>
          <a:p>
            <a:r>
              <a:rPr lang="en-US" b="1" i="1" u="sng" dirty="0" err="1"/>
              <a:t>OpenRISC</a:t>
            </a:r>
            <a:r>
              <a:rPr lang="en-US" i="1" dirty="0"/>
              <a:t> </a:t>
            </a:r>
            <a:r>
              <a:rPr lang="en-US" dirty="0"/>
              <a:t>- This GNU open-source effort started in 2000, with the 64-bit ISA being completed in 2011. </a:t>
            </a:r>
          </a:p>
          <a:p>
            <a:r>
              <a:rPr lang="en-US" b="1" i="1" u="sng" dirty="0"/>
              <a:t>RISC-V</a:t>
            </a:r>
            <a:r>
              <a:rPr lang="en-US" i="1" dirty="0"/>
              <a:t> </a:t>
            </a:r>
            <a:r>
              <a:rPr lang="en-US" dirty="0"/>
              <a:t>- In 2010, </a:t>
            </a:r>
            <a:r>
              <a:rPr lang="en-US" dirty="0" smtClean="0"/>
              <a:t>p</a:t>
            </a:r>
            <a:r>
              <a:rPr lang="en-US" dirty="0"/>
              <a:t>artly inspired by ARM’s IP restrictions and the lack of 64-</a:t>
            </a:r>
            <a:r>
              <a:rPr lang="en-US" dirty="0" smtClean="0"/>
              <a:t>bit addresses and overall </a:t>
            </a:r>
            <a:r>
              <a:rPr lang="en-US" dirty="0" err="1"/>
              <a:t>baroqueness</a:t>
            </a:r>
            <a:r>
              <a:rPr lang="en-US" dirty="0"/>
              <a:t> </a:t>
            </a:r>
            <a:r>
              <a:rPr lang="en-US" dirty="0" smtClean="0"/>
              <a:t>in ARMv7, we </a:t>
            </a:r>
            <a:r>
              <a:rPr lang="en-US" dirty="0"/>
              <a:t>developed RISC-V (pronounced “</a:t>
            </a:r>
            <a:r>
              <a:rPr lang="en-US" dirty="0" smtClean="0"/>
              <a:t>RISK-5</a:t>
            </a:r>
            <a:r>
              <a:rPr lang="en-US" dirty="0"/>
              <a:t>”) for our research and classes, and made it BSD open source. </a:t>
            </a:r>
          </a:p>
        </p:txBody>
      </p:sp>
    </p:spTree>
    <p:extLst>
      <p:ext uri="{BB962C8B-B14F-4D97-AF65-F5344CB8AC3E}">
        <p14:creationId xmlns:p14="http://schemas.microsoft.com/office/powerpoint/2010/main" val="279506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rLab Template">
  <a:themeElements>
    <a:clrScheme name="ParLabSlides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FF0000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8" charset="0"/>
            <a:ea typeface="ＭＳ Ｐゴシック" pitchFamily="18" charset="-128"/>
            <a:cs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8" charset="0"/>
            <a:ea typeface="ＭＳ Ｐゴシック" pitchFamily="18" charset="-128"/>
            <a:cs typeface="ＭＳ Ｐゴシック" pitchFamily="1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arLab Template">
  <a:themeElements>
    <a:clrScheme name="ParLabSlides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latin typeface="Calibri"/>
            <a:ea typeface="ＭＳ Ｐゴシック" pitchFamily="18" charset="-128"/>
            <a:cs typeface="Calibri"/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8" charset="0"/>
            <a:ea typeface="ＭＳ Ｐゴシック" pitchFamily="18" charset="-128"/>
            <a:cs typeface="ＭＳ Ｐゴシック" pitchFamily="1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21672</TotalTime>
  <Words>2168</Words>
  <Application>Microsoft Macintosh PowerPoint</Application>
  <PresentationFormat>On-screen Show (4:3)</PresentationFormat>
  <Paragraphs>384</Paragraphs>
  <Slides>27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Custom Design</vt:lpstr>
      <vt:lpstr>ParLab Template</vt:lpstr>
      <vt:lpstr>1_ParLab Template</vt:lpstr>
      <vt:lpstr>Image</vt:lpstr>
      <vt:lpstr>Free and Open Instruction Sets &amp; Other Stuff</vt:lpstr>
      <vt:lpstr>My first computer</vt:lpstr>
      <vt:lpstr>ARM</vt:lpstr>
      <vt:lpstr>ISAs don’t matter</vt:lpstr>
      <vt:lpstr>ISAs do matter</vt:lpstr>
      <vt:lpstr>So…</vt:lpstr>
      <vt:lpstr>ISAs Should Be Free and Open</vt:lpstr>
      <vt:lpstr>Benefits from Viable Freely Open ISA</vt:lpstr>
      <vt:lpstr>Existing ISAs Offer a Good Start</vt:lpstr>
      <vt:lpstr>Ranking Free, Open RISC ISAs: RISC-V Meets All Requirements</vt:lpstr>
      <vt:lpstr>EOS Chip Roadmap in IBM 45nm SOI  (design/fabrication funded by DARPA PERFECT/POEM)</vt:lpstr>
      <vt:lpstr>Raven-3 Architecture in 28nm FDSOI (Resilient Architecture with Vector-thread ExecutioN)</vt:lpstr>
      <vt:lpstr>Raven-3 Preliminary Measurements</vt:lpstr>
      <vt:lpstr>ARM Cortex A5 vs. RISC-V Rocket</vt:lpstr>
      <vt:lpstr>RISC-V Ecosystem www.riscv.org</vt:lpstr>
      <vt:lpstr>RISC-V External Users</vt:lpstr>
      <vt:lpstr>For More Information</vt:lpstr>
      <vt:lpstr>Chisel: Constructing Hardware In a Scala Embedded Language</vt:lpstr>
      <vt:lpstr>ESP Chip Generator</vt:lpstr>
      <vt:lpstr>FireBox Rack</vt:lpstr>
      <vt:lpstr>DIABLO 1 Cluster Prototype</vt:lpstr>
      <vt:lpstr>Reproducing memcached latency long tail at 2,000-node scale with DIABLO </vt:lpstr>
      <vt:lpstr>Adding 10x Better Interconnect </vt:lpstr>
      <vt:lpstr>Impact of kernel versions on 2,000-node memcached latency long tail</vt:lpstr>
      <vt:lpstr>HPC widgets</vt:lpstr>
      <vt:lpstr>How to NOT build an HPC-SoC</vt:lpstr>
      <vt:lpstr>ASPIRE Sponsors</vt:lpstr>
    </vt:vector>
  </TitlesOfParts>
  <Manager/>
  <Company>UC Berkeley ASPIRE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UCB ASPIRE Lab</dc:title>
  <dc:subject/>
  <dc:creator>Krste Asanovic</dc:creator>
  <cp:keywords/>
  <dc:description/>
  <cp:lastModifiedBy>Krste Asanovic</cp:lastModifiedBy>
  <cp:revision>2592</cp:revision>
  <cp:lastPrinted>2010-01-25T15:08:46Z</cp:lastPrinted>
  <dcterms:created xsi:type="dcterms:W3CDTF">2013-02-14T14:44:06Z</dcterms:created>
  <dcterms:modified xsi:type="dcterms:W3CDTF">2014-08-27T17:53:31Z</dcterms:modified>
  <cp:category/>
</cp:coreProperties>
</file>