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0"/>
  </p:notesMasterIdLst>
  <p:sldIdLst>
    <p:sldId id="315" r:id="rId2"/>
    <p:sldId id="316" r:id="rId3"/>
    <p:sldId id="335" r:id="rId4"/>
    <p:sldId id="337" r:id="rId5"/>
    <p:sldId id="342" r:id="rId6"/>
    <p:sldId id="319" r:id="rId7"/>
    <p:sldId id="317" r:id="rId8"/>
    <p:sldId id="331" r:id="rId9"/>
    <p:sldId id="332" r:id="rId10"/>
    <p:sldId id="338" r:id="rId11"/>
    <p:sldId id="339" r:id="rId12"/>
    <p:sldId id="343" r:id="rId13"/>
    <p:sldId id="320" r:id="rId14"/>
    <p:sldId id="345" r:id="rId15"/>
    <p:sldId id="346" r:id="rId16"/>
    <p:sldId id="344" r:id="rId17"/>
    <p:sldId id="328" r:id="rId18"/>
    <p:sldId id="330"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943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p:restoredLeft sz="15620"/>
    <p:restoredTop sz="94660"/>
  </p:normalViewPr>
  <p:slideViewPr>
    <p:cSldViewPr snapToGrid="0" snapToObjects="1">
      <p:cViewPr varScale="1">
        <p:scale>
          <a:sx n="109" d="100"/>
          <a:sy n="109" d="100"/>
        </p:scale>
        <p:origin x="-156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96A88C-B47C-6A49-9146-5C2F861F5688}" type="datetimeFigureOut">
              <a:rPr lang="en-US" smtClean="0"/>
              <a:pPr/>
              <a:t>10/15/15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7929F4-F610-9544-87B4-2DBD3ACF87E6}" type="slidenum">
              <a:rPr lang="en-US" smtClean="0"/>
              <a:pPr/>
              <a:t>‹#›</a:t>
            </a:fld>
            <a:endParaRPr lang="en-US"/>
          </a:p>
        </p:txBody>
      </p:sp>
    </p:spTree>
    <p:extLst>
      <p:ext uri="{BB962C8B-B14F-4D97-AF65-F5344CB8AC3E}">
        <p14:creationId xmlns:p14="http://schemas.microsoft.com/office/powerpoint/2010/main" val="375140889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p:cNvSpPr>
          <p:nvPr>
            <p:ph type="sldImg"/>
          </p:nvPr>
        </p:nvSpPr>
        <p:spPr>
          <a:ln/>
        </p:spPr>
      </p:sp>
      <p:sp>
        <p:nvSpPr>
          <p:cNvPr id="19459" name="Notes Placeholder 2"/>
          <p:cNvSpPr>
            <a:spLocks noGrp="1"/>
          </p:cNvSpPr>
          <p:nvPr>
            <p:ph type="body" idx="1"/>
          </p:nvPr>
        </p:nvSpPr>
        <p:spPr>
          <a:noFill/>
          <a:ln/>
        </p:spPr>
        <p:txBody>
          <a:bodyPr/>
          <a:lstStyle/>
          <a:p>
            <a:r>
              <a:rPr lang="en-US" smtClean="0"/>
              <a:t> </a:t>
            </a:r>
          </a:p>
        </p:txBody>
      </p:sp>
      <p:sp>
        <p:nvSpPr>
          <p:cNvPr id="19460" name="Slide Number Placeholder 3"/>
          <p:cNvSpPr>
            <a:spLocks noGrp="1"/>
          </p:cNvSpPr>
          <p:nvPr>
            <p:ph type="sldNum" sz="quarter" idx="5"/>
          </p:nvPr>
        </p:nvSpPr>
        <p:spPr>
          <a:noFill/>
        </p:spPr>
        <p:txBody>
          <a:bodyPr/>
          <a:lstStyle/>
          <a:p>
            <a:fld id="{6B80E2FE-1898-3B46-A697-32A9A69F2C6A}" type="slidenum">
              <a:rPr lang="en-US" smtClean="0"/>
              <a:pPr/>
              <a:t>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154" eaLnBrk="0" hangingPunct="0">
              <a:defRPr sz="2400">
                <a:solidFill>
                  <a:schemeClr val="tx1"/>
                </a:solidFill>
                <a:latin typeface="Arial" charset="0"/>
                <a:ea typeface="ＭＳ Ｐゴシック" charset="0"/>
                <a:cs typeface="ＭＳ Ｐゴシック" charset="0"/>
              </a:defRPr>
            </a:lvl1pPr>
            <a:lvl2pPr marL="37279299" indent="-36829963" defTabSz="911154"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49336" eaLnBrk="0" fontAlgn="base" hangingPunct="0">
              <a:spcBef>
                <a:spcPct val="0"/>
              </a:spcBef>
              <a:spcAft>
                <a:spcPct val="0"/>
              </a:spcAft>
              <a:defRPr sz="2400">
                <a:solidFill>
                  <a:schemeClr val="tx1"/>
                </a:solidFill>
                <a:latin typeface="Arial" charset="0"/>
                <a:ea typeface="ＭＳ Ｐゴシック" charset="0"/>
              </a:defRPr>
            </a:lvl6pPr>
            <a:lvl7pPr marL="898672" eaLnBrk="0" fontAlgn="base" hangingPunct="0">
              <a:spcBef>
                <a:spcPct val="0"/>
              </a:spcBef>
              <a:spcAft>
                <a:spcPct val="0"/>
              </a:spcAft>
              <a:defRPr sz="2400">
                <a:solidFill>
                  <a:schemeClr val="tx1"/>
                </a:solidFill>
                <a:latin typeface="Arial" charset="0"/>
                <a:ea typeface="ＭＳ Ｐゴシック" charset="0"/>
              </a:defRPr>
            </a:lvl7pPr>
            <a:lvl8pPr marL="1348008" eaLnBrk="0" fontAlgn="base" hangingPunct="0">
              <a:spcBef>
                <a:spcPct val="0"/>
              </a:spcBef>
              <a:spcAft>
                <a:spcPct val="0"/>
              </a:spcAft>
              <a:defRPr sz="2400">
                <a:solidFill>
                  <a:schemeClr val="tx1"/>
                </a:solidFill>
                <a:latin typeface="Arial" charset="0"/>
                <a:ea typeface="ＭＳ Ｐゴシック" charset="0"/>
              </a:defRPr>
            </a:lvl8pPr>
            <a:lvl9pPr marL="179734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BCAC70D-D8DF-7E48-AE57-97C304C96FE4}" type="slidenum">
              <a:rPr lang="en-US" sz="1200"/>
              <a:pPr eaLnBrk="1" hangingPunct="1"/>
              <a:t>4</a:t>
            </a:fld>
            <a:endParaRPr lang="en-US" sz="1200"/>
          </a:p>
        </p:txBody>
      </p:sp>
      <p:sp>
        <p:nvSpPr>
          <p:cNvPr id="24579" name="Rectangle 1026"/>
          <p:cNvSpPr>
            <a:spLocks noGrp="1" noRot="1" noChangeAspect="1" noChangeArrowheads="1" noTextEdit="1"/>
          </p:cNvSpPr>
          <p:nvPr>
            <p:ph type="sldImg"/>
          </p:nvPr>
        </p:nvSpPr>
        <p:spPr>
          <a:solidFill>
            <a:srgbClr val="FFFFFF"/>
          </a:solidFill>
          <a:ln/>
        </p:spPr>
      </p:sp>
      <p:sp>
        <p:nvSpPr>
          <p:cNvPr id="24580" name="Rectangle 1027"/>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lIns="91083" tIns="45542" rIns="91083" bIns="45542"/>
          <a:lstStyle/>
          <a:p>
            <a:pPr eaLnBrk="1" hangingPunct="1">
              <a:buFontTx/>
              <a:buChar char="•"/>
            </a:pPr>
            <a:r>
              <a:rPr lang="en-US" b="1">
                <a:solidFill>
                  <a:srgbClr val="000099"/>
                </a:solidFill>
                <a:ea typeface="ＭＳ Ｐゴシック" charset="0"/>
                <a:cs typeface="ＭＳ Ｐゴシック" charset="0"/>
              </a:rPr>
              <a:t>Climate modelers indicate that cloud models are key source of error</a:t>
            </a:r>
          </a:p>
          <a:p>
            <a:pPr eaLnBrk="1" hangingPunct="1">
              <a:buFontTx/>
              <a:buChar char="•"/>
            </a:pPr>
            <a:r>
              <a:rPr lang="en-US" b="1">
                <a:solidFill>
                  <a:srgbClr val="000099"/>
                </a:solidFill>
                <a:ea typeface="ＭＳ Ｐゴシック" charset="0"/>
                <a:cs typeface="ＭＳ Ｐゴシック" charset="0"/>
              </a:rPr>
              <a:t>High resoution, 1km scale model will address this problem using physical cloud models</a:t>
            </a:r>
          </a:p>
          <a:p>
            <a:pPr eaLnBrk="1" hangingPunct="1">
              <a:buFontTx/>
              <a:buChar char="•"/>
            </a:pPr>
            <a:r>
              <a:rPr lang="en-US" b="1">
                <a:solidFill>
                  <a:srgbClr val="000099"/>
                </a:solidFill>
                <a:ea typeface="ＭＳ Ｐゴシック" charset="0"/>
                <a:cs typeface="ＭＳ Ｐゴシック" charset="0"/>
              </a:rPr>
              <a:t>At current resolutions, cloud statistics must be parameterized.</a:t>
            </a:r>
          </a:p>
          <a:p>
            <a:pPr lvl="1" eaLnBrk="1" hangingPunct="1">
              <a:buFontTx/>
              <a:buChar char="•"/>
            </a:pPr>
            <a:r>
              <a:rPr lang="en-US" b="1">
                <a:solidFill>
                  <a:srgbClr val="000099"/>
                </a:solidFill>
                <a:ea typeface="ＭＳ Ｐゴシック" charset="0"/>
              </a:rPr>
              <a:t> After 30 years, there are still major issues with parameterization</a:t>
            </a:r>
          </a:p>
          <a:p>
            <a:pPr eaLnBrk="1" hangingPunct="1">
              <a:buFontTx/>
              <a:buChar char="•"/>
            </a:pPr>
            <a:r>
              <a:rPr lang="en-US" b="1">
                <a:solidFill>
                  <a:srgbClr val="000099"/>
                </a:solidFill>
                <a:ea typeface="ＭＳ Ｐゴシック" charset="0"/>
                <a:cs typeface="ＭＳ Ｐゴシック" charset="0"/>
              </a:rPr>
              <a:t> Physics of individual cloud systems is well understood</a:t>
            </a:r>
          </a:p>
          <a:p>
            <a:pPr lvl="1" eaLnBrk="1" hangingPunct="1">
              <a:buFontTx/>
              <a:buChar char="•"/>
            </a:pPr>
            <a:r>
              <a:rPr lang="en-US" b="1">
                <a:solidFill>
                  <a:srgbClr val="000099"/>
                </a:solidFill>
                <a:ea typeface="ＭＳ Ｐゴシック" charset="0"/>
              </a:rPr>
              <a:t> Cloud system resolving models can explicitly simulate these statistics</a:t>
            </a:r>
          </a:p>
          <a:p>
            <a:pPr lvl="1" eaLnBrk="1" hangingPunct="1">
              <a:buFontTx/>
              <a:buChar char="•"/>
            </a:pPr>
            <a:r>
              <a:rPr lang="en-US" b="1">
                <a:solidFill>
                  <a:srgbClr val="000099"/>
                </a:solidFill>
                <a:ea typeface="ＭＳ Ｐゴシック" charset="0"/>
              </a:rPr>
              <a:t> Requires 1km resolution </a:t>
            </a:r>
          </a:p>
          <a:p>
            <a:pPr lvl="1" eaLnBrk="1" hangingPunct="1">
              <a:buFontTx/>
              <a:buChar char="•"/>
            </a:pPr>
            <a:r>
              <a:rPr lang="en-US" b="1">
                <a:solidFill>
                  <a:srgbClr val="000099"/>
                </a:solidFill>
                <a:ea typeface="ＭＳ Ｐゴシック" charset="0"/>
              </a:rPr>
              <a:t> 10</a:t>
            </a:r>
            <a:r>
              <a:rPr lang="en-US" b="1" baseline="30000">
                <a:solidFill>
                  <a:srgbClr val="000099"/>
                </a:solidFill>
                <a:ea typeface="ＭＳ Ｐゴシック" charset="0"/>
              </a:rPr>
              <a:t>7</a:t>
            </a:r>
            <a:r>
              <a:rPr lang="en-US" b="1">
                <a:solidFill>
                  <a:srgbClr val="000099"/>
                </a:solidFill>
                <a:ea typeface="ＭＳ Ｐゴシック" charset="0"/>
              </a:rPr>
              <a:t> times more computer cycles</a:t>
            </a:r>
          </a:p>
          <a:p>
            <a:pPr eaLnBrk="1" hangingPunct="1">
              <a:buFontTx/>
              <a:buChar char="•"/>
            </a:pPr>
            <a:r>
              <a:rPr lang="en-US" b="1">
                <a:solidFill>
                  <a:srgbClr val="800000"/>
                </a:solidFill>
                <a:ea typeface="ＭＳ Ｐゴシック" charset="0"/>
                <a:cs typeface="ＭＳ Ｐゴシック" charset="0"/>
              </a:rPr>
              <a:t> UN WMO Climate Modeling Summit cites as the top priority</a:t>
            </a:r>
          </a:p>
          <a:p>
            <a:pPr lvl="1" eaLnBrk="1" hangingPunct="1"/>
            <a:r>
              <a:rPr lang="en-US">
                <a:ea typeface="ＭＳ Ｐゴシック" charset="0"/>
              </a:rPr>
              <a:t> </a:t>
            </a:r>
          </a:p>
          <a:p>
            <a:pPr lvl="2" eaLnBrk="1" hangingPunct="1"/>
            <a:endParaRPr lang="en-US">
              <a:ea typeface="ＭＳ Ｐゴシック" charset="0"/>
            </a:endParaRPr>
          </a:p>
          <a:p>
            <a:pPr lvl="2" eaLnBrk="1" hangingPunct="1"/>
            <a:endParaRPr lang="en-US">
              <a:ea typeface="ＭＳ Ｐゴシック" charset="0"/>
            </a:endParaRPr>
          </a:p>
          <a:p>
            <a:pPr eaLnBrk="1" hangingPunct="1"/>
            <a:endParaRPr lang="en-US">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a typeface="ＭＳ Ｐゴシック" charset="0"/>
                <a:cs typeface="ＭＳ Ｐゴシック" charset="0"/>
              </a:rPr>
              <a:t>Mention cubed sphere here. We know that climate projections are better if multiple models are used. One climate model</a:t>
            </a:r>
            <a:r>
              <a:rPr lang="ja-JP" altLang="en-US">
                <a:ea typeface="ＭＳ Ｐゴシック" charset="0"/>
                <a:cs typeface="ＭＳ Ｐゴシック" charset="0"/>
              </a:rPr>
              <a:t>’</a:t>
            </a:r>
            <a:r>
              <a:rPr lang="en-US">
                <a:ea typeface="ＭＳ Ｐゴシック" charset="0"/>
                <a:cs typeface="ＭＳ Ｐゴシック" charset="0"/>
              </a:rPr>
              <a:t>s code requirements are different from another climate model, but they are more alike than different. Models from other disciplines like nanotechnology or protein folding are very different. Part of our approach is to exploit this similarity.</a:t>
            </a:r>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154" eaLnBrk="0" hangingPunct="0">
              <a:defRPr sz="2400">
                <a:solidFill>
                  <a:schemeClr val="tx1"/>
                </a:solidFill>
                <a:latin typeface="Arial" charset="0"/>
                <a:ea typeface="ＭＳ Ｐゴシック" charset="0"/>
                <a:cs typeface="ＭＳ Ｐゴシック" charset="0"/>
              </a:defRPr>
            </a:lvl1pPr>
            <a:lvl2pPr marL="37279299" indent="-36829963" defTabSz="911154"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49336" eaLnBrk="0" fontAlgn="base" hangingPunct="0">
              <a:spcBef>
                <a:spcPct val="0"/>
              </a:spcBef>
              <a:spcAft>
                <a:spcPct val="0"/>
              </a:spcAft>
              <a:defRPr sz="2400">
                <a:solidFill>
                  <a:schemeClr val="tx1"/>
                </a:solidFill>
                <a:latin typeface="Arial" charset="0"/>
                <a:ea typeface="ＭＳ Ｐゴシック" charset="0"/>
              </a:defRPr>
            </a:lvl6pPr>
            <a:lvl7pPr marL="898672" eaLnBrk="0" fontAlgn="base" hangingPunct="0">
              <a:spcBef>
                <a:spcPct val="0"/>
              </a:spcBef>
              <a:spcAft>
                <a:spcPct val="0"/>
              </a:spcAft>
              <a:defRPr sz="2400">
                <a:solidFill>
                  <a:schemeClr val="tx1"/>
                </a:solidFill>
                <a:latin typeface="Arial" charset="0"/>
                <a:ea typeface="ＭＳ Ｐゴシック" charset="0"/>
              </a:defRPr>
            </a:lvl7pPr>
            <a:lvl8pPr marL="1348008" eaLnBrk="0" fontAlgn="base" hangingPunct="0">
              <a:spcBef>
                <a:spcPct val="0"/>
              </a:spcBef>
              <a:spcAft>
                <a:spcPct val="0"/>
              </a:spcAft>
              <a:defRPr sz="2400">
                <a:solidFill>
                  <a:schemeClr val="tx1"/>
                </a:solidFill>
                <a:latin typeface="Arial" charset="0"/>
                <a:ea typeface="ＭＳ Ｐゴシック" charset="0"/>
              </a:defRPr>
            </a:lvl8pPr>
            <a:lvl9pPr marL="179734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B1EA2C5-5923-FB43-B0BF-FD46943F049A}" type="slidenum">
              <a:rPr lang="en-US" sz="1200"/>
              <a:pPr eaLnBrk="1" hangingPunct="1"/>
              <a:t>6</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even without the 3x speedup, execution time would be the same as 25km </a:t>
            </a:r>
            <a:r>
              <a:rPr lang="en-US" smtClean="0"/>
              <a:t>on hopper!</a:t>
            </a:r>
            <a:endParaRPr lang="en-US"/>
          </a:p>
        </p:txBody>
      </p:sp>
      <p:sp>
        <p:nvSpPr>
          <p:cNvPr id="4" name="Slide Number Placeholder 3"/>
          <p:cNvSpPr>
            <a:spLocks noGrp="1"/>
          </p:cNvSpPr>
          <p:nvPr>
            <p:ph type="sldNum" sz="quarter" idx="10"/>
          </p:nvPr>
        </p:nvSpPr>
        <p:spPr/>
        <p:txBody>
          <a:bodyPr/>
          <a:lstStyle/>
          <a:p>
            <a:fld id="{FE7929F4-F610-9544-87B4-2DBD3ACF87E6}" type="slidenum">
              <a:rPr lang="en-US" smtClean="0"/>
              <a:pPr/>
              <a:t>13</a:t>
            </a:fld>
            <a:endParaRPr lang="en-US"/>
          </a:p>
        </p:txBody>
      </p:sp>
    </p:spTree>
    <p:extLst>
      <p:ext uri="{BB962C8B-B14F-4D97-AF65-F5344CB8AC3E}">
        <p14:creationId xmlns:p14="http://schemas.microsoft.com/office/powerpoint/2010/main" val="3150164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That would be NERSC 10.</a:t>
            </a:r>
            <a:endParaRPr lang="en-US" dirty="0"/>
          </a:p>
        </p:txBody>
      </p:sp>
      <p:sp>
        <p:nvSpPr>
          <p:cNvPr id="4" name="Slide Number Placeholder 3"/>
          <p:cNvSpPr>
            <a:spLocks noGrp="1"/>
          </p:cNvSpPr>
          <p:nvPr>
            <p:ph type="sldNum" sz="quarter" idx="10"/>
          </p:nvPr>
        </p:nvSpPr>
        <p:spPr/>
        <p:txBody>
          <a:bodyPr/>
          <a:lstStyle/>
          <a:p>
            <a:fld id="{FE7929F4-F610-9544-87B4-2DBD3ACF87E6}" type="slidenum">
              <a:rPr lang="en-US" smtClean="0"/>
              <a:pPr/>
              <a:t>17</a:t>
            </a:fld>
            <a:endParaRPr lang="en-US"/>
          </a:p>
        </p:txBody>
      </p:sp>
    </p:spTree>
    <p:extLst>
      <p:ext uri="{BB962C8B-B14F-4D97-AF65-F5344CB8AC3E}">
        <p14:creationId xmlns:p14="http://schemas.microsoft.com/office/powerpoint/2010/main" val="21489081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7.png"/><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 Id="rId3" Type="http://schemas.openxmlformats.org/officeDocument/2006/relationships/image" Target="../media/image10.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shadeToTitle="1">
        <a:gradFill flip="none" rotWithShape="1">
          <a:gsLst>
            <a:gs pos="0">
              <a:srgbClr val="FFFFB3"/>
            </a:gs>
            <a:gs pos="100000">
              <a:srgbClr val="939465"/>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9" name="Rectangle 8"/>
          <p:cNvSpPr/>
          <p:nvPr/>
        </p:nvSpPr>
        <p:spPr>
          <a:xfrm>
            <a:off x="0" y="1513150"/>
            <a:ext cx="9144000" cy="481144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lIns="19047" tIns="9523" rIns="19047" bIns="9523" anchor="ctr">
            <a:prstTxWarp prst="textNoShape">
              <a:avLst/>
            </a:prstTxWarp>
          </a:bodyPr>
          <a:lstStyle/>
          <a:p>
            <a:pPr algn="ctr" defTabSz="522138">
              <a:defRPr/>
            </a:pPr>
            <a:endParaRPr lang="en-US">
              <a:solidFill>
                <a:schemeClr val="bg2"/>
              </a:solidFill>
              <a:ea typeface="ＭＳ Ｐゴシック" charset="-128"/>
              <a:cs typeface="ＭＳ Ｐゴシック" charset="-128"/>
            </a:endParaRPr>
          </a:p>
        </p:txBody>
      </p:sp>
      <p:sp>
        <p:nvSpPr>
          <p:cNvPr id="2" name="Title 1"/>
          <p:cNvSpPr>
            <a:spLocks noGrp="1"/>
          </p:cNvSpPr>
          <p:nvPr>
            <p:ph type="ctrTitle"/>
          </p:nvPr>
        </p:nvSpPr>
        <p:spPr>
          <a:xfrm>
            <a:off x="685800" y="1950112"/>
            <a:ext cx="7772400" cy="1478888"/>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accent1"/>
                </a:solidFill>
                <a:latin typeface="+mj-lt"/>
                <a:ea typeface="+mj-ea"/>
                <a:cs typeface="+mj-cs"/>
              </a:defRPr>
            </a:lvl1pPr>
          </a:lstStyle>
          <a:p>
            <a:r>
              <a:rPr lang="en-US" smtClean="0"/>
              <a:t>Click to edit Master title style</a:t>
            </a:r>
            <a:endParaRPr dirty="0"/>
          </a:p>
        </p:txBody>
      </p:sp>
      <p:sp>
        <p:nvSpPr>
          <p:cNvPr id="3" name="Subtitle 2"/>
          <p:cNvSpPr>
            <a:spLocks noGrp="1"/>
          </p:cNvSpPr>
          <p:nvPr>
            <p:ph type="subTitle" idx="1"/>
          </p:nvPr>
        </p:nvSpPr>
        <p:spPr>
          <a:xfrm>
            <a:off x="685800" y="3882544"/>
            <a:ext cx="7772400" cy="841856"/>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800" kern="1200">
                <a:solidFill>
                  <a:schemeClr val="tx2"/>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pic>
        <p:nvPicPr>
          <p:cNvPr id="10" name="Picture 16" descr="LBL_logo_bl_notext.png"/>
          <p:cNvPicPr>
            <a:picLocks noChangeAspect="1"/>
          </p:cNvPicPr>
          <p:nvPr/>
        </p:nvPicPr>
        <p:blipFill>
          <a:blip r:embed="rId2"/>
          <a:srcRect/>
          <a:stretch>
            <a:fillRect/>
          </a:stretch>
        </p:blipFill>
        <p:spPr bwMode="auto">
          <a:xfrm>
            <a:off x="457200" y="381000"/>
            <a:ext cx="1076678" cy="816438"/>
          </a:xfrm>
          <a:prstGeom prst="rect">
            <a:avLst/>
          </a:prstGeom>
          <a:noFill/>
          <a:ln w="9525">
            <a:noFill/>
            <a:miter lim="800000"/>
            <a:headEnd/>
            <a:tailEnd/>
          </a:ln>
        </p:spPr>
      </p:pic>
      <p:pic>
        <p:nvPicPr>
          <p:cNvPr id="12" name="Picture 20" descr="CRD_logo_new2.png"/>
          <p:cNvPicPr>
            <a:picLocks noChangeAspect="1"/>
          </p:cNvPicPr>
          <p:nvPr/>
        </p:nvPicPr>
        <p:blipFill>
          <a:blip r:embed="rId3"/>
          <a:srcRect/>
          <a:stretch>
            <a:fillRect/>
          </a:stretch>
        </p:blipFill>
        <p:spPr bwMode="auto">
          <a:xfrm>
            <a:off x="6525840" y="70776"/>
            <a:ext cx="2316643" cy="1442374"/>
          </a:xfrm>
          <a:prstGeom prst="rect">
            <a:avLst/>
          </a:prstGeom>
          <a:noFill/>
          <a:ln w="9525">
            <a:noFill/>
            <a:miter lim="800000"/>
            <a:headEnd/>
            <a:tailEnd/>
          </a:ln>
        </p:spPr>
      </p:pic>
      <p:sp>
        <p:nvSpPr>
          <p:cNvPr id="8" name="Text Placeholder 7"/>
          <p:cNvSpPr>
            <a:spLocks noGrp="1"/>
          </p:cNvSpPr>
          <p:nvPr>
            <p:ph type="body" sz="quarter" idx="10"/>
          </p:nvPr>
        </p:nvSpPr>
        <p:spPr>
          <a:xfrm>
            <a:off x="685800" y="5105400"/>
            <a:ext cx="7772400" cy="685800"/>
          </a:xfrm>
        </p:spPr>
        <p:txBody>
          <a:bodyPr>
            <a:normAutofit/>
          </a:bodyPr>
          <a:lstStyle>
            <a:lvl1pPr>
              <a:defRPr sz="1800"/>
            </a:lvl1pPr>
          </a:lstStyle>
          <a:p>
            <a:pPr lvl="0"/>
            <a:r>
              <a:rPr lang="en-US" smtClean="0"/>
              <a:t>Click to edit Master text styles</a:t>
            </a:r>
          </a:p>
        </p:txBody>
      </p:sp>
      <p:pic>
        <p:nvPicPr>
          <p:cNvPr id="13" name="Picture 16" descr="DOE_Office_Science_blk_side.png"/>
          <p:cNvPicPr>
            <a:picLocks noChangeAspect="1"/>
          </p:cNvPicPr>
          <p:nvPr/>
        </p:nvPicPr>
        <p:blipFill>
          <a:blip r:embed="rId4"/>
          <a:srcRect/>
          <a:stretch>
            <a:fillRect/>
          </a:stretch>
        </p:blipFill>
        <p:spPr bwMode="auto">
          <a:xfrm>
            <a:off x="7684162" y="6516711"/>
            <a:ext cx="1268346" cy="214313"/>
          </a:xfrm>
          <a:prstGeom prst="rect">
            <a:avLst/>
          </a:prstGeom>
          <a:noFill/>
          <a:ln w="9525">
            <a:noFill/>
            <a:miter lim="800000"/>
            <a:headEnd/>
            <a:tailEnd/>
          </a:ln>
        </p:spPr>
      </p:pic>
      <p:cxnSp>
        <p:nvCxnSpPr>
          <p:cNvPr id="11" name="Straight Connector 10"/>
          <p:cNvCxnSpPr/>
          <p:nvPr/>
        </p:nvCxnSpPr>
        <p:spPr>
          <a:xfrm>
            <a:off x="0" y="1513150"/>
            <a:ext cx="9144000" cy="0"/>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spTree>
  </p:cSld>
  <p:clrMapOvr>
    <a:overrideClrMapping bg1="lt1" tx1="dk1" bg2="lt2" tx2="dk2" accent1="accent1" accent2="accent2" accent3="accent3" accent4="accent4" accent5="accent5" accent6="accent6" hlink="hlink" folHlink="folHlink"/>
  </p:clrMapOvr>
  <p:transition xmlns:p14="http://schemas.microsoft.com/office/powerpoint/2010/main" advTm="1000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cSld name="1_Title Slide">
    <p:bg>
      <p:bgPr>
        <a:solidFill>
          <a:srgbClr val="10253F"/>
        </a:solidFill>
        <a:effectLst/>
      </p:bgPr>
    </p:bg>
    <p:spTree>
      <p:nvGrpSpPr>
        <p:cNvPr id="1" name=""/>
        <p:cNvGrpSpPr/>
        <p:nvPr/>
      </p:nvGrpSpPr>
      <p:grpSpPr>
        <a:xfrm>
          <a:off x="0" y="0"/>
          <a:ext cx="0" cy="0"/>
          <a:chOff x="0" y="0"/>
          <a:chExt cx="0" cy="0"/>
        </a:xfrm>
      </p:grpSpPr>
      <p:pic>
        <p:nvPicPr>
          <p:cNvPr id="2" name="Picture 24" descr="XBD200302-00063-02.jpg"/>
          <p:cNvPicPr>
            <a:picLocks noChangeAspect="1"/>
          </p:cNvPicPr>
          <p:nvPr/>
        </p:nvPicPr>
        <p:blipFill>
          <a:blip r:embed="rId2"/>
          <a:srcRect l="3206" t="26352" r="66402" b="1721"/>
          <a:stretch>
            <a:fillRect/>
          </a:stretch>
        </p:blipFill>
        <p:spPr bwMode="auto">
          <a:xfrm>
            <a:off x="0" y="1066800"/>
            <a:ext cx="9144000" cy="5791200"/>
          </a:xfrm>
          <a:prstGeom prst="rect">
            <a:avLst/>
          </a:prstGeom>
          <a:noFill/>
          <a:ln w="9525">
            <a:noFill/>
            <a:miter lim="800000"/>
            <a:headEnd/>
            <a:tailEnd/>
          </a:ln>
        </p:spPr>
      </p:pic>
      <p:grpSp>
        <p:nvGrpSpPr>
          <p:cNvPr id="3" name="Group 6"/>
          <p:cNvGrpSpPr>
            <a:grpSpLocks/>
          </p:cNvGrpSpPr>
          <p:nvPr/>
        </p:nvGrpSpPr>
        <p:grpSpPr bwMode="auto">
          <a:xfrm>
            <a:off x="0" y="158750"/>
            <a:ext cx="9144000" cy="6699250"/>
            <a:chOff x="0" y="158750"/>
            <a:chExt cx="9144000" cy="6699250"/>
          </a:xfrm>
        </p:grpSpPr>
        <p:sp>
          <p:nvSpPr>
            <p:cNvPr id="4" name="Rectangle 3"/>
            <p:cNvSpPr/>
            <p:nvPr userDrawn="1"/>
          </p:nvSpPr>
          <p:spPr>
            <a:xfrm>
              <a:off x="0" y="1054100"/>
              <a:ext cx="9144000" cy="5803900"/>
            </a:xfrm>
            <a:prstGeom prst="rect">
              <a:avLst/>
            </a:prstGeom>
            <a:solidFill>
              <a:schemeClr val="accent1">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charset="-128"/>
                <a:cs typeface="ＭＳ Ｐゴシック" charset="-128"/>
              </a:endParaRPr>
            </a:p>
          </p:txBody>
        </p:sp>
        <p:pic>
          <p:nvPicPr>
            <p:cNvPr id="5" name="Picture 8" descr="LBNL_DOE_Banner_White.eps"/>
            <p:cNvPicPr>
              <a:picLocks noChangeAspect="1"/>
            </p:cNvPicPr>
            <p:nvPr userDrawn="1"/>
          </p:nvPicPr>
          <p:blipFill>
            <a:blip r:embed="rId3"/>
            <a:srcRect/>
            <a:stretch>
              <a:fillRect/>
            </a:stretch>
          </p:blipFill>
          <p:spPr bwMode="auto">
            <a:xfrm>
              <a:off x="347663" y="158750"/>
              <a:ext cx="8459787" cy="630238"/>
            </a:xfrm>
            <a:prstGeom prst="rect">
              <a:avLst/>
            </a:prstGeom>
            <a:noFill/>
            <a:ln w="9525">
              <a:noFill/>
              <a:miter lim="800000"/>
              <a:headEnd/>
              <a:tailEnd/>
            </a:ln>
          </p:spPr>
        </p:pic>
        <p:cxnSp>
          <p:nvCxnSpPr>
            <p:cNvPr id="6" name="Straight Connector 5"/>
            <p:cNvCxnSpPr/>
            <p:nvPr userDrawn="1"/>
          </p:nvCxnSpPr>
          <p:spPr>
            <a:xfrm>
              <a:off x="0" y="1050925"/>
              <a:ext cx="9144000" cy="1588"/>
            </a:xfrm>
            <a:prstGeom prst="line">
              <a:avLst/>
            </a:prstGeom>
            <a:ln w="6350" cap="flat" cmpd="sng" algn="ctr">
              <a:solidFill>
                <a:srgbClr val="FFFFFF"/>
              </a:solidFill>
              <a:prstDash val="dot"/>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bg>
      <p:bgPr>
        <a:gradFill flip="none" rotWithShape="1">
          <a:gsLst>
            <a:gs pos="0">
              <a:srgbClr val="FFFFB3"/>
            </a:gs>
            <a:gs pos="100000">
              <a:srgbClr val="939465"/>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15193" y="1295400"/>
            <a:ext cx="7313613" cy="4892040"/>
          </a:xfrm>
        </p:spPr>
        <p:txBody>
          <a:bodyPr/>
          <a:lstStyle>
            <a:lvl3pPr>
              <a:spcBef>
                <a:spcPts val="400"/>
              </a:spcBef>
              <a:defRPr/>
            </a:lvl3pPr>
          </a:lstStyle>
          <a:p>
            <a:pPr lvl="0"/>
            <a:r>
              <a:rPr lang="en-US" smtClean="0"/>
              <a:t>Click to edit Master text styles</a:t>
            </a:r>
          </a:p>
          <a:p>
            <a:pPr lvl="1"/>
            <a:r>
              <a:rPr lang="en-US" smtClean="0"/>
              <a:t>Second level</a:t>
            </a:r>
          </a:p>
          <a:p>
            <a:pPr lvl="2"/>
            <a:r>
              <a:rPr lang="en-US" smtClean="0"/>
              <a:t>Third level</a:t>
            </a:r>
          </a:p>
        </p:txBody>
      </p:sp>
      <p:sp>
        <p:nvSpPr>
          <p:cNvPr id="4" name="Date Placeholder 3"/>
          <p:cNvSpPr>
            <a:spLocks noGrp="1"/>
          </p:cNvSpPr>
          <p:nvPr>
            <p:ph type="dt" sz="half" idx="10"/>
          </p:nvPr>
        </p:nvSpPr>
        <p:spPr>
          <a:xfrm>
            <a:off x="200025" y="6516711"/>
            <a:ext cx="760413" cy="265089"/>
          </a:xfrm>
          <a:prstGeom prst="rect">
            <a:avLst/>
          </a:prstGeom>
        </p:spPr>
        <p:txBody>
          <a:bodyPr/>
          <a:lstStyle>
            <a:lvl1pPr>
              <a:defRPr sz="900"/>
            </a:lvl1pPr>
          </a:lstStyle>
          <a:p>
            <a:fld id="{823E2B71-75EE-E94D-BE54-2E095812702A}" type="datetimeFigureOut">
              <a:rPr lang="en-US" smtClean="0"/>
              <a:pPr/>
              <a:t>10/15/15</a:t>
            </a:fld>
            <a:endParaRPr lang="en-US"/>
          </a:p>
        </p:txBody>
      </p:sp>
      <p:sp>
        <p:nvSpPr>
          <p:cNvPr id="5" name="Footer Placeholder 4"/>
          <p:cNvSpPr>
            <a:spLocks noGrp="1"/>
          </p:cNvSpPr>
          <p:nvPr>
            <p:ph type="ftr" sz="quarter" idx="11"/>
          </p:nvPr>
        </p:nvSpPr>
        <p:spPr>
          <a:xfrm>
            <a:off x="960438" y="6516711"/>
            <a:ext cx="5486400" cy="259278"/>
          </a:xfrm>
          <a:prstGeom prst="rect">
            <a:avLst/>
          </a:prstGeom>
        </p:spPr>
        <p:txBody>
          <a:bodyPr/>
          <a:lstStyle>
            <a:lvl1pPr algn="ctr">
              <a:defRPr sz="900"/>
            </a:lvl1pPr>
          </a:lstStyle>
          <a:p>
            <a:endParaRPr lang="en-US"/>
          </a:p>
        </p:txBody>
      </p:sp>
      <p:sp>
        <p:nvSpPr>
          <p:cNvPr id="9" name="Slide Number Placeholder 5"/>
          <p:cNvSpPr>
            <a:spLocks noGrp="1"/>
          </p:cNvSpPr>
          <p:nvPr>
            <p:ph type="sldNum" sz="quarter" idx="12"/>
          </p:nvPr>
        </p:nvSpPr>
        <p:spPr>
          <a:xfrm>
            <a:off x="6477000" y="6516711"/>
            <a:ext cx="672546" cy="250614"/>
          </a:xfrm>
          <a:prstGeom prst="rect">
            <a:avLst/>
          </a:prstGeom>
        </p:spPr>
        <p:txBody>
          <a:bodyPr/>
          <a:lstStyle>
            <a:lvl1pPr>
              <a:defRPr sz="900"/>
            </a:lvl1pPr>
          </a:lstStyle>
          <a:p>
            <a:fld id="{C41FD94A-3280-6B4A-962C-1D6736B77269}" type="slidenum">
              <a:rPr lang="en-US" smtClean="0"/>
              <a:pPr/>
              <a:t>‹#›</a:t>
            </a:fld>
            <a:endParaRPr lang="en-US"/>
          </a:p>
        </p:txBody>
      </p:sp>
      <p:sp>
        <p:nvSpPr>
          <p:cNvPr id="7" name="Title 1"/>
          <p:cNvSpPr>
            <a:spLocks noGrp="1"/>
          </p:cNvSpPr>
          <p:nvPr>
            <p:ph type="title"/>
          </p:nvPr>
        </p:nvSpPr>
        <p:spPr>
          <a:xfrm>
            <a:off x="914400" y="76200"/>
            <a:ext cx="7772400" cy="769143"/>
          </a:xfrm>
        </p:spPr>
        <p:txBody>
          <a:bodyPr/>
          <a:lstStyle/>
          <a:p>
            <a:r>
              <a:rPr lang="en-US" smtClean="0"/>
              <a:t>Click to edit Master title style</a:t>
            </a:r>
            <a:endParaRPr dirty="0"/>
          </a:p>
        </p:txBody>
      </p:sp>
    </p:spTree>
  </p:cSld>
  <p:clrMapOvr>
    <a:masterClrMapping/>
  </p:clrMapOvr>
  <p:transition xmlns:p14="http://schemas.microsoft.com/office/powerpoint/2010/main" advTm="10000"/>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gradFill flip="none" rotWithShape="1">
          <a:gsLst>
            <a:gs pos="0">
              <a:srgbClr val="FFFFB3"/>
            </a:gs>
            <a:gs pos="100000">
              <a:srgbClr val="939465"/>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772400" cy="769143"/>
          </a:xfrm>
        </p:spPr>
        <p:txBody>
          <a:bodyPr/>
          <a:lstStyle/>
          <a:p>
            <a:r>
              <a:rPr lang="en-US" smtClean="0"/>
              <a:t>Click to edit Master title style</a:t>
            </a:r>
            <a:endParaRPr dirty="0"/>
          </a:p>
        </p:txBody>
      </p:sp>
      <p:sp>
        <p:nvSpPr>
          <p:cNvPr id="3" name="Content Placeholder 2"/>
          <p:cNvSpPr>
            <a:spLocks noGrp="1"/>
          </p:cNvSpPr>
          <p:nvPr>
            <p:ph sz="half" idx="1"/>
          </p:nvPr>
        </p:nvSpPr>
        <p:spPr>
          <a:xfrm>
            <a:off x="914400" y="1295400"/>
            <a:ext cx="3566160" cy="489204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648200" y="1295400"/>
            <a:ext cx="3566160" cy="48920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8" name="Date Placeholder 3"/>
          <p:cNvSpPr>
            <a:spLocks noGrp="1"/>
          </p:cNvSpPr>
          <p:nvPr>
            <p:ph type="dt" sz="half" idx="10"/>
          </p:nvPr>
        </p:nvSpPr>
        <p:spPr>
          <a:xfrm>
            <a:off x="200025" y="6516711"/>
            <a:ext cx="760413" cy="265089"/>
          </a:xfrm>
          <a:prstGeom prst="rect">
            <a:avLst/>
          </a:prstGeom>
        </p:spPr>
        <p:txBody>
          <a:bodyPr/>
          <a:lstStyle>
            <a:lvl1pPr>
              <a:defRPr sz="900"/>
            </a:lvl1pPr>
          </a:lstStyle>
          <a:p>
            <a:fld id="{823E2B71-75EE-E94D-BE54-2E095812702A}" type="datetimeFigureOut">
              <a:rPr lang="en-US" smtClean="0"/>
              <a:pPr/>
              <a:t>10/15/15</a:t>
            </a:fld>
            <a:endParaRPr lang="en-US"/>
          </a:p>
        </p:txBody>
      </p:sp>
      <p:sp>
        <p:nvSpPr>
          <p:cNvPr id="9" name="Footer Placeholder 4"/>
          <p:cNvSpPr>
            <a:spLocks noGrp="1"/>
          </p:cNvSpPr>
          <p:nvPr>
            <p:ph type="ftr" sz="quarter" idx="11"/>
          </p:nvPr>
        </p:nvSpPr>
        <p:spPr>
          <a:xfrm>
            <a:off x="960438" y="6516711"/>
            <a:ext cx="5486400" cy="259278"/>
          </a:xfrm>
          <a:prstGeom prst="rect">
            <a:avLst/>
          </a:prstGeom>
        </p:spPr>
        <p:txBody>
          <a:bodyPr/>
          <a:lstStyle>
            <a:lvl1pPr algn="ctr">
              <a:defRPr sz="900"/>
            </a:lvl1pPr>
          </a:lstStyle>
          <a:p>
            <a:endParaRPr lang="en-US"/>
          </a:p>
        </p:txBody>
      </p:sp>
      <p:sp>
        <p:nvSpPr>
          <p:cNvPr id="11" name="Slide Number Placeholder 5"/>
          <p:cNvSpPr>
            <a:spLocks noGrp="1"/>
          </p:cNvSpPr>
          <p:nvPr>
            <p:ph type="sldNum" sz="quarter" idx="12"/>
          </p:nvPr>
        </p:nvSpPr>
        <p:spPr>
          <a:xfrm>
            <a:off x="6477000" y="6516711"/>
            <a:ext cx="672546" cy="250614"/>
          </a:xfrm>
          <a:prstGeom prst="rect">
            <a:avLst/>
          </a:prstGeom>
        </p:spPr>
        <p:txBody>
          <a:bodyPr/>
          <a:lstStyle>
            <a:lvl1pPr>
              <a:defRPr sz="900"/>
            </a:lvl1pPr>
          </a:lstStyle>
          <a:p>
            <a:fld id="{C41FD94A-3280-6B4A-962C-1D6736B77269}" type="slidenum">
              <a:rPr lang="en-US" smtClean="0"/>
              <a:pPr/>
              <a:t>‹#›</a:t>
            </a:fld>
            <a:endParaRPr lang="en-US"/>
          </a:p>
        </p:txBody>
      </p:sp>
    </p:spTree>
  </p:cSld>
  <p:clrMapOvr>
    <a:masterClrMapping/>
  </p:clrMapOvr>
  <p:transition xmlns:p14="http://schemas.microsoft.com/office/powerpoint/2010/main" advTm="10000"/>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bg>
      <p:bgPr>
        <a:gradFill flip="none" rotWithShape="1">
          <a:gsLst>
            <a:gs pos="0">
              <a:srgbClr val="FFFFB3"/>
            </a:gs>
            <a:gs pos="100000">
              <a:srgbClr val="939465"/>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772400" cy="769143"/>
          </a:xfrm>
        </p:spPr>
        <p:txBody>
          <a:bodyPr/>
          <a:lstStyle>
            <a:lvl1pPr>
              <a:defRPr/>
            </a:lvl1pPr>
          </a:lstStyle>
          <a:p>
            <a:r>
              <a:rPr lang="en-US" smtClean="0"/>
              <a:t>Click to edit Master title style</a:t>
            </a:r>
            <a:endParaRPr dirty="0"/>
          </a:p>
        </p:txBody>
      </p:sp>
      <p:sp>
        <p:nvSpPr>
          <p:cNvPr id="3" name="Text Placeholder 2"/>
          <p:cNvSpPr>
            <a:spLocks noGrp="1"/>
          </p:cNvSpPr>
          <p:nvPr>
            <p:ph type="body" idx="1"/>
          </p:nvPr>
        </p:nvSpPr>
        <p:spPr>
          <a:xfrm>
            <a:off x="897368" y="1295400"/>
            <a:ext cx="3566159" cy="584035"/>
          </a:xfrm>
          <a:solidFill>
            <a:schemeClr val="accent6"/>
          </a:solidFill>
        </p:spPr>
        <p:txBody>
          <a:bodyPr anchor="ctr" anchorCtr="0">
            <a:normAutofit/>
          </a:bodyPr>
          <a:lstStyle>
            <a:lvl1pPr marL="0" indent="0" algn="ctr">
              <a:spcBef>
                <a:spcPct val="0"/>
              </a:spcBef>
              <a:buNone/>
              <a:defRPr sz="1800" b="1" i="0" baseline="0">
                <a:solidFill>
                  <a:schemeClr val="tx1"/>
                </a:solidFill>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97367" y="1879435"/>
            <a:ext cx="3566160" cy="4308004"/>
          </a:xfrm>
        </p:spPr>
        <p:txBody>
          <a:bodyPr/>
          <a:lstStyle>
            <a:lvl1pPr>
              <a:defRPr sz="18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5" name="Text Placeholder 4"/>
          <p:cNvSpPr>
            <a:spLocks noGrp="1"/>
          </p:cNvSpPr>
          <p:nvPr>
            <p:ph type="body" sz="quarter" idx="3"/>
          </p:nvPr>
        </p:nvSpPr>
        <p:spPr>
          <a:xfrm>
            <a:off x="4646514" y="1295400"/>
            <a:ext cx="3566160" cy="584035"/>
          </a:xfrm>
          <a:solidFill>
            <a:schemeClr val="accent6"/>
          </a:solidFill>
        </p:spPr>
        <p:txBody>
          <a:bodyPr anchor="ctr" anchorCtr="0">
            <a:normAutofit/>
          </a:bodyPr>
          <a:lstStyle>
            <a:lvl1pPr marL="0" indent="0" algn="ctr">
              <a:spcBef>
                <a:spcPct val="0"/>
              </a:spcBef>
              <a:buNone/>
              <a:defRPr sz="1800" b="1" i="0" baseline="0">
                <a:solidFill>
                  <a:schemeClr val="tx1"/>
                </a:solidFill>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6514" y="1879435"/>
            <a:ext cx="3566160" cy="4308004"/>
          </a:xfrm>
        </p:spPr>
        <p:txBody>
          <a:bodyPr/>
          <a:lstStyle>
            <a:lvl1pPr>
              <a:defRPr sz="18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16" name="Footer Placeholder 4"/>
          <p:cNvSpPr>
            <a:spLocks noGrp="1"/>
          </p:cNvSpPr>
          <p:nvPr>
            <p:ph type="ftr" sz="quarter" idx="11"/>
          </p:nvPr>
        </p:nvSpPr>
        <p:spPr>
          <a:xfrm>
            <a:off x="960438" y="6516711"/>
            <a:ext cx="5486400" cy="259278"/>
          </a:xfrm>
          <a:prstGeom prst="rect">
            <a:avLst/>
          </a:prstGeom>
        </p:spPr>
        <p:txBody>
          <a:bodyPr/>
          <a:lstStyle>
            <a:lvl1pPr algn="ctr">
              <a:defRPr sz="900"/>
            </a:lvl1pPr>
          </a:lstStyle>
          <a:p>
            <a:endParaRPr lang="en-US"/>
          </a:p>
        </p:txBody>
      </p:sp>
      <p:sp>
        <p:nvSpPr>
          <p:cNvPr id="17" name="Slide Number Placeholder 5"/>
          <p:cNvSpPr>
            <a:spLocks noGrp="1"/>
          </p:cNvSpPr>
          <p:nvPr>
            <p:ph type="sldNum" sz="quarter" idx="12"/>
          </p:nvPr>
        </p:nvSpPr>
        <p:spPr>
          <a:xfrm>
            <a:off x="6477000" y="6516711"/>
            <a:ext cx="672546" cy="250614"/>
          </a:xfrm>
          <a:prstGeom prst="rect">
            <a:avLst/>
          </a:prstGeom>
        </p:spPr>
        <p:txBody>
          <a:bodyPr/>
          <a:lstStyle>
            <a:lvl1pPr>
              <a:defRPr sz="900"/>
            </a:lvl1pPr>
          </a:lstStyle>
          <a:p>
            <a:fld id="{C41FD94A-3280-6B4A-962C-1D6736B77269}" type="slidenum">
              <a:rPr lang="en-US" smtClean="0"/>
              <a:pPr/>
              <a:t>‹#›</a:t>
            </a:fld>
            <a:endParaRPr lang="en-US"/>
          </a:p>
        </p:txBody>
      </p:sp>
      <p:sp>
        <p:nvSpPr>
          <p:cNvPr id="19" name="Date Placeholder 3"/>
          <p:cNvSpPr>
            <a:spLocks noGrp="1"/>
          </p:cNvSpPr>
          <p:nvPr>
            <p:ph type="dt" sz="half" idx="10"/>
          </p:nvPr>
        </p:nvSpPr>
        <p:spPr>
          <a:xfrm>
            <a:off x="200025" y="6516711"/>
            <a:ext cx="760413" cy="265089"/>
          </a:xfrm>
          <a:prstGeom prst="rect">
            <a:avLst/>
          </a:prstGeom>
        </p:spPr>
        <p:txBody>
          <a:bodyPr/>
          <a:lstStyle>
            <a:lvl1pPr>
              <a:defRPr sz="900"/>
            </a:lvl1pPr>
          </a:lstStyle>
          <a:p>
            <a:fld id="{823E2B71-75EE-E94D-BE54-2E095812702A}" type="datetimeFigureOut">
              <a:rPr lang="en-US" smtClean="0"/>
              <a:pPr/>
              <a:t>10/15/15</a:t>
            </a:fld>
            <a:endParaRPr lang="en-US"/>
          </a:p>
        </p:txBody>
      </p:sp>
    </p:spTree>
  </p:cSld>
  <p:clrMapOvr>
    <a:masterClrMapping/>
  </p:clrMapOvr>
  <p:transition xmlns:p14="http://schemas.microsoft.com/office/powerpoint/2010/main" advTm="1000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 Content, Top and Bottom">
    <p:bg>
      <p:bgPr>
        <a:gradFill flip="none" rotWithShape="1">
          <a:gsLst>
            <a:gs pos="0">
              <a:srgbClr val="FFFFB3"/>
            </a:gs>
            <a:gs pos="100000">
              <a:srgbClr val="939465"/>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772400" cy="769143"/>
          </a:xfrm>
        </p:spPr>
        <p:txBody>
          <a:bodyPr/>
          <a:lstStyle/>
          <a:p>
            <a:r>
              <a:rPr lang="en-US" smtClean="0"/>
              <a:t>Click to edit Master title style</a:t>
            </a:r>
            <a:endParaRPr dirty="0"/>
          </a:p>
        </p:txBody>
      </p:sp>
      <p:sp>
        <p:nvSpPr>
          <p:cNvPr id="3" name="Content Placeholder 2"/>
          <p:cNvSpPr>
            <a:spLocks noGrp="1"/>
          </p:cNvSpPr>
          <p:nvPr>
            <p:ph sz="half" idx="1"/>
          </p:nvPr>
        </p:nvSpPr>
        <p:spPr>
          <a:xfrm>
            <a:off x="914400" y="1295400"/>
            <a:ext cx="7315200" cy="22860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8" name="Content Placeholder 2"/>
          <p:cNvSpPr>
            <a:spLocks noGrp="1"/>
          </p:cNvSpPr>
          <p:nvPr>
            <p:ph sz="half" idx="13"/>
          </p:nvPr>
        </p:nvSpPr>
        <p:spPr>
          <a:xfrm>
            <a:off x="914400" y="3901440"/>
            <a:ext cx="7315200" cy="22860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9" name="Date Placeholder 3"/>
          <p:cNvSpPr>
            <a:spLocks noGrp="1"/>
          </p:cNvSpPr>
          <p:nvPr>
            <p:ph type="dt" sz="half" idx="10"/>
          </p:nvPr>
        </p:nvSpPr>
        <p:spPr>
          <a:xfrm>
            <a:off x="200025" y="6516711"/>
            <a:ext cx="760413" cy="265089"/>
          </a:xfrm>
          <a:prstGeom prst="rect">
            <a:avLst/>
          </a:prstGeom>
        </p:spPr>
        <p:txBody>
          <a:bodyPr/>
          <a:lstStyle>
            <a:lvl1pPr>
              <a:defRPr sz="900"/>
            </a:lvl1pPr>
          </a:lstStyle>
          <a:p>
            <a:fld id="{823E2B71-75EE-E94D-BE54-2E095812702A}" type="datetimeFigureOut">
              <a:rPr lang="en-US" smtClean="0"/>
              <a:pPr/>
              <a:t>10/15/15</a:t>
            </a:fld>
            <a:endParaRPr lang="en-US"/>
          </a:p>
        </p:txBody>
      </p:sp>
      <p:sp>
        <p:nvSpPr>
          <p:cNvPr id="10" name="Footer Placeholder 4"/>
          <p:cNvSpPr>
            <a:spLocks noGrp="1"/>
          </p:cNvSpPr>
          <p:nvPr>
            <p:ph type="ftr" sz="quarter" idx="11"/>
          </p:nvPr>
        </p:nvSpPr>
        <p:spPr>
          <a:xfrm>
            <a:off x="960438" y="6516711"/>
            <a:ext cx="5486400" cy="259278"/>
          </a:xfrm>
          <a:prstGeom prst="rect">
            <a:avLst/>
          </a:prstGeom>
        </p:spPr>
        <p:txBody>
          <a:bodyPr/>
          <a:lstStyle>
            <a:lvl1pPr algn="ctr">
              <a:defRPr sz="900"/>
            </a:lvl1pPr>
          </a:lstStyle>
          <a:p>
            <a:endParaRPr lang="en-US"/>
          </a:p>
        </p:txBody>
      </p:sp>
      <p:sp>
        <p:nvSpPr>
          <p:cNvPr id="12" name="Slide Number Placeholder 5"/>
          <p:cNvSpPr>
            <a:spLocks noGrp="1"/>
          </p:cNvSpPr>
          <p:nvPr>
            <p:ph type="sldNum" sz="quarter" idx="12"/>
          </p:nvPr>
        </p:nvSpPr>
        <p:spPr>
          <a:xfrm>
            <a:off x="6477000" y="6516711"/>
            <a:ext cx="672546" cy="250614"/>
          </a:xfrm>
          <a:prstGeom prst="rect">
            <a:avLst/>
          </a:prstGeom>
        </p:spPr>
        <p:txBody>
          <a:bodyPr/>
          <a:lstStyle>
            <a:lvl1pPr>
              <a:defRPr sz="900"/>
            </a:lvl1pPr>
          </a:lstStyle>
          <a:p>
            <a:fld id="{C41FD94A-3280-6B4A-962C-1D6736B77269}" type="slidenum">
              <a:rPr lang="en-US" smtClean="0"/>
              <a:pPr/>
              <a:t>‹#›</a:t>
            </a:fld>
            <a:endParaRPr lang="en-US"/>
          </a:p>
        </p:txBody>
      </p:sp>
    </p:spTree>
  </p:cSld>
  <p:clrMapOvr>
    <a:masterClrMapping/>
  </p:clrMapOvr>
  <p:transition xmlns:p14="http://schemas.microsoft.com/office/powerpoint/2010/main" advTm="1000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3 Content">
    <p:bg>
      <p:bgPr>
        <a:gradFill flip="none" rotWithShape="1">
          <a:gsLst>
            <a:gs pos="0">
              <a:srgbClr val="FFFFB3"/>
            </a:gs>
            <a:gs pos="100000">
              <a:srgbClr val="939465"/>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772400" cy="769143"/>
          </a:xfrm>
        </p:spPr>
        <p:txBody>
          <a:bodyPr/>
          <a:lstStyle/>
          <a:p>
            <a:r>
              <a:rPr lang="en-US" smtClean="0"/>
              <a:t>Click to edit Master title style</a:t>
            </a:r>
            <a:endParaRPr dirty="0"/>
          </a:p>
        </p:txBody>
      </p:sp>
      <p:sp>
        <p:nvSpPr>
          <p:cNvPr id="11" name="Content Placeholder 2"/>
          <p:cNvSpPr>
            <a:spLocks noGrp="1"/>
          </p:cNvSpPr>
          <p:nvPr>
            <p:ph sz="half" idx="14"/>
          </p:nvPr>
        </p:nvSpPr>
        <p:spPr>
          <a:xfrm>
            <a:off x="4645152" y="1295400"/>
            <a:ext cx="3566160" cy="22860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2" name="Content Placeholder 2"/>
          <p:cNvSpPr>
            <a:spLocks noGrp="1"/>
          </p:cNvSpPr>
          <p:nvPr>
            <p:ph sz="half" idx="15"/>
          </p:nvPr>
        </p:nvSpPr>
        <p:spPr>
          <a:xfrm>
            <a:off x="4645152" y="3901441"/>
            <a:ext cx="3566160" cy="22860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0" name="Content Placeholder 2"/>
          <p:cNvSpPr>
            <a:spLocks noGrp="1"/>
          </p:cNvSpPr>
          <p:nvPr>
            <p:ph sz="half" idx="1"/>
          </p:nvPr>
        </p:nvSpPr>
        <p:spPr>
          <a:xfrm>
            <a:off x="914400" y="1295401"/>
            <a:ext cx="3566160" cy="489204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9" name="Date Placeholder 3"/>
          <p:cNvSpPr>
            <a:spLocks noGrp="1"/>
          </p:cNvSpPr>
          <p:nvPr>
            <p:ph type="dt" sz="half" idx="10"/>
          </p:nvPr>
        </p:nvSpPr>
        <p:spPr>
          <a:xfrm>
            <a:off x="200025" y="6516711"/>
            <a:ext cx="760413" cy="265089"/>
          </a:xfrm>
          <a:prstGeom prst="rect">
            <a:avLst/>
          </a:prstGeom>
        </p:spPr>
        <p:txBody>
          <a:bodyPr/>
          <a:lstStyle>
            <a:lvl1pPr>
              <a:defRPr sz="900"/>
            </a:lvl1pPr>
          </a:lstStyle>
          <a:p>
            <a:fld id="{823E2B71-75EE-E94D-BE54-2E095812702A}" type="datetimeFigureOut">
              <a:rPr lang="en-US" smtClean="0"/>
              <a:pPr/>
              <a:t>10/15/15</a:t>
            </a:fld>
            <a:endParaRPr lang="en-US"/>
          </a:p>
        </p:txBody>
      </p:sp>
      <p:sp>
        <p:nvSpPr>
          <p:cNvPr id="13" name="Footer Placeholder 4"/>
          <p:cNvSpPr>
            <a:spLocks noGrp="1"/>
          </p:cNvSpPr>
          <p:nvPr>
            <p:ph type="ftr" sz="quarter" idx="11"/>
          </p:nvPr>
        </p:nvSpPr>
        <p:spPr>
          <a:xfrm>
            <a:off x="960438" y="6516711"/>
            <a:ext cx="5486400" cy="259278"/>
          </a:xfrm>
          <a:prstGeom prst="rect">
            <a:avLst/>
          </a:prstGeom>
        </p:spPr>
        <p:txBody>
          <a:bodyPr/>
          <a:lstStyle>
            <a:lvl1pPr algn="ctr">
              <a:defRPr sz="900"/>
            </a:lvl1pPr>
          </a:lstStyle>
          <a:p>
            <a:endParaRPr lang="en-US"/>
          </a:p>
        </p:txBody>
      </p:sp>
      <p:sp>
        <p:nvSpPr>
          <p:cNvPr id="15" name="Slide Number Placeholder 5"/>
          <p:cNvSpPr>
            <a:spLocks noGrp="1"/>
          </p:cNvSpPr>
          <p:nvPr>
            <p:ph type="sldNum" sz="quarter" idx="12"/>
          </p:nvPr>
        </p:nvSpPr>
        <p:spPr>
          <a:xfrm>
            <a:off x="6477000" y="6516711"/>
            <a:ext cx="672546" cy="250614"/>
          </a:xfrm>
          <a:prstGeom prst="rect">
            <a:avLst/>
          </a:prstGeom>
        </p:spPr>
        <p:txBody>
          <a:bodyPr/>
          <a:lstStyle>
            <a:lvl1pPr>
              <a:defRPr sz="900"/>
            </a:lvl1pPr>
          </a:lstStyle>
          <a:p>
            <a:fld id="{C41FD94A-3280-6B4A-962C-1D6736B77269}" type="slidenum">
              <a:rPr lang="en-US" smtClean="0"/>
              <a:pPr/>
              <a:t>‹#›</a:t>
            </a:fld>
            <a:endParaRPr lang="en-US"/>
          </a:p>
        </p:txBody>
      </p:sp>
    </p:spTree>
  </p:cSld>
  <p:clrMapOvr>
    <a:masterClrMapping/>
  </p:clrMapOvr>
  <p:transition xmlns:p14="http://schemas.microsoft.com/office/powerpoint/2010/main" advTm="1000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4 Content">
    <p:bg>
      <p:bgPr>
        <a:gradFill flip="none" rotWithShape="1">
          <a:gsLst>
            <a:gs pos="0">
              <a:srgbClr val="FFFFB3"/>
            </a:gs>
            <a:gs pos="100000">
              <a:srgbClr val="939465"/>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772400" cy="769143"/>
          </a:xfrm>
        </p:spPr>
        <p:txBody>
          <a:bodyPr/>
          <a:lstStyle/>
          <a:p>
            <a:r>
              <a:rPr lang="en-US" smtClean="0"/>
              <a:t>Click to edit Master title style</a:t>
            </a:r>
            <a:endParaRPr dirty="0"/>
          </a:p>
        </p:txBody>
      </p:sp>
      <p:sp>
        <p:nvSpPr>
          <p:cNvPr id="3" name="Content Placeholder 2"/>
          <p:cNvSpPr>
            <a:spLocks noGrp="1"/>
          </p:cNvSpPr>
          <p:nvPr>
            <p:ph sz="half" idx="1"/>
          </p:nvPr>
        </p:nvSpPr>
        <p:spPr>
          <a:xfrm>
            <a:off x="914400" y="1295400"/>
            <a:ext cx="3566160" cy="22860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8" name="Content Placeholder 2"/>
          <p:cNvSpPr>
            <a:spLocks noGrp="1"/>
          </p:cNvSpPr>
          <p:nvPr>
            <p:ph sz="half" idx="13"/>
          </p:nvPr>
        </p:nvSpPr>
        <p:spPr>
          <a:xfrm>
            <a:off x="914400" y="3901440"/>
            <a:ext cx="3566160" cy="22860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1" name="Content Placeholder 2"/>
          <p:cNvSpPr>
            <a:spLocks noGrp="1"/>
          </p:cNvSpPr>
          <p:nvPr>
            <p:ph sz="half" idx="14"/>
          </p:nvPr>
        </p:nvSpPr>
        <p:spPr>
          <a:xfrm>
            <a:off x="4645152" y="1295400"/>
            <a:ext cx="3566160" cy="22860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2" name="Content Placeholder 2"/>
          <p:cNvSpPr>
            <a:spLocks noGrp="1"/>
          </p:cNvSpPr>
          <p:nvPr>
            <p:ph sz="half" idx="15"/>
          </p:nvPr>
        </p:nvSpPr>
        <p:spPr>
          <a:xfrm>
            <a:off x="4645152" y="3901440"/>
            <a:ext cx="3566160" cy="22860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0" name="Date Placeholder 3"/>
          <p:cNvSpPr>
            <a:spLocks noGrp="1"/>
          </p:cNvSpPr>
          <p:nvPr>
            <p:ph type="dt" sz="half" idx="10"/>
          </p:nvPr>
        </p:nvSpPr>
        <p:spPr>
          <a:xfrm>
            <a:off x="200025" y="6516711"/>
            <a:ext cx="760413" cy="265089"/>
          </a:xfrm>
          <a:prstGeom prst="rect">
            <a:avLst/>
          </a:prstGeom>
        </p:spPr>
        <p:txBody>
          <a:bodyPr/>
          <a:lstStyle>
            <a:lvl1pPr>
              <a:defRPr sz="900"/>
            </a:lvl1pPr>
          </a:lstStyle>
          <a:p>
            <a:fld id="{823E2B71-75EE-E94D-BE54-2E095812702A}" type="datetimeFigureOut">
              <a:rPr lang="en-US" smtClean="0"/>
              <a:pPr/>
              <a:t>10/15/15</a:t>
            </a:fld>
            <a:endParaRPr lang="en-US"/>
          </a:p>
        </p:txBody>
      </p:sp>
      <p:sp>
        <p:nvSpPr>
          <p:cNvPr id="13" name="Footer Placeholder 4"/>
          <p:cNvSpPr>
            <a:spLocks noGrp="1"/>
          </p:cNvSpPr>
          <p:nvPr>
            <p:ph type="ftr" sz="quarter" idx="11"/>
          </p:nvPr>
        </p:nvSpPr>
        <p:spPr>
          <a:xfrm>
            <a:off x="960438" y="6516711"/>
            <a:ext cx="5486400" cy="259278"/>
          </a:xfrm>
          <a:prstGeom prst="rect">
            <a:avLst/>
          </a:prstGeom>
        </p:spPr>
        <p:txBody>
          <a:bodyPr/>
          <a:lstStyle>
            <a:lvl1pPr algn="ctr">
              <a:defRPr sz="900"/>
            </a:lvl1pPr>
          </a:lstStyle>
          <a:p>
            <a:endParaRPr lang="en-US"/>
          </a:p>
        </p:txBody>
      </p:sp>
      <p:sp>
        <p:nvSpPr>
          <p:cNvPr id="15" name="Slide Number Placeholder 5"/>
          <p:cNvSpPr>
            <a:spLocks noGrp="1"/>
          </p:cNvSpPr>
          <p:nvPr>
            <p:ph type="sldNum" sz="quarter" idx="12"/>
          </p:nvPr>
        </p:nvSpPr>
        <p:spPr>
          <a:xfrm>
            <a:off x="6477000" y="6516711"/>
            <a:ext cx="672546" cy="250614"/>
          </a:xfrm>
          <a:prstGeom prst="rect">
            <a:avLst/>
          </a:prstGeom>
        </p:spPr>
        <p:txBody>
          <a:bodyPr/>
          <a:lstStyle>
            <a:lvl1pPr>
              <a:defRPr sz="900"/>
            </a:lvl1pPr>
          </a:lstStyle>
          <a:p>
            <a:fld id="{C41FD94A-3280-6B4A-962C-1D6736B77269}" type="slidenum">
              <a:rPr lang="en-US" smtClean="0"/>
              <a:pPr/>
              <a:t>‹#›</a:t>
            </a:fld>
            <a:endParaRPr lang="en-US"/>
          </a:p>
        </p:txBody>
      </p:sp>
    </p:spTree>
  </p:cSld>
  <p:clrMapOvr>
    <a:masterClrMapping/>
  </p:clrMapOvr>
  <p:transition xmlns:p14="http://schemas.microsoft.com/office/powerpoint/2010/main" advTm="10000"/>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bg>
      <p:bgPr>
        <a:gradFill flip="none" rotWithShape="1">
          <a:gsLst>
            <a:gs pos="0">
              <a:srgbClr val="FFFFB3"/>
            </a:gs>
            <a:gs pos="100000">
              <a:srgbClr val="939465"/>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772400" cy="769143"/>
          </a:xfrm>
        </p:spPr>
        <p:txBody>
          <a:bodyPr/>
          <a:lstStyle/>
          <a:p>
            <a:r>
              <a:rPr lang="en-US" smtClean="0"/>
              <a:t>Click to edit Master title style</a:t>
            </a:r>
            <a:endParaRPr dirty="0"/>
          </a:p>
        </p:txBody>
      </p:sp>
      <p:sp>
        <p:nvSpPr>
          <p:cNvPr id="6" name="Date Placeholder 3"/>
          <p:cNvSpPr>
            <a:spLocks noGrp="1"/>
          </p:cNvSpPr>
          <p:nvPr>
            <p:ph type="dt" sz="half" idx="10"/>
          </p:nvPr>
        </p:nvSpPr>
        <p:spPr>
          <a:xfrm>
            <a:off x="200025" y="6516711"/>
            <a:ext cx="760413" cy="265089"/>
          </a:xfrm>
          <a:prstGeom prst="rect">
            <a:avLst/>
          </a:prstGeom>
        </p:spPr>
        <p:txBody>
          <a:bodyPr/>
          <a:lstStyle>
            <a:lvl1pPr>
              <a:defRPr sz="900"/>
            </a:lvl1pPr>
          </a:lstStyle>
          <a:p>
            <a:fld id="{823E2B71-75EE-E94D-BE54-2E095812702A}" type="datetimeFigureOut">
              <a:rPr lang="en-US" smtClean="0"/>
              <a:pPr/>
              <a:t>10/15/15</a:t>
            </a:fld>
            <a:endParaRPr lang="en-US"/>
          </a:p>
        </p:txBody>
      </p:sp>
      <p:sp>
        <p:nvSpPr>
          <p:cNvPr id="7" name="Footer Placeholder 4"/>
          <p:cNvSpPr>
            <a:spLocks noGrp="1"/>
          </p:cNvSpPr>
          <p:nvPr>
            <p:ph type="ftr" sz="quarter" idx="11"/>
          </p:nvPr>
        </p:nvSpPr>
        <p:spPr>
          <a:xfrm>
            <a:off x="960438" y="6516711"/>
            <a:ext cx="5486400" cy="259278"/>
          </a:xfrm>
          <a:prstGeom prst="rect">
            <a:avLst/>
          </a:prstGeom>
        </p:spPr>
        <p:txBody>
          <a:bodyPr/>
          <a:lstStyle>
            <a:lvl1pPr algn="ctr">
              <a:defRPr sz="900"/>
            </a:lvl1pPr>
          </a:lstStyle>
          <a:p>
            <a:endParaRPr lang="en-US"/>
          </a:p>
        </p:txBody>
      </p:sp>
      <p:sp>
        <p:nvSpPr>
          <p:cNvPr id="9" name="Slide Number Placeholder 5"/>
          <p:cNvSpPr>
            <a:spLocks noGrp="1"/>
          </p:cNvSpPr>
          <p:nvPr>
            <p:ph type="sldNum" sz="quarter" idx="12"/>
          </p:nvPr>
        </p:nvSpPr>
        <p:spPr>
          <a:xfrm>
            <a:off x="6477000" y="6516711"/>
            <a:ext cx="672546" cy="250614"/>
          </a:xfrm>
          <a:prstGeom prst="rect">
            <a:avLst/>
          </a:prstGeom>
        </p:spPr>
        <p:txBody>
          <a:bodyPr/>
          <a:lstStyle>
            <a:lvl1pPr>
              <a:defRPr sz="900"/>
            </a:lvl1pPr>
          </a:lstStyle>
          <a:p>
            <a:fld id="{C41FD94A-3280-6B4A-962C-1D6736B77269}" type="slidenum">
              <a:rPr lang="en-US" smtClean="0"/>
              <a:pPr/>
              <a:t>‹#›</a:t>
            </a:fld>
            <a:endParaRPr lang="en-US"/>
          </a:p>
        </p:txBody>
      </p:sp>
    </p:spTree>
  </p:cSld>
  <p:clrMapOvr>
    <a:masterClrMapping/>
  </p:clrMapOvr>
  <p:transition xmlns:p14="http://schemas.microsoft.com/office/powerpoint/2010/main" advTm="1000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bg>
      <p:bgPr>
        <a:gradFill flip="none" rotWithShape="1">
          <a:gsLst>
            <a:gs pos="0">
              <a:srgbClr val="FFFFB3"/>
            </a:gs>
            <a:gs pos="100000">
              <a:srgbClr val="939465"/>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200025" y="6516711"/>
            <a:ext cx="760413" cy="265089"/>
          </a:xfrm>
          <a:prstGeom prst="rect">
            <a:avLst/>
          </a:prstGeom>
        </p:spPr>
        <p:txBody>
          <a:bodyPr/>
          <a:lstStyle>
            <a:lvl1pPr>
              <a:defRPr sz="900"/>
            </a:lvl1pPr>
          </a:lstStyle>
          <a:p>
            <a:fld id="{823E2B71-75EE-E94D-BE54-2E095812702A}" type="datetimeFigureOut">
              <a:rPr lang="en-US" smtClean="0"/>
              <a:pPr/>
              <a:t>10/15/15</a:t>
            </a:fld>
            <a:endParaRPr lang="en-US"/>
          </a:p>
        </p:txBody>
      </p:sp>
      <p:sp>
        <p:nvSpPr>
          <p:cNvPr id="6" name="Footer Placeholder 4"/>
          <p:cNvSpPr>
            <a:spLocks noGrp="1"/>
          </p:cNvSpPr>
          <p:nvPr>
            <p:ph type="ftr" sz="quarter" idx="11"/>
          </p:nvPr>
        </p:nvSpPr>
        <p:spPr>
          <a:xfrm>
            <a:off x="960438" y="6516711"/>
            <a:ext cx="5486400" cy="259278"/>
          </a:xfrm>
          <a:prstGeom prst="rect">
            <a:avLst/>
          </a:prstGeom>
        </p:spPr>
        <p:txBody>
          <a:bodyPr/>
          <a:lstStyle>
            <a:lvl1pPr algn="ctr">
              <a:defRPr sz="900"/>
            </a:lvl1pPr>
          </a:lstStyle>
          <a:p>
            <a:endParaRPr lang="en-US"/>
          </a:p>
        </p:txBody>
      </p:sp>
      <p:sp>
        <p:nvSpPr>
          <p:cNvPr id="8" name="Slide Number Placeholder 5"/>
          <p:cNvSpPr>
            <a:spLocks noGrp="1"/>
          </p:cNvSpPr>
          <p:nvPr>
            <p:ph type="sldNum" sz="quarter" idx="12"/>
          </p:nvPr>
        </p:nvSpPr>
        <p:spPr>
          <a:xfrm>
            <a:off x="6477000" y="6516711"/>
            <a:ext cx="672546" cy="250614"/>
          </a:xfrm>
          <a:prstGeom prst="rect">
            <a:avLst/>
          </a:prstGeom>
        </p:spPr>
        <p:txBody>
          <a:bodyPr/>
          <a:lstStyle>
            <a:lvl1pPr>
              <a:defRPr sz="900"/>
            </a:lvl1pPr>
          </a:lstStyle>
          <a:p>
            <a:fld id="{C41FD94A-3280-6B4A-962C-1D6736B77269}" type="slidenum">
              <a:rPr lang="en-US" smtClean="0"/>
              <a:pPr/>
              <a:t>‹#›</a:t>
            </a:fld>
            <a:endParaRPr lang="en-US"/>
          </a:p>
        </p:txBody>
      </p:sp>
      <p:sp>
        <p:nvSpPr>
          <p:cNvPr id="9" name="Rectangle 8"/>
          <p:cNvSpPr/>
          <p:nvPr/>
        </p:nvSpPr>
        <p:spPr>
          <a:xfrm>
            <a:off x="0" y="1"/>
            <a:ext cx="9144000" cy="63246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lIns="19047" tIns="9523" rIns="19047" bIns="9523" anchor="ctr">
            <a:prstTxWarp prst="textNoShape">
              <a:avLst/>
            </a:prstTxWarp>
          </a:bodyPr>
          <a:lstStyle/>
          <a:p>
            <a:pPr algn="ctr" defTabSz="522138">
              <a:defRPr/>
            </a:pPr>
            <a:endParaRPr lang="en-US">
              <a:solidFill>
                <a:schemeClr val="bg2"/>
              </a:solidFill>
              <a:ea typeface="ＭＳ Ｐゴシック" charset="-128"/>
              <a:cs typeface="ＭＳ Ｐゴシック" charset="-128"/>
            </a:endParaRPr>
          </a:p>
        </p:txBody>
      </p:sp>
      <p:pic>
        <p:nvPicPr>
          <p:cNvPr id="7" name="Picture 16" descr="DOE_Office_Science_blk_side.png"/>
          <p:cNvPicPr>
            <a:picLocks noChangeAspect="1"/>
          </p:cNvPicPr>
          <p:nvPr/>
        </p:nvPicPr>
        <p:blipFill>
          <a:blip r:embed="rId2"/>
          <a:srcRect/>
          <a:stretch>
            <a:fillRect/>
          </a:stretch>
        </p:blipFill>
        <p:spPr bwMode="auto">
          <a:xfrm>
            <a:off x="7684162" y="6516711"/>
            <a:ext cx="1268346" cy="214313"/>
          </a:xfrm>
          <a:prstGeom prst="rect">
            <a:avLst/>
          </a:prstGeom>
          <a:noFill/>
          <a:ln w="9525">
            <a:noFill/>
            <a:miter lim="800000"/>
            <a:headEnd/>
            <a:tailEnd/>
          </a:ln>
        </p:spPr>
      </p:pic>
    </p:spTree>
  </p:cSld>
  <p:clrMapOvr>
    <a:masterClrMapping/>
  </p:clrMapOvr>
  <p:transition xmlns:p14="http://schemas.microsoft.com/office/powerpoint/2010/main" advTm="10000"/>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6.png"/><Relationship Id="rId13"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B3"/>
            </a:gs>
            <a:gs pos="100000">
              <a:srgbClr val="939465"/>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7" name="Rectangle 16"/>
          <p:cNvSpPr/>
          <p:nvPr/>
        </p:nvSpPr>
        <p:spPr>
          <a:xfrm>
            <a:off x="0" y="981075"/>
            <a:ext cx="9144000" cy="534352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lIns="19047" tIns="9523" rIns="19047" bIns="9523" anchor="ctr">
            <a:prstTxWarp prst="textNoShape">
              <a:avLst/>
            </a:prstTxWarp>
          </a:bodyPr>
          <a:lstStyle/>
          <a:p>
            <a:pPr algn="ctr" defTabSz="522138">
              <a:defRPr/>
            </a:pPr>
            <a:endParaRPr lang="en-US">
              <a:solidFill>
                <a:schemeClr val="bg2"/>
              </a:solidFill>
              <a:ea typeface="ＭＳ Ｐゴシック" charset="-128"/>
              <a:cs typeface="ＭＳ Ｐゴシック" charset="-128"/>
            </a:endParaRPr>
          </a:p>
        </p:txBody>
      </p:sp>
      <p:sp>
        <p:nvSpPr>
          <p:cNvPr id="10" name="Date Placeholder 3"/>
          <p:cNvSpPr>
            <a:spLocks noGrp="1"/>
          </p:cNvSpPr>
          <p:nvPr>
            <p:ph type="dt" sz="half" idx="2"/>
          </p:nvPr>
        </p:nvSpPr>
        <p:spPr>
          <a:xfrm>
            <a:off x="200025" y="6516711"/>
            <a:ext cx="760413" cy="265089"/>
          </a:xfrm>
          <a:prstGeom prst="rect">
            <a:avLst/>
          </a:prstGeom>
        </p:spPr>
        <p:txBody>
          <a:bodyPr/>
          <a:lstStyle>
            <a:lvl1pPr>
              <a:defRPr sz="900"/>
            </a:lvl1pPr>
          </a:lstStyle>
          <a:p>
            <a:fld id="{823E2B71-75EE-E94D-BE54-2E095812702A}" type="datetimeFigureOut">
              <a:rPr lang="en-US" smtClean="0"/>
              <a:pPr/>
              <a:t>10/15/15</a:t>
            </a:fld>
            <a:endParaRPr lang="en-US"/>
          </a:p>
        </p:txBody>
      </p:sp>
      <p:sp>
        <p:nvSpPr>
          <p:cNvPr id="11" name="Footer Placeholder 4"/>
          <p:cNvSpPr>
            <a:spLocks noGrp="1"/>
          </p:cNvSpPr>
          <p:nvPr>
            <p:ph type="ftr" sz="quarter" idx="3"/>
          </p:nvPr>
        </p:nvSpPr>
        <p:spPr>
          <a:xfrm>
            <a:off x="960438" y="6516711"/>
            <a:ext cx="5486400" cy="259278"/>
          </a:xfrm>
          <a:prstGeom prst="rect">
            <a:avLst/>
          </a:prstGeom>
        </p:spPr>
        <p:txBody>
          <a:bodyPr/>
          <a:lstStyle>
            <a:lvl1pPr algn="ctr">
              <a:defRPr sz="900"/>
            </a:lvl1pPr>
          </a:lstStyle>
          <a:p>
            <a:endParaRPr lang="en-US"/>
          </a:p>
        </p:txBody>
      </p:sp>
      <p:sp>
        <p:nvSpPr>
          <p:cNvPr id="16" name="Slide Number Placeholder 5"/>
          <p:cNvSpPr>
            <a:spLocks noGrp="1"/>
          </p:cNvSpPr>
          <p:nvPr>
            <p:ph type="sldNum" sz="quarter" idx="4"/>
          </p:nvPr>
        </p:nvSpPr>
        <p:spPr>
          <a:xfrm>
            <a:off x="6477000" y="6516711"/>
            <a:ext cx="672546" cy="250614"/>
          </a:xfrm>
          <a:prstGeom prst="rect">
            <a:avLst/>
          </a:prstGeom>
        </p:spPr>
        <p:txBody>
          <a:bodyPr/>
          <a:lstStyle>
            <a:lvl1pPr algn="r">
              <a:defRPr sz="900"/>
            </a:lvl1pPr>
          </a:lstStyle>
          <a:p>
            <a:fld id="{C41FD94A-3280-6B4A-962C-1D6736B77269}" type="slidenum">
              <a:rPr lang="en-US" smtClean="0"/>
              <a:pPr/>
              <a:t>‹#›</a:t>
            </a:fld>
            <a:endParaRPr lang="en-US"/>
          </a:p>
        </p:txBody>
      </p:sp>
      <p:sp>
        <p:nvSpPr>
          <p:cNvPr id="2" name="Title Placeholder 1"/>
          <p:cNvSpPr>
            <a:spLocks noGrp="1"/>
          </p:cNvSpPr>
          <p:nvPr>
            <p:ph type="title"/>
          </p:nvPr>
        </p:nvSpPr>
        <p:spPr>
          <a:xfrm>
            <a:off x="914400" y="71438"/>
            <a:ext cx="7772400" cy="769143"/>
          </a:xfrm>
          <a:prstGeom prst="rect">
            <a:avLst/>
          </a:prstGeom>
        </p:spPr>
        <p:txBody>
          <a:bodyPr vert="horz" lIns="91440" tIns="45720" rIns="91440" bIns="45720" rtlCol="0" anchor="ctr">
            <a:noAutofit/>
          </a:bodyPr>
          <a:lstStyle/>
          <a:p>
            <a:r>
              <a:rPr lang="en-US" smtClean="0"/>
              <a:t>Click to edit Master title style</a:t>
            </a:r>
            <a:endParaRPr dirty="0"/>
          </a:p>
        </p:txBody>
      </p:sp>
      <p:sp>
        <p:nvSpPr>
          <p:cNvPr id="3" name="Text Placeholder 2"/>
          <p:cNvSpPr>
            <a:spLocks noGrp="1"/>
          </p:cNvSpPr>
          <p:nvPr>
            <p:ph type="body" idx="1"/>
          </p:nvPr>
        </p:nvSpPr>
        <p:spPr>
          <a:xfrm>
            <a:off x="914400" y="1295400"/>
            <a:ext cx="7313613" cy="489204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pic>
        <p:nvPicPr>
          <p:cNvPr id="18" name="Picture 16" descr="LBL_logo_bl_notext.png"/>
          <p:cNvPicPr>
            <a:picLocks noChangeAspect="1"/>
          </p:cNvPicPr>
          <p:nvPr/>
        </p:nvPicPr>
        <p:blipFill>
          <a:blip r:embed="rId12"/>
          <a:srcRect/>
          <a:stretch>
            <a:fillRect/>
          </a:stretch>
        </p:blipFill>
        <p:spPr bwMode="auto">
          <a:xfrm>
            <a:off x="192088" y="250825"/>
            <a:ext cx="628650" cy="476250"/>
          </a:xfrm>
          <a:prstGeom prst="rect">
            <a:avLst/>
          </a:prstGeom>
          <a:noFill/>
          <a:ln w="9525">
            <a:noFill/>
            <a:miter lim="800000"/>
            <a:headEnd/>
            <a:tailEnd/>
          </a:ln>
        </p:spPr>
      </p:pic>
      <p:cxnSp>
        <p:nvCxnSpPr>
          <p:cNvPr id="20" name="Straight Connector 19"/>
          <p:cNvCxnSpPr/>
          <p:nvPr/>
        </p:nvCxnSpPr>
        <p:spPr>
          <a:xfrm>
            <a:off x="0" y="965200"/>
            <a:ext cx="9144000" cy="0"/>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pic>
        <p:nvPicPr>
          <p:cNvPr id="12" name="Picture 16" descr="DOE_Office_Science_blk_side.png"/>
          <p:cNvPicPr>
            <a:picLocks noChangeAspect="1"/>
          </p:cNvPicPr>
          <p:nvPr/>
        </p:nvPicPr>
        <p:blipFill>
          <a:blip r:embed="rId13"/>
          <a:srcRect/>
          <a:stretch>
            <a:fillRect/>
          </a:stretch>
        </p:blipFill>
        <p:spPr bwMode="auto">
          <a:xfrm>
            <a:off x="7684162" y="6516711"/>
            <a:ext cx="1268346" cy="2143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transition xmlns:p14="http://schemas.microsoft.com/office/powerpoint/2010/main" advTm="10000"/>
  <p:txStyles>
    <p:titleStyle>
      <a:lvl1pPr algn="l" defTabSz="914400" rtl="0" eaLnBrk="1" latinLnBrk="0" hangingPunct="1">
        <a:spcBef>
          <a:spcPct val="0"/>
        </a:spcBef>
        <a:buNone/>
        <a:defRPr sz="2400" b="1" kern="1200">
          <a:solidFill>
            <a:schemeClr val="accent1"/>
          </a:solidFill>
          <a:latin typeface="+mj-lt"/>
          <a:ea typeface="+mj-ea"/>
          <a:cs typeface="+mj-cs"/>
        </a:defRPr>
      </a:lvl1pPr>
    </p:titleStyle>
    <p:bodyStyle>
      <a:lvl1pPr marL="0" indent="0" algn="l" defTabSz="914400" rtl="0" eaLnBrk="1" latinLnBrk="0" hangingPunct="1">
        <a:spcBef>
          <a:spcPts val="800"/>
        </a:spcBef>
        <a:buClr>
          <a:schemeClr val="accent1"/>
        </a:buClr>
        <a:buSzPct val="100000"/>
        <a:buFont typeface="Arial"/>
        <a:buNone/>
        <a:defRPr sz="1800" kern="1200">
          <a:solidFill>
            <a:schemeClr val="tx1"/>
          </a:solidFill>
          <a:latin typeface="+mn-lt"/>
          <a:ea typeface="+mn-ea"/>
          <a:cs typeface="+mn-cs"/>
        </a:defRPr>
      </a:lvl1pPr>
      <a:lvl2pPr marL="230188" indent="-230188" algn="l" defTabSz="914400" rtl="0" eaLnBrk="1" latinLnBrk="0" hangingPunct="1">
        <a:spcBef>
          <a:spcPts val="400"/>
        </a:spcBef>
        <a:buClr>
          <a:schemeClr val="accent1"/>
        </a:buClr>
        <a:buSzPct val="100000"/>
        <a:buFont typeface="Arial"/>
        <a:buChar char="•"/>
        <a:defRPr sz="1800" kern="1200">
          <a:solidFill>
            <a:schemeClr val="tx1"/>
          </a:solidFill>
          <a:latin typeface="+mn-lt"/>
          <a:ea typeface="+mn-ea"/>
          <a:cs typeface="+mn-cs"/>
        </a:defRPr>
      </a:lvl2pPr>
      <a:lvl3pPr marL="460375" indent="-230188" algn="l" defTabSz="914400" rtl="0" eaLnBrk="1" latinLnBrk="0" hangingPunct="1">
        <a:spcBef>
          <a:spcPts val="0"/>
        </a:spcBef>
        <a:buClr>
          <a:schemeClr val="accent1"/>
        </a:buClr>
        <a:buSzPct val="100000"/>
        <a:buFont typeface="Lucida Grande"/>
        <a:buChar char="–"/>
        <a:defRPr sz="1800" kern="1200">
          <a:solidFill>
            <a:schemeClr val="tx1"/>
          </a:solidFill>
          <a:latin typeface="+mn-lt"/>
          <a:ea typeface="+mn-ea"/>
          <a:cs typeface="+mn-cs"/>
        </a:defRPr>
      </a:lvl3pPr>
      <a:lvl4pPr marL="1597025" indent="-341313" algn="l" defTabSz="914400" rtl="0" eaLnBrk="1" latinLnBrk="0" hangingPunct="1">
        <a:spcBef>
          <a:spcPts val="600"/>
        </a:spcBef>
        <a:buClr>
          <a:schemeClr val="accent1"/>
        </a:buClr>
        <a:buSzPct val="100000"/>
        <a:buFont typeface="Arial"/>
        <a:buChar char="•"/>
        <a:defRPr sz="1800" kern="1200">
          <a:solidFill>
            <a:schemeClr val="tx1"/>
          </a:solidFill>
          <a:latin typeface="+mn-lt"/>
          <a:ea typeface="+mn-ea"/>
          <a:cs typeface="+mn-cs"/>
        </a:defRPr>
      </a:lvl4pPr>
      <a:lvl5pPr marL="1938338" indent="-341313" algn="l" defTabSz="914400" rtl="0" eaLnBrk="1" latinLnBrk="0" hangingPunct="1">
        <a:spcBef>
          <a:spcPts val="600"/>
        </a:spcBef>
        <a:buClr>
          <a:schemeClr val="accent1"/>
        </a:buClr>
        <a:buSzPct val="100000"/>
        <a:buFont typeface="Arial"/>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xml"/><Relationship Id="rId3" Type="http://schemas.openxmlformats.org/officeDocument/2006/relationships/image" Target="../media/image1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emf"/></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8434" name="Rectangle 2"/>
          <p:cNvSpPr txBox="1">
            <a:spLocks noChangeArrowheads="1"/>
          </p:cNvSpPr>
          <p:nvPr/>
        </p:nvSpPr>
        <p:spPr bwMode="auto">
          <a:xfrm>
            <a:off x="0" y="1778001"/>
            <a:ext cx="9144000" cy="1443788"/>
          </a:xfrm>
          <a:prstGeom prst="rect">
            <a:avLst/>
          </a:prstGeom>
          <a:noFill/>
          <a:ln w="12700">
            <a:noFill/>
            <a:miter lim="800000"/>
            <a:headEnd/>
            <a:tailEnd/>
          </a:ln>
        </p:spPr>
        <p:txBody>
          <a:bodyPr lIns="82945" tIns="41473" rIns="82945" bIns="41473">
            <a:prstTxWarp prst="textNoShape">
              <a:avLst/>
            </a:prstTxWarp>
          </a:bodyPr>
          <a:lstStyle/>
          <a:p>
            <a:pPr algn="ctr"/>
            <a:r>
              <a:rPr lang="en-US" sz="3600" dirty="0" err="1" smtClean="0">
                <a:solidFill>
                  <a:schemeClr val="bg1"/>
                </a:solidFill>
              </a:rPr>
              <a:t>Exascale</a:t>
            </a:r>
            <a:r>
              <a:rPr lang="en-US" sz="3600" dirty="0" smtClean="0">
                <a:solidFill>
                  <a:schemeClr val="bg1"/>
                </a:solidFill>
              </a:rPr>
              <a:t> climate modeling</a:t>
            </a:r>
          </a:p>
          <a:p>
            <a:pPr algn="ctr"/>
            <a:endParaRPr lang="en-US" sz="3600" dirty="0" smtClean="0">
              <a:solidFill>
                <a:schemeClr val="bg1"/>
              </a:solidFill>
            </a:endParaRPr>
          </a:p>
          <a:p>
            <a:pPr algn="ctr"/>
            <a:r>
              <a:rPr lang="en-US" sz="2400" dirty="0">
                <a:solidFill>
                  <a:srgbClr val="FF0000"/>
                </a:solidFill>
              </a:rPr>
              <a:t>24th International Conference on Parallel Architectures and Compilation </a:t>
            </a:r>
            <a:r>
              <a:rPr lang="en-US" sz="2400" dirty="0" smtClean="0">
                <a:solidFill>
                  <a:srgbClr val="FF0000"/>
                </a:solidFill>
              </a:rPr>
              <a:t>Techniques</a:t>
            </a:r>
          </a:p>
          <a:p>
            <a:pPr algn="ctr"/>
            <a:r>
              <a:rPr lang="en-US" sz="2400" dirty="0" smtClean="0">
                <a:solidFill>
                  <a:srgbClr val="FF0000"/>
                </a:solidFill>
              </a:rPr>
              <a:t>October 18, 2015</a:t>
            </a:r>
          </a:p>
        </p:txBody>
      </p:sp>
      <p:sp>
        <p:nvSpPr>
          <p:cNvPr id="18435" name="Rectangle 3"/>
          <p:cNvSpPr>
            <a:spLocks noChangeArrowheads="1"/>
          </p:cNvSpPr>
          <p:nvPr/>
        </p:nvSpPr>
        <p:spPr bwMode="auto">
          <a:xfrm>
            <a:off x="0" y="4522788"/>
            <a:ext cx="9144000" cy="2274887"/>
          </a:xfrm>
          <a:prstGeom prst="rect">
            <a:avLst/>
          </a:prstGeom>
          <a:noFill/>
          <a:ln w="9525">
            <a:noFill/>
            <a:miter lim="800000"/>
            <a:headEnd/>
            <a:tailEnd/>
          </a:ln>
        </p:spPr>
        <p:txBody>
          <a:bodyPr>
            <a:prstTxWarp prst="textNoShape">
              <a:avLst/>
            </a:prstTxWarp>
            <a:spAutoFit/>
          </a:bodyPr>
          <a:lstStyle/>
          <a:p>
            <a:pPr algn="ctr"/>
            <a:endParaRPr lang="en-US" sz="2200" b="1">
              <a:solidFill>
                <a:srgbClr val="FFFF00"/>
              </a:solidFill>
            </a:endParaRPr>
          </a:p>
          <a:p>
            <a:pPr algn="ctr"/>
            <a:r>
              <a:rPr lang="en-US" sz="2400">
                <a:solidFill>
                  <a:schemeClr val="bg1"/>
                </a:solidFill>
              </a:rPr>
              <a:t>Michael F. Wehner</a:t>
            </a:r>
            <a:endParaRPr lang="en-US" sz="600">
              <a:solidFill>
                <a:schemeClr val="bg1"/>
              </a:solidFill>
            </a:endParaRPr>
          </a:p>
          <a:p>
            <a:pPr algn="ctr"/>
            <a:r>
              <a:rPr lang="en-US" sz="2400">
                <a:solidFill>
                  <a:schemeClr val="bg1"/>
                </a:solidFill>
              </a:rPr>
              <a:t>Lawrence Berkeley National Laboratory</a:t>
            </a:r>
          </a:p>
          <a:p>
            <a:pPr algn="ctr"/>
            <a:r>
              <a:rPr lang="en-US" sz="2400">
                <a:solidFill>
                  <a:schemeClr val="bg1"/>
                </a:solidFill>
              </a:rPr>
              <a:t>mfwehner@lbl.gov</a:t>
            </a:r>
          </a:p>
          <a:p>
            <a:pPr algn="ctr">
              <a:lnSpc>
                <a:spcPct val="90000"/>
              </a:lnSpc>
            </a:pPr>
            <a:endParaRPr lang="en-US" sz="2400">
              <a:solidFill>
                <a:schemeClr val="bg1"/>
              </a:solidFill>
            </a:endParaRPr>
          </a:p>
          <a:p>
            <a:pPr algn="ctr">
              <a:lnSpc>
                <a:spcPct val="90000"/>
              </a:lnSpc>
            </a:pPr>
            <a:endParaRPr lang="en-US" sz="2400" b="1" i="1">
              <a:solidFill>
                <a:schemeClr val="bg1"/>
              </a:solidFill>
            </a:endParaRPr>
          </a:p>
        </p:txBody>
      </p:sp>
    </p:spTree>
  </p:cSld>
  <p:clrMapOvr>
    <a:masterClrMapping/>
  </p:clrMapOvr>
  <p:transition xmlns:p14="http://schemas.microsoft.com/office/powerpoint/2010/main" spd="slow" advTm="3000"/>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8445" y="1033525"/>
            <a:ext cx="8745555" cy="5153915"/>
          </a:xfrm>
        </p:spPr>
        <p:txBody>
          <a:bodyPr/>
          <a:lstStyle/>
          <a:p>
            <a:r>
              <a:rPr lang="en-US" dirty="0" smtClean="0"/>
              <a:t>A strategy to achieve 28 sustained </a:t>
            </a:r>
            <a:r>
              <a:rPr lang="en-US" dirty="0" err="1" smtClean="0"/>
              <a:t>petaflops</a:t>
            </a:r>
            <a:r>
              <a:rPr lang="en-US" dirty="0" smtClean="0"/>
              <a:t> on many core chip systems.</a:t>
            </a:r>
          </a:p>
          <a:p>
            <a:r>
              <a:rPr lang="en-US" dirty="0" smtClean="0"/>
              <a:t>Standard 2 dimensional domain decomposition</a:t>
            </a:r>
          </a:p>
          <a:p>
            <a:r>
              <a:rPr lang="en-US" dirty="0" smtClean="0"/>
              <a:t>Blue: A subdomain of </a:t>
            </a:r>
            <a:r>
              <a:rPr lang="en-US" dirty="0" err="1" smtClean="0"/>
              <a:t>NxN</a:t>
            </a:r>
            <a:r>
              <a:rPr lang="en-US" dirty="0" smtClean="0"/>
              <a:t> grid points assigned to a single core.</a:t>
            </a:r>
          </a:p>
          <a:p>
            <a:r>
              <a:rPr lang="en-US" dirty="0" smtClean="0"/>
              <a:t>Red: A super-subdomain of </a:t>
            </a:r>
            <a:r>
              <a:rPr lang="en-US" dirty="0" err="1" smtClean="0"/>
              <a:t>MxM</a:t>
            </a:r>
            <a:r>
              <a:rPr lang="en-US" dirty="0" smtClean="0"/>
              <a:t> subdomains on a single chip</a:t>
            </a:r>
          </a:p>
          <a:p>
            <a:endParaRPr lang="en-US" dirty="0" smtClean="0"/>
          </a:p>
          <a:p>
            <a:r>
              <a:rPr lang="en-US" dirty="0"/>
              <a:t>	</a:t>
            </a:r>
            <a:r>
              <a:rPr lang="en-US" dirty="0" smtClean="0"/>
              <a:t>			Blue communication is fast, on-chip.</a:t>
            </a:r>
          </a:p>
          <a:p>
            <a:r>
              <a:rPr lang="en-US" dirty="0"/>
              <a:t>	</a:t>
            </a:r>
            <a:r>
              <a:rPr lang="en-US" dirty="0" smtClean="0"/>
              <a:t>			Red communication is off-chip, on the network.</a:t>
            </a:r>
          </a:p>
          <a:p>
            <a:r>
              <a:rPr lang="en-US" dirty="0" smtClean="0"/>
              <a:t>.</a:t>
            </a:r>
            <a:endParaRPr lang="en-US" dirty="0"/>
          </a:p>
        </p:txBody>
      </p:sp>
      <p:sp>
        <p:nvSpPr>
          <p:cNvPr id="3" name="Title 2"/>
          <p:cNvSpPr>
            <a:spLocks noGrp="1"/>
          </p:cNvSpPr>
          <p:nvPr>
            <p:ph type="title"/>
          </p:nvPr>
        </p:nvSpPr>
        <p:spPr/>
        <p:txBody>
          <a:bodyPr/>
          <a:lstStyle/>
          <a:p>
            <a:r>
              <a:rPr lang="en-US" dirty="0" smtClean="0"/>
              <a:t>Nested levels of parallelism</a:t>
            </a:r>
            <a:endParaRPr lang="en-US" dirty="0"/>
          </a:p>
        </p:txBody>
      </p:sp>
      <p:pic>
        <p:nvPicPr>
          <p:cNvPr id="4" name="Picture 3" descr="mesh1 cop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98452"/>
            <a:ext cx="3959547" cy="3959547"/>
          </a:xfrm>
          <a:prstGeom prst="rect">
            <a:avLst/>
          </a:prstGeom>
        </p:spPr>
      </p:pic>
    </p:spTree>
    <p:extLst>
      <p:ext uri="{BB962C8B-B14F-4D97-AF65-F5344CB8AC3E}">
        <p14:creationId xmlns:p14="http://schemas.microsoft.com/office/powerpoint/2010/main" val="283867088"/>
      </p:ext>
    </p:extLst>
  </p:cSld>
  <p:clrMapOvr>
    <a:masterClrMapping/>
  </p:clrMapOvr>
  <p:transition xmlns:p14="http://schemas.microsoft.com/office/powerpoint/2010/main" advTm="10000"/>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5799" y="1158046"/>
            <a:ext cx="8466955" cy="5029394"/>
          </a:xfrm>
        </p:spPr>
        <p:txBody>
          <a:bodyPr>
            <a:normAutofit fontScale="92500" lnSpcReduction="10000"/>
          </a:bodyPr>
          <a:lstStyle/>
          <a:p>
            <a:r>
              <a:rPr lang="en-US" dirty="0">
                <a:latin typeface="Arial" charset="0"/>
                <a:ea typeface="ＭＳ Ｐゴシック" charset="0"/>
                <a:cs typeface="ＭＳ Ｐゴシック" charset="0"/>
              </a:rPr>
              <a:t>At 2km in the horizontal (level 12) and 128 vertical </a:t>
            </a:r>
            <a:r>
              <a:rPr lang="en-US" dirty="0" smtClean="0">
                <a:latin typeface="Arial" charset="0"/>
                <a:ea typeface="ＭＳ Ｐゴシック" charset="0"/>
                <a:cs typeface="ＭＳ Ｐゴシック" charset="0"/>
              </a:rPr>
              <a:t>levels.</a:t>
            </a:r>
            <a:endParaRPr lang="en-US" dirty="0">
              <a:latin typeface="Arial" charset="0"/>
              <a:ea typeface="ＭＳ Ｐゴシック" charset="0"/>
              <a:cs typeface="ＭＳ Ｐゴシック" charset="0"/>
            </a:endParaRPr>
          </a:p>
          <a:p>
            <a:r>
              <a:rPr lang="en-US" dirty="0">
                <a:latin typeface="Arial" charset="0"/>
                <a:ea typeface="ＭＳ Ｐゴシック" charset="0"/>
                <a:cs typeface="ＭＳ Ｐゴシック" charset="0"/>
              </a:rPr>
              <a:t> 21 Billion computational grid points.</a:t>
            </a:r>
          </a:p>
          <a:p>
            <a:pPr lvl="1"/>
            <a:r>
              <a:rPr lang="en-US" dirty="0" smtClean="0">
                <a:latin typeface="Arial" charset="0"/>
                <a:ea typeface="ＭＳ Ｐゴシック" charset="0"/>
              </a:rPr>
              <a:t>2,621,440 </a:t>
            </a:r>
            <a:r>
              <a:rPr lang="en-US" dirty="0">
                <a:latin typeface="Arial" charset="0"/>
                <a:ea typeface="ＭＳ Ｐゴシック" charset="0"/>
              </a:rPr>
              <a:t>horizontal subdomains (8x8 cells)</a:t>
            </a:r>
          </a:p>
          <a:p>
            <a:pPr lvl="1"/>
            <a:r>
              <a:rPr lang="en-US" dirty="0">
                <a:latin typeface="Arial" charset="0"/>
                <a:ea typeface="ＭＳ Ｐゴシック" charset="0"/>
              </a:rPr>
              <a:t>8 vertical subdomains of 16 levels </a:t>
            </a:r>
            <a:r>
              <a:rPr lang="en-US" dirty="0" smtClean="0">
                <a:latin typeface="Arial" charset="0"/>
                <a:ea typeface="ＭＳ Ｐゴシック" charset="0"/>
              </a:rPr>
              <a:t>each (or 8x8x16 cells per subdomain)</a:t>
            </a:r>
            <a:endParaRPr lang="en-US" dirty="0">
              <a:latin typeface="Arial" charset="0"/>
              <a:ea typeface="ＭＳ Ｐゴシック" charset="0"/>
            </a:endParaRPr>
          </a:p>
          <a:p>
            <a:pPr lvl="2">
              <a:buFontTx/>
              <a:buNone/>
            </a:pPr>
            <a:r>
              <a:rPr lang="en-US" dirty="0">
                <a:latin typeface="Arial" charset="0"/>
                <a:ea typeface="ＭＳ Ｐゴシック" charset="0"/>
              </a:rPr>
              <a:t>=20,971,520 total physical subdomains.</a:t>
            </a:r>
          </a:p>
          <a:p>
            <a:r>
              <a:rPr lang="en-US" dirty="0" smtClean="0">
                <a:latin typeface="Arial" charset="0"/>
                <a:ea typeface="ＭＳ Ｐゴシック" charset="0"/>
                <a:cs typeface="ＭＳ Ｐゴシック" charset="0"/>
              </a:rPr>
              <a:t>Extrapolating </a:t>
            </a:r>
            <a:r>
              <a:rPr lang="en-US" dirty="0">
                <a:latin typeface="Arial" charset="0"/>
                <a:ea typeface="ＭＳ Ｐゴシック" charset="0"/>
                <a:cs typeface="ＭＳ Ｐゴシック" charset="0"/>
              </a:rPr>
              <a:t>the measured CSU computational and communication requirements, to run the </a:t>
            </a:r>
            <a:r>
              <a:rPr lang="en-US" dirty="0" smtClean="0">
                <a:latin typeface="Arial" charset="0"/>
                <a:ea typeface="ＭＳ Ｐゴシック" charset="0"/>
                <a:cs typeface="ＭＳ Ｐゴシック" charset="0"/>
              </a:rPr>
              <a:t>2km model </a:t>
            </a:r>
            <a:r>
              <a:rPr lang="en-US" dirty="0">
                <a:latin typeface="Arial" charset="0"/>
                <a:ea typeface="ＭＳ Ｐゴシック" charset="0"/>
                <a:cs typeface="ＭＳ Ｐゴシック" charset="0"/>
              </a:rPr>
              <a:t>1000X faster than real </a:t>
            </a:r>
            <a:r>
              <a:rPr lang="en-US" dirty="0" smtClean="0">
                <a:latin typeface="Arial" charset="0"/>
                <a:ea typeface="ＭＳ Ｐゴシック" charset="0"/>
                <a:cs typeface="ＭＳ Ｐゴシック" charset="0"/>
              </a:rPr>
              <a:t>time requires:</a:t>
            </a:r>
            <a:endParaRPr lang="en-US" dirty="0">
              <a:latin typeface="Arial" charset="0"/>
              <a:ea typeface="ＭＳ Ｐゴシック" charset="0"/>
              <a:cs typeface="ＭＳ Ｐゴシック" charset="0"/>
            </a:endParaRPr>
          </a:p>
          <a:p>
            <a:pPr lvl="2"/>
            <a:r>
              <a:rPr lang="en-US" dirty="0" smtClean="0">
                <a:latin typeface="Arial" charset="0"/>
                <a:ea typeface="ＭＳ Ｐゴシック" charset="0"/>
              </a:rPr>
              <a:t>20,971,520 processor cores</a:t>
            </a:r>
          </a:p>
          <a:p>
            <a:pPr lvl="2"/>
            <a:r>
              <a:rPr lang="en-US" dirty="0" smtClean="0">
                <a:latin typeface="Arial" charset="0"/>
                <a:ea typeface="ＭＳ Ｐゴシック" charset="0"/>
              </a:rPr>
              <a:t>1.3 sustained </a:t>
            </a:r>
            <a:r>
              <a:rPr lang="en-US" dirty="0" err="1" smtClean="0">
                <a:latin typeface="Arial" charset="0"/>
                <a:ea typeface="ＭＳ Ｐゴシック" charset="0"/>
              </a:rPr>
              <a:t>Gflops</a:t>
            </a:r>
            <a:r>
              <a:rPr lang="en-US" dirty="0">
                <a:latin typeface="Arial" charset="0"/>
                <a:ea typeface="ＭＳ Ｐゴシック" charset="0"/>
              </a:rPr>
              <a:t>/</a:t>
            </a:r>
            <a:r>
              <a:rPr lang="en-US" dirty="0" smtClean="0">
                <a:latin typeface="Arial" charset="0"/>
                <a:ea typeface="ＭＳ Ｐゴシック" charset="0"/>
              </a:rPr>
              <a:t>core (28Pflops total)</a:t>
            </a:r>
            <a:endParaRPr lang="en-US" dirty="0">
              <a:latin typeface="Arial" charset="0"/>
              <a:ea typeface="ＭＳ Ｐゴシック" charset="0"/>
            </a:endParaRPr>
          </a:p>
          <a:p>
            <a:pPr lvl="2"/>
            <a:r>
              <a:rPr lang="en-US" dirty="0">
                <a:latin typeface="Arial" charset="0"/>
                <a:ea typeface="ＭＳ Ｐゴシック" charset="0"/>
              </a:rPr>
              <a:t>256KB/core </a:t>
            </a:r>
            <a:r>
              <a:rPr lang="en-US" dirty="0" smtClean="0">
                <a:latin typeface="Arial" charset="0"/>
                <a:ea typeface="ＭＳ Ｐゴシック" charset="0"/>
              </a:rPr>
              <a:t>cache </a:t>
            </a:r>
            <a:endParaRPr lang="en-US" dirty="0">
              <a:latin typeface="Arial" charset="0"/>
              <a:ea typeface="ＭＳ Ｐゴシック" charset="0"/>
            </a:endParaRPr>
          </a:p>
          <a:p>
            <a:pPr lvl="2"/>
            <a:r>
              <a:rPr lang="en-US" dirty="0">
                <a:latin typeface="Arial" charset="0"/>
                <a:ea typeface="ＭＳ Ｐゴシック" charset="0"/>
              </a:rPr>
              <a:t>200,000 </a:t>
            </a:r>
            <a:r>
              <a:rPr lang="en-US" dirty="0" err="1">
                <a:latin typeface="Arial" charset="0"/>
                <a:ea typeface="ＭＳ Ｐゴシック" charset="0"/>
              </a:rPr>
              <a:t>msg</a:t>
            </a:r>
            <a:r>
              <a:rPr lang="en-US" dirty="0">
                <a:latin typeface="Arial" charset="0"/>
                <a:ea typeface="ＭＳ Ｐゴシック" charset="0"/>
              </a:rPr>
              <a:t>/sec </a:t>
            </a:r>
            <a:r>
              <a:rPr lang="en-US" dirty="0" smtClean="0">
                <a:latin typeface="Arial" charset="0"/>
                <a:ea typeface="ＭＳ Ｐゴシック" charset="0"/>
              </a:rPr>
              <a:t>latency</a:t>
            </a:r>
          </a:p>
          <a:p>
            <a:pPr marL="0" lvl="2" indent="0">
              <a:spcBef>
                <a:spcPts val="800"/>
              </a:spcBef>
              <a:buNone/>
            </a:pPr>
            <a:r>
              <a:rPr lang="en-US" dirty="0">
                <a:latin typeface="Arial" charset="0"/>
                <a:ea typeface="ＭＳ Ｐゴシック" charset="0"/>
                <a:cs typeface="ＭＳ Ｐゴシック" charset="0"/>
              </a:rPr>
              <a:t>If we have </a:t>
            </a:r>
            <a:r>
              <a:rPr lang="en-US" dirty="0" smtClean="0">
                <a:latin typeface="Arial" charset="0"/>
                <a:ea typeface="ＭＳ Ｐゴシック" charset="0"/>
              </a:rPr>
              <a:t>128processor </a:t>
            </a:r>
            <a:r>
              <a:rPr lang="en-US" dirty="0">
                <a:latin typeface="Arial" charset="0"/>
                <a:ea typeface="ＭＳ Ｐゴシック" charset="0"/>
              </a:rPr>
              <a:t>cores per chip</a:t>
            </a:r>
            <a:r>
              <a:rPr lang="en-US" dirty="0">
                <a:latin typeface="Arial" charset="0"/>
                <a:ea typeface="ＭＳ Ｐゴシック" charset="0"/>
                <a:cs typeface="ＭＳ Ｐゴシック" charset="0"/>
              </a:rPr>
              <a:t> technology: </a:t>
            </a:r>
          </a:p>
          <a:p>
            <a:pPr lvl="2"/>
            <a:r>
              <a:rPr lang="en-US" dirty="0" smtClean="0">
                <a:latin typeface="Arial" charset="0"/>
                <a:ea typeface="ＭＳ Ｐゴシック" charset="0"/>
              </a:rPr>
              <a:t>163,840 chips</a:t>
            </a:r>
            <a:endParaRPr lang="en-US" dirty="0">
              <a:latin typeface="Arial" charset="0"/>
              <a:ea typeface="ＭＳ Ｐゴシック" charset="0"/>
            </a:endParaRPr>
          </a:p>
          <a:p>
            <a:pPr lvl="2"/>
            <a:r>
              <a:rPr lang="en-US" dirty="0">
                <a:latin typeface="Arial" charset="0"/>
                <a:ea typeface="ＭＳ Ｐゴシック" charset="0"/>
              </a:rPr>
              <a:t>4</a:t>
            </a:r>
            <a:r>
              <a:rPr lang="en-US" dirty="0" smtClean="0">
                <a:latin typeface="Arial" charset="0"/>
                <a:ea typeface="ＭＳ Ｐゴシック" charset="0"/>
              </a:rPr>
              <a:t>x4x8 </a:t>
            </a:r>
            <a:r>
              <a:rPr lang="en-US" dirty="0">
                <a:latin typeface="Arial" charset="0"/>
                <a:ea typeface="ＭＳ Ｐゴシック" charset="0"/>
              </a:rPr>
              <a:t>subdomains/chip: </a:t>
            </a:r>
            <a:r>
              <a:rPr lang="en-US" dirty="0" smtClean="0">
                <a:latin typeface="Arial" charset="0"/>
                <a:ea typeface="ＭＳ Ｐゴシック" charset="0"/>
              </a:rPr>
              <a:t>9.2GB</a:t>
            </a:r>
            <a:r>
              <a:rPr lang="en-US" dirty="0">
                <a:latin typeface="Arial" charset="0"/>
                <a:ea typeface="ＭＳ Ｐゴシック" charset="0"/>
              </a:rPr>
              <a:t>/sec nearest neighbor off-chip bandwidth</a:t>
            </a:r>
          </a:p>
          <a:p>
            <a:pPr marL="0" lvl="2" indent="0">
              <a:spcBef>
                <a:spcPts val="800"/>
              </a:spcBef>
              <a:buNone/>
            </a:pPr>
            <a:r>
              <a:rPr lang="en-US" dirty="0">
                <a:latin typeface="Arial" charset="0"/>
                <a:ea typeface="ＭＳ Ｐゴシック" charset="0"/>
                <a:cs typeface="ＭＳ Ｐゴシック" charset="0"/>
              </a:rPr>
              <a:t>If we have </a:t>
            </a:r>
            <a:r>
              <a:rPr lang="en-US" dirty="0">
                <a:latin typeface="Arial" charset="0"/>
                <a:ea typeface="ＭＳ Ｐゴシック" charset="0"/>
              </a:rPr>
              <a:t>512 processor cores per chip</a:t>
            </a:r>
            <a:r>
              <a:rPr lang="en-US" dirty="0">
                <a:latin typeface="Arial" charset="0"/>
                <a:ea typeface="ＭＳ Ｐゴシック" charset="0"/>
                <a:cs typeface="ＭＳ Ｐゴシック" charset="0"/>
              </a:rPr>
              <a:t> technology: </a:t>
            </a:r>
          </a:p>
          <a:p>
            <a:pPr lvl="2"/>
            <a:r>
              <a:rPr lang="en-US" dirty="0" smtClean="0">
                <a:latin typeface="Arial" charset="0"/>
                <a:ea typeface="ＭＳ Ｐゴシック" charset="0"/>
              </a:rPr>
              <a:t>40,960 </a:t>
            </a:r>
            <a:r>
              <a:rPr lang="en-US" dirty="0">
                <a:latin typeface="Arial" charset="0"/>
                <a:ea typeface="ＭＳ Ｐゴシック" charset="0"/>
              </a:rPr>
              <a:t>chips</a:t>
            </a:r>
          </a:p>
          <a:p>
            <a:pPr lvl="2"/>
            <a:r>
              <a:rPr lang="en-US" dirty="0">
                <a:latin typeface="Arial" charset="0"/>
                <a:ea typeface="ＭＳ Ｐゴシック" charset="0"/>
              </a:rPr>
              <a:t>8x8x8 subdomains/chip: 37GB/sec nearest neighbor off-chip bandwidth</a:t>
            </a:r>
          </a:p>
          <a:p>
            <a:pPr lvl="2"/>
            <a:endParaRPr lang="en-US" dirty="0">
              <a:latin typeface="Arial" charset="0"/>
              <a:ea typeface="ＭＳ Ｐゴシック" charset="0"/>
            </a:endParaRPr>
          </a:p>
          <a:p>
            <a:pPr lvl="1"/>
            <a:endParaRPr lang="en-US" dirty="0">
              <a:latin typeface="Arial" charset="0"/>
              <a:ea typeface="ＭＳ Ｐゴシック" charset="0"/>
            </a:endParaRPr>
          </a:p>
          <a:p>
            <a:endParaRPr lang="en-US" dirty="0">
              <a:latin typeface="Arial" charset="0"/>
              <a:ea typeface="ＭＳ Ｐゴシック" charset="0"/>
              <a:cs typeface="ＭＳ Ｐゴシック" charset="0"/>
            </a:endParaRPr>
          </a:p>
          <a:p>
            <a:pPr lvl="1"/>
            <a:endParaRPr lang="en-US" dirty="0">
              <a:latin typeface="Arial" charset="0"/>
              <a:ea typeface="ＭＳ Ｐゴシック" charset="0"/>
            </a:endParaRPr>
          </a:p>
          <a:p>
            <a:endParaRPr lang="en-US" dirty="0"/>
          </a:p>
        </p:txBody>
      </p:sp>
      <p:sp>
        <p:nvSpPr>
          <p:cNvPr id="3" name="Title 2"/>
          <p:cNvSpPr>
            <a:spLocks noGrp="1"/>
          </p:cNvSpPr>
          <p:nvPr>
            <p:ph type="title"/>
          </p:nvPr>
        </p:nvSpPr>
        <p:spPr/>
        <p:txBody>
          <a:bodyPr/>
          <a:lstStyle/>
          <a:p>
            <a:r>
              <a:rPr lang="en-US" dirty="0" smtClean="0"/>
              <a:t>The LBNL </a:t>
            </a:r>
            <a:r>
              <a:rPr lang="en-US" dirty="0" err="1" smtClean="0"/>
              <a:t>strawman</a:t>
            </a:r>
            <a:r>
              <a:rPr lang="en-US" dirty="0" smtClean="0"/>
              <a:t> </a:t>
            </a:r>
            <a:r>
              <a:rPr lang="en-US" dirty="0" err="1" smtClean="0"/>
              <a:t>exascale</a:t>
            </a:r>
            <a:r>
              <a:rPr lang="en-US" dirty="0" smtClean="0"/>
              <a:t> climate model</a:t>
            </a:r>
            <a:endParaRPr lang="en-US" dirty="0"/>
          </a:p>
        </p:txBody>
      </p:sp>
    </p:spTree>
    <p:extLst>
      <p:ext uri="{BB962C8B-B14F-4D97-AF65-F5344CB8AC3E}">
        <p14:creationId xmlns:p14="http://schemas.microsoft.com/office/powerpoint/2010/main" val="1279397792"/>
      </p:ext>
    </p:extLst>
  </p:cSld>
  <p:clrMapOvr>
    <a:masterClrMapping/>
  </p:clrMapOvr>
  <p:transition xmlns:p14="http://schemas.microsoft.com/office/powerpoint/2010/main" advTm="10000"/>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ctr"/>
            <a:endParaRPr lang="en-US" sz="4000" b="1" dirty="0" smtClean="0">
              <a:solidFill>
                <a:srgbClr val="FF0000"/>
              </a:solidFill>
            </a:endParaRPr>
          </a:p>
          <a:p>
            <a:pPr algn="ctr"/>
            <a:r>
              <a:rPr lang="en-US" sz="4000" b="1" dirty="0" smtClean="0">
                <a:solidFill>
                  <a:srgbClr val="FF0000"/>
                </a:solidFill>
              </a:rPr>
              <a:t>We believe that this is technologically feasible.</a:t>
            </a:r>
          </a:p>
          <a:p>
            <a:pPr algn="ctr"/>
            <a:r>
              <a:rPr lang="en-US" sz="4000" b="1" dirty="0" smtClean="0">
                <a:solidFill>
                  <a:srgbClr val="008000"/>
                </a:solidFill>
              </a:rPr>
              <a:t>Today.</a:t>
            </a:r>
            <a:endParaRPr lang="en-US" sz="4000" b="1" dirty="0">
              <a:solidFill>
                <a:srgbClr val="008000"/>
              </a:solidFill>
            </a:endParaRPr>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2788166664"/>
      </p:ext>
    </p:extLst>
  </p:cSld>
  <p:clrMapOvr>
    <a:masterClrMapping/>
  </p:clrMapOvr>
  <p:transition xmlns:p14="http://schemas.microsoft.com/office/powerpoint/2010/main" advTm="1000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dirty="0" smtClean="0">
                <a:latin typeface="Arial" charset="0"/>
                <a:ea typeface="ＭＳ Ｐゴシック" charset="0"/>
                <a:cs typeface="ＭＳ Ｐゴシック" charset="0"/>
              </a:rPr>
              <a:t>Feasibility</a:t>
            </a:r>
            <a:endParaRPr lang="en-US" dirty="0">
              <a:latin typeface="Arial" charset="0"/>
              <a:ea typeface="ＭＳ Ｐゴシック" charset="0"/>
              <a:cs typeface="ＭＳ Ｐゴシック" charset="0"/>
            </a:endParaRPr>
          </a:p>
        </p:txBody>
      </p:sp>
      <p:sp>
        <p:nvSpPr>
          <p:cNvPr id="72707" name="Content Placeholder 2"/>
          <p:cNvSpPr>
            <a:spLocks noGrp="1"/>
          </p:cNvSpPr>
          <p:nvPr>
            <p:ph idx="1"/>
          </p:nvPr>
        </p:nvSpPr>
        <p:spPr>
          <a:xfrm>
            <a:off x="142875" y="920056"/>
            <a:ext cx="9001125" cy="3504556"/>
          </a:xfrm>
        </p:spPr>
        <p:txBody>
          <a:bodyPr>
            <a:normAutofit/>
          </a:bodyPr>
          <a:lstStyle/>
          <a:p>
            <a:r>
              <a:rPr lang="en-US" sz="2000" b="0" dirty="0">
                <a:latin typeface="Arial" charset="0"/>
                <a:ea typeface="ＭＳ Ｐゴシック" charset="0"/>
                <a:cs typeface="ＭＳ Ｐゴシック" charset="0"/>
              </a:rPr>
              <a:t>20,971,520 processor cores sustaining 1.3Gflop apiece</a:t>
            </a:r>
            <a:r>
              <a:rPr lang="en-US" sz="2000" b="0" dirty="0" smtClean="0">
                <a:latin typeface="Arial" charset="0"/>
                <a:ea typeface="ＭＳ Ｐゴシック" charset="0"/>
                <a:cs typeface="ＭＳ Ｐゴシック" charset="0"/>
              </a:rPr>
              <a:t>.</a:t>
            </a:r>
          </a:p>
          <a:p>
            <a:pPr marL="342900" indent="-342900">
              <a:buFont typeface="Arial"/>
              <a:buChar char="•"/>
            </a:pPr>
            <a:r>
              <a:rPr lang="en-US" sz="2000" dirty="0" smtClean="0">
                <a:latin typeface="Arial" charset="0"/>
                <a:ea typeface="ＭＳ Ｐゴシック" charset="0"/>
                <a:cs typeface="ＭＳ Ｐゴシック" charset="0"/>
              </a:rPr>
              <a:t>1.3Gflop </a:t>
            </a:r>
            <a:r>
              <a:rPr lang="en-US" sz="2000" dirty="0">
                <a:latin typeface="Arial" charset="0"/>
                <a:ea typeface="ＭＳ Ｐゴシック" charset="0"/>
                <a:cs typeface="ＭＳ Ｐゴシック" charset="0"/>
              </a:rPr>
              <a:t>=</a:t>
            </a:r>
            <a:r>
              <a:rPr lang="en-US" sz="2000" dirty="0" smtClean="0">
                <a:latin typeface="Arial" charset="0"/>
                <a:ea typeface="ＭＳ Ｐゴシック" charset="0"/>
                <a:cs typeface="ＭＳ Ｐゴシック" charset="0"/>
              </a:rPr>
              <a:t> ~2.5% of theoretical peak for the Knights Landing core.</a:t>
            </a:r>
          </a:p>
          <a:p>
            <a:pPr marL="573088" lvl="1" indent="-342900"/>
            <a:r>
              <a:rPr lang="en-US" sz="2000" dirty="0" smtClean="0">
                <a:latin typeface="Arial" charset="0"/>
                <a:ea typeface="ＭＳ Ｐゴシック" charset="0"/>
                <a:cs typeface="ＭＳ Ｐゴシック" charset="0"/>
              </a:rPr>
              <a:t>About as efficient as contemporary climate models. Sadly.</a:t>
            </a:r>
          </a:p>
          <a:p>
            <a:pPr marL="342900" indent="-342900">
              <a:buFont typeface="Arial"/>
              <a:buChar char="•"/>
            </a:pPr>
            <a:r>
              <a:rPr lang="en-US" sz="2000" dirty="0">
                <a:latin typeface="Arial" charset="0"/>
                <a:ea typeface="ＭＳ Ｐゴシック" charset="0"/>
                <a:cs typeface="ＭＳ Ｐゴシック" charset="0"/>
              </a:rPr>
              <a:t>Such </a:t>
            </a:r>
            <a:r>
              <a:rPr lang="en-US" sz="2000" dirty="0" smtClean="0">
                <a:latin typeface="Arial" charset="0"/>
                <a:ea typeface="ＭＳ Ｐゴシック" charset="0"/>
                <a:cs typeface="ＭＳ Ｐゴシック" charset="0"/>
              </a:rPr>
              <a:t>rates would </a:t>
            </a:r>
            <a:r>
              <a:rPr lang="en-US" sz="2000" dirty="0">
                <a:latin typeface="Arial" charset="0"/>
                <a:ea typeface="ＭＳ Ｐゴシック" charset="0"/>
                <a:cs typeface="ＭＳ Ｐゴシック" charset="0"/>
              </a:rPr>
              <a:t>require an </a:t>
            </a:r>
            <a:r>
              <a:rPr lang="en-US" sz="2000" dirty="0" err="1">
                <a:latin typeface="Arial" charset="0"/>
                <a:ea typeface="ＭＳ Ｐゴシック" charset="0"/>
                <a:cs typeface="ＭＳ Ｐゴシック" charset="0"/>
              </a:rPr>
              <a:t>exaflop</a:t>
            </a:r>
            <a:r>
              <a:rPr lang="en-US" sz="2000" dirty="0">
                <a:latin typeface="Arial" charset="0"/>
                <a:ea typeface="ＭＳ Ｐゴシック" charset="0"/>
                <a:cs typeface="ＭＳ Ｐゴシック" charset="0"/>
              </a:rPr>
              <a:t> </a:t>
            </a:r>
            <a:r>
              <a:rPr lang="en-US" sz="2000" dirty="0" smtClean="0">
                <a:latin typeface="Arial" charset="0"/>
                <a:ea typeface="ＭＳ Ｐゴシック" charset="0"/>
                <a:cs typeface="ＭＳ Ｐゴシック" charset="0"/>
              </a:rPr>
              <a:t>machine.</a:t>
            </a:r>
          </a:p>
          <a:p>
            <a:pPr marL="342900" indent="-342900">
              <a:buFont typeface="Arial"/>
              <a:buChar char="•"/>
            </a:pPr>
            <a:r>
              <a:rPr lang="en-US" sz="2000" dirty="0" smtClean="0">
                <a:latin typeface="Arial" charset="0"/>
                <a:ea typeface="ＭＳ Ｐゴシック" charset="0"/>
                <a:cs typeface="ＭＳ Ｐゴシック" charset="0"/>
              </a:rPr>
              <a:t>But a 3X improvement in efficiency </a:t>
            </a:r>
            <a:r>
              <a:rPr lang="en-US" sz="2000" b="1" i="1" dirty="0" smtClean="0">
                <a:latin typeface="Arial" charset="0"/>
                <a:ea typeface="ＭＳ Ｐゴシック" charset="0"/>
                <a:cs typeface="ＭＳ Ｐゴシック" charset="0"/>
              </a:rPr>
              <a:t>may</a:t>
            </a:r>
            <a:r>
              <a:rPr lang="en-US" sz="2000" dirty="0" smtClean="0">
                <a:latin typeface="Arial" charset="0"/>
                <a:ea typeface="ＭＳ Ｐゴシック" charset="0"/>
                <a:cs typeface="ＭＳ Ｐゴシック" charset="0"/>
              </a:rPr>
              <a:t> permit such simulations on the 300Pflop Aurora machine planned for Argonne National Laboratory.</a:t>
            </a:r>
          </a:p>
          <a:p>
            <a:pPr marL="573088" lvl="1" indent="-342900"/>
            <a:r>
              <a:rPr lang="en-US" sz="2000" dirty="0" smtClean="0">
                <a:latin typeface="Arial" charset="0"/>
                <a:ea typeface="ＭＳ Ｐゴシック" charset="0"/>
                <a:cs typeface="ＭＳ Ｐゴシック" charset="0"/>
              </a:rPr>
              <a:t>Auto-tuning </a:t>
            </a:r>
            <a:r>
              <a:rPr lang="en-US" sz="2000" dirty="0" smtClean="0">
                <a:latin typeface="Arial" charset="0"/>
                <a:ea typeface="ＭＳ Ｐゴシック" charset="0"/>
                <a:cs typeface="ＭＳ Ｐゴシック" charset="0"/>
              </a:rPr>
              <a:t>would help achieve </a:t>
            </a:r>
            <a:r>
              <a:rPr lang="en-US" sz="2000" dirty="0" smtClean="0">
                <a:latin typeface="Arial" charset="0"/>
                <a:ea typeface="ＭＳ Ｐゴシック" charset="0"/>
                <a:cs typeface="ＭＳ Ｐゴシック" charset="0"/>
              </a:rPr>
              <a:t>this.</a:t>
            </a:r>
          </a:p>
          <a:p>
            <a:pPr marL="573088" lvl="1" indent="-342900"/>
            <a:r>
              <a:rPr lang="en-US" sz="2000" dirty="0" smtClean="0">
                <a:latin typeface="Arial" charset="0"/>
                <a:ea typeface="ＭＳ Ｐゴシック" charset="0"/>
                <a:cs typeface="ＭＳ Ｐゴシック" charset="0"/>
              </a:rPr>
              <a:t>And subject to different domain decomposition details.</a:t>
            </a:r>
          </a:p>
          <a:p>
            <a:pPr lvl="1" indent="0">
              <a:buNone/>
            </a:pPr>
            <a:endParaRPr lang="en-US" sz="2000" dirty="0">
              <a:latin typeface="Arial" charset="0"/>
              <a:ea typeface="ＭＳ Ｐゴシック" charset="0"/>
              <a:cs typeface="ＭＳ Ｐゴシック" charset="0"/>
            </a:endParaRPr>
          </a:p>
          <a:p>
            <a:endParaRPr lang="en-US" sz="2000" b="0" dirty="0">
              <a:latin typeface="Arial" charset="0"/>
              <a:ea typeface="ＭＳ Ｐゴシック" charset="0"/>
              <a:cs typeface="ＭＳ Ｐゴシック" charset="0"/>
            </a:endParaRPr>
          </a:p>
        </p:txBody>
      </p:sp>
      <p:pic>
        <p:nvPicPr>
          <p:cNvPr id="4" name="Picture 8" descr="LoopReorderFigur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437063"/>
            <a:ext cx="4781550" cy="242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5453716" y="4395599"/>
            <a:ext cx="3586000" cy="1200329"/>
          </a:xfrm>
          <a:prstGeom prst="rect">
            <a:avLst/>
          </a:prstGeom>
          <a:noFill/>
          <a:ln>
            <a:solidFill>
              <a:schemeClr val="tx1"/>
            </a:solidFill>
          </a:ln>
        </p:spPr>
        <p:txBody>
          <a:bodyPr wrap="square" rtlCol="0">
            <a:spAutoFit/>
          </a:bodyPr>
          <a:lstStyle/>
          <a:p>
            <a:r>
              <a:rPr lang="en-US" dirty="0" smtClean="0"/>
              <a:t>Auto-tuning reduced instruction count  in the CSU buoyancy loop by a factor of two by reducing overhead costs.</a:t>
            </a:r>
          </a:p>
        </p:txBody>
      </p:sp>
      <p:cxnSp>
        <p:nvCxnSpPr>
          <p:cNvPr id="7" name="Straight Connector 6"/>
          <p:cNvCxnSpPr>
            <a:stCxn id="3" idx="2"/>
          </p:cNvCxnSpPr>
          <p:nvPr/>
        </p:nvCxnSpPr>
        <p:spPr>
          <a:xfrm flipH="1">
            <a:off x="4918307" y="5595928"/>
            <a:ext cx="2328409" cy="293920"/>
          </a:xfrm>
          <a:prstGeom prst="line">
            <a:avLst/>
          </a:prstGeom>
          <a:ln w="41275">
            <a:solidFill>
              <a:schemeClr val="tx1"/>
            </a:solidFill>
            <a:tailEnd type="stealth" w="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4093976"/>
      </p:ext>
    </p:extLst>
  </p:cSld>
  <p:clrMapOvr>
    <a:masterClrMapping/>
  </p:clrMapOvr>
  <p:transition xmlns:p14="http://schemas.microsoft.com/office/powerpoint/2010/main" advTm="10000"/>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6400" y="1041400"/>
            <a:ext cx="8483599" cy="5334000"/>
          </a:xfrm>
        </p:spPr>
        <p:txBody>
          <a:bodyPr>
            <a:normAutofit lnSpcReduction="10000"/>
          </a:bodyPr>
          <a:lstStyle/>
          <a:p>
            <a:pPr marL="285750" indent="-285750">
              <a:buFont typeface="Arial"/>
              <a:buChar char="•"/>
            </a:pPr>
            <a:r>
              <a:rPr lang="en-US" dirty="0" smtClean="0"/>
              <a:t>At 2km, we estimate that a single year requires 10</a:t>
            </a:r>
            <a:r>
              <a:rPr lang="en-US" baseline="30000" dirty="0" smtClean="0"/>
              <a:t>21</a:t>
            </a:r>
            <a:r>
              <a:rPr lang="en-US" dirty="0" smtClean="0"/>
              <a:t> floating point operations*</a:t>
            </a:r>
          </a:p>
          <a:p>
            <a:pPr marL="285750" indent="-285750">
              <a:buFont typeface="Arial"/>
              <a:buChar char="•"/>
            </a:pPr>
            <a:r>
              <a:rPr lang="en-US" dirty="0" smtClean="0"/>
              <a:t>On Aurora (2019): at ~3% of peak efficiency, this will take 1 day</a:t>
            </a:r>
            <a:r>
              <a:rPr lang="en-US" dirty="0" smtClean="0"/>
              <a:t>.</a:t>
            </a:r>
          </a:p>
          <a:p>
            <a:pPr marL="515938" lvl="1" indent="-285750"/>
            <a:r>
              <a:rPr lang="en-US" dirty="0" smtClean="0"/>
              <a:t>The same rate that I am running 25km today (albeit limited by scaling issues).</a:t>
            </a:r>
            <a:endParaRPr lang="en-US" dirty="0" smtClean="0"/>
          </a:p>
          <a:p>
            <a:pPr marL="515938" lvl="1" indent="-285750"/>
            <a:r>
              <a:rPr lang="en-US" dirty="0" smtClean="0"/>
              <a:t>There is more than enough parallelism at this resolution to use the entire machine.</a:t>
            </a:r>
          </a:p>
          <a:p>
            <a:pPr marL="285750" indent="-285750">
              <a:buFont typeface="Arial"/>
              <a:buChar char="•"/>
            </a:pPr>
            <a:r>
              <a:rPr lang="en-US" dirty="0" smtClean="0"/>
              <a:t>What are the data implications?</a:t>
            </a:r>
          </a:p>
          <a:p>
            <a:pPr marL="515938" lvl="1" indent="-285750"/>
            <a:r>
              <a:rPr lang="en-US" dirty="0" smtClean="0"/>
              <a:t>Can we output the data we need</a:t>
            </a:r>
            <a:r>
              <a:rPr lang="en-US" dirty="0" smtClean="0"/>
              <a:t>?</a:t>
            </a:r>
          </a:p>
          <a:p>
            <a:pPr marL="515938" lvl="1" indent="-285750"/>
            <a:endParaRPr lang="en-US" dirty="0" smtClean="0"/>
          </a:p>
          <a:p>
            <a:pPr marL="515938" lvl="1" indent="-285750"/>
            <a:r>
              <a:rPr lang="en-US" dirty="0" smtClean="0"/>
              <a:t>Can we store the data we need</a:t>
            </a:r>
            <a:r>
              <a:rPr lang="en-US" dirty="0" smtClean="0"/>
              <a:t>?</a:t>
            </a:r>
          </a:p>
          <a:p>
            <a:pPr marL="515938" lvl="1" indent="-285750"/>
            <a:endParaRPr lang="en-US" dirty="0" smtClean="0"/>
          </a:p>
          <a:p>
            <a:pPr marL="515938" lvl="1" indent="-285750"/>
            <a:r>
              <a:rPr lang="en-US" dirty="0" smtClean="0"/>
              <a:t>Can we still analyze off-line?</a:t>
            </a:r>
          </a:p>
          <a:p>
            <a:pPr marL="515938" lvl="1" indent="-285750"/>
            <a:endParaRPr lang="en-US" dirty="0"/>
          </a:p>
          <a:p>
            <a:pPr marL="285750" indent="-285750"/>
            <a:r>
              <a:rPr lang="en-US" dirty="0" smtClean="0">
                <a:solidFill>
                  <a:schemeClr val="bg1"/>
                </a:solidFill>
              </a:rPr>
              <a:t>These are answerable questions. </a:t>
            </a:r>
          </a:p>
          <a:p>
            <a:pPr marL="285750" indent="-285750"/>
            <a:r>
              <a:rPr lang="en-US" dirty="0" smtClean="0">
                <a:solidFill>
                  <a:schemeClr val="bg1"/>
                </a:solidFill>
              </a:rPr>
              <a:t>Resist jumping to conclusions.</a:t>
            </a:r>
          </a:p>
          <a:p>
            <a:pPr marL="285750" indent="-285750"/>
            <a:r>
              <a:rPr lang="en-US" dirty="0" smtClean="0">
                <a:solidFill>
                  <a:schemeClr val="bg1"/>
                </a:solidFill>
              </a:rPr>
              <a:t>Do the math.</a:t>
            </a:r>
            <a:endParaRPr lang="en-US" dirty="0">
              <a:solidFill>
                <a:schemeClr val="bg1"/>
              </a:solidFill>
            </a:endParaRPr>
          </a:p>
        </p:txBody>
      </p:sp>
      <p:sp>
        <p:nvSpPr>
          <p:cNvPr id="3" name="Title 2"/>
          <p:cNvSpPr>
            <a:spLocks noGrp="1"/>
          </p:cNvSpPr>
          <p:nvPr>
            <p:ph type="title"/>
          </p:nvPr>
        </p:nvSpPr>
        <p:spPr>
          <a:xfrm>
            <a:off x="914400" y="76200"/>
            <a:ext cx="8369300" cy="769143"/>
          </a:xfrm>
        </p:spPr>
        <p:txBody>
          <a:bodyPr/>
          <a:lstStyle/>
          <a:p>
            <a:pPr lvl="1" algn="l" rtl="0">
              <a:spcBef>
                <a:spcPct val="0"/>
              </a:spcBef>
            </a:pPr>
            <a:r>
              <a:rPr lang="en-US" sz="2400" dirty="0" smtClean="0"/>
              <a:t>More about Aurora</a:t>
            </a:r>
            <a:endParaRPr lang="en-US" dirty="0"/>
          </a:p>
        </p:txBody>
      </p:sp>
      <p:sp>
        <p:nvSpPr>
          <p:cNvPr id="4" name="TextBox 3"/>
          <p:cNvSpPr txBox="1"/>
          <p:nvPr/>
        </p:nvSpPr>
        <p:spPr>
          <a:xfrm>
            <a:off x="139700" y="6375400"/>
            <a:ext cx="8750299" cy="523220"/>
          </a:xfrm>
          <a:prstGeom prst="rect">
            <a:avLst/>
          </a:prstGeom>
          <a:noFill/>
        </p:spPr>
        <p:txBody>
          <a:bodyPr wrap="square" rtlCol="0">
            <a:spAutoFit/>
          </a:bodyPr>
          <a:lstStyle/>
          <a:p>
            <a:r>
              <a:rPr lang="en-US" sz="1400" dirty="0" smtClean="0"/>
              <a:t>*</a:t>
            </a:r>
            <a:r>
              <a:rPr lang="en-US" sz="1400" i="1" dirty="0" smtClean="0">
                <a:solidFill>
                  <a:srgbClr val="FF0000"/>
                </a:solidFill>
              </a:rPr>
              <a:t>Based on the CSU icosahedral model. Wehner et al. (2011) JAMES </a:t>
            </a:r>
            <a:r>
              <a:rPr lang="en-US" sz="1400" i="1" dirty="0">
                <a:solidFill>
                  <a:srgbClr val="FF0000"/>
                </a:solidFill>
              </a:rPr>
              <a:t>3, M10003, </a:t>
            </a:r>
            <a:endParaRPr lang="en-US" sz="1400" i="1" dirty="0" smtClean="0">
              <a:solidFill>
                <a:srgbClr val="FF0000"/>
              </a:solidFill>
            </a:endParaRPr>
          </a:p>
          <a:p>
            <a:r>
              <a:rPr lang="en-US" sz="1400" i="1" dirty="0" smtClean="0">
                <a:solidFill>
                  <a:srgbClr val="FF0000"/>
                </a:solidFill>
              </a:rPr>
              <a:t>DOI</a:t>
            </a:r>
            <a:r>
              <a:rPr lang="en-US" sz="1400" i="1" dirty="0">
                <a:solidFill>
                  <a:srgbClr val="FF0000"/>
                </a:solidFill>
              </a:rPr>
              <a:t>:10.1029/2011MS000073 </a:t>
            </a:r>
          </a:p>
        </p:txBody>
      </p:sp>
    </p:spTree>
    <p:extLst>
      <p:ext uri="{BB962C8B-B14F-4D97-AF65-F5344CB8AC3E}">
        <p14:creationId xmlns:p14="http://schemas.microsoft.com/office/powerpoint/2010/main" val="3744791922"/>
      </p:ext>
    </p:extLst>
  </p:cSld>
  <p:clrMapOvr>
    <a:masterClrMapping/>
  </p:clrMapOvr>
  <p:transition xmlns:p14="http://schemas.microsoft.com/office/powerpoint/2010/main" advTm="10000"/>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6400" y="1041400"/>
            <a:ext cx="8483599" cy="5334000"/>
          </a:xfrm>
        </p:spPr>
        <p:txBody>
          <a:bodyPr>
            <a:normAutofit lnSpcReduction="10000"/>
          </a:bodyPr>
          <a:lstStyle/>
          <a:p>
            <a:pPr marL="285750" indent="-285750">
              <a:buFont typeface="Arial"/>
              <a:buChar char="•"/>
            </a:pPr>
            <a:r>
              <a:rPr lang="en-US" dirty="0" smtClean="0"/>
              <a:t>At 2km, we estimate that a single year requires 10</a:t>
            </a:r>
            <a:r>
              <a:rPr lang="en-US" baseline="30000" dirty="0" smtClean="0"/>
              <a:t>21</a:t>
            </a:r>
            <a:r>
              <a:rPr lang="en-US" dirty="0" smtClean="0"/>
              <a:t> floating point operations*</a:t>
            </a:r>
          </a:p>
          <a:p>
            <a:pPr marL="285750" indent="-285750">
              <a:buFont typeface="Arial"/>
              <a:buChar char="•"/>
            </a:pPr>
            <a:r>
              <a:rPr lang="en-US" dirty="0" smtClean="0"/>
              <a:t>On Aurora (2019): at ~3% of peak efficiency, this will take 1 day</a:t>
            </a:r>
            <a:r>
              <a:rPr lang="en-US" dirty="0" smtClean="0"/>
              <a:t>.</a:t>
            </a:r>
          </a:p>
          <a:p>
            <a:pPr marL="515938" lvl="1" indent="-285750"/>
            <a:r>
              <a:rPr lang="en-US" dirty="0" smtClean="0"/>
              <a:t>The same rate that I am running 25km today (albeit limited by scaling issues).</a:t>
            </a:r>
            <a:endParaRPr lang="en-US" dirty="0" smtClean="0"/>
          </a:p>
          <a:p>
            <a:pPr marL="515938" lvl="1" indent="-285750"/>
            <a:r>
              <a:rPr lang="en-US" dirty="0" smtClean="0"/>
              <a:t>There is more than enough parallelism at this resolution to use the entire machine.</a:t>
            </a:r>
          </a:p>
          <a:p>
            <a:pPr marL="285750" indent="-285750">
              <a:buFont typeface="Arial"/>
              <a:buChar char="•"/>
            </a:pPr>
            <a:r>
              <a:rPr lang="en-US" dirty="0" smtClean="0"/>
              <a:t>What are the data implications?</a:t>
            </a:r>
          </a:p>
          <a:p>
            <a:pPr marL="515938" lvl="1" indent="-285750"/>
            <a:r>
              <a:rPr lang="en-US" dirty="0" smtClean="0"/>
              <a:t>Can we output the data we need</a:t>
            </a:r>
            <a:r>
              <a:rPr lang="en-US" dirty="0" smtClean="0"/>
              <a:t>?</a:t>
            </a:r>
          </a:p>
          <a:p>
            <a:pPr marL="746125" lvl="2" indent="-285750"/>
            <a:r>
              <a:rPr lang="en-US" dirty="0" smtClean="0">
                <a:solidFill>
                  <a:srgbClr val="FF0000"/>
                </a:solidFill>
              </a:rPr>
              <a:t>Yes, for most analyses.</a:t>
            </a:r>
          </a:p>
          <a:p>
            <a:pPr marL="515938" lvl="1" indent="-285750"/>
            <a:r>
              <a:rPr lang="en-US" dirty="0" smtClean="0"/>
              <a:t>Can we store the data we need?</a:t>
            </a:r>
          </a:p>
          <a:p>
            <a:pPr marL="746125" lvl="2" indent="-285750"/>
            <a:r>
              <a:rPr lang="en-US" dirty="0" smtClean="0">
                <a:solidFill>
                  <a:srgbClr val="FF0000"/>
                </a:solidFill>
              </a:rPr>
              <a:t>Yes, tape storage is adequate.</a:t>
            </a:r>
            <a:endParaRPr lang="en-US" dirty="0" smtClean="0">
              <a:solidFill>
                <a:srgbClr val="FF0000"/>
              </a:solidFill>
            </a:endParaRPr>
          </a:p>
          <a:p>
            <a:pPr marL="515938" lvl="1" indent="-285750"/>
            <a:r>
              <a:rPr lang="en-US" dirty="0" smtClean="0"/>
              <a:t>Can we still analyze off-line?</a:t>
            </a:r>
          </a:p>
          <a:p>
            <a:pPr marL="746125" lvl="2" indent="-285750"/>
            <a:r>
              <a:rPr lang="en-US" dirty="0" smtClean="0">
                <a:solidFill>
                  <a:srgbClr val="FF0000"/>
                </a:solidFill>
              </a:rPr>
              <a:t>Yes, but some simple online preprocessing goes a long way.</a:t>
            </a:r>
            <a:endParaRPr lang="en-US" dirty="0">
              <a:solidFill>
                <a:srgbClr val="FF0000"/>
              </a:solidFill>
            </a:endParaRPr>
          </a:p>
          <a:p>
            <a:pPr marL="285750" indent="-285750"/>
            <a:r>
              <a:rPr lang="en-US" dirty="0" smtClean="0"/>
              <a:t>These are answerable questions. </a:t>
            </a:r>
          </a:p>
          <a:p>
            <a:pPr marL="285750" indent="-285750"/>
            <a:r>
              <a:rPr lang="en-US" dirty="0" smtClean="0"/>
              <a:t>Resist jumping to conclusions.</a:t>
            </a:r>
          </a:p>
          <a:p>
            <a:pPr marL="285750" indent="-285750"/>
            <a:r>
              <a:rPr lang="en-US" dirty="0" smtClean="0"/>
              <a:t>Do the math.</a:t>
            </a:r>
            <a:endParaRPr lang="en-US" dirty="0"/>
          </a:p>
        </p:txBody>
      </p:sp>
      <p:sp>
        <p:nvSpPr>
          <p:cNvPr id="3" name="Title 2"/>
          <p:cNvSpPr>
            <a:spLocks noGrp="1"/>
          </p:cNvSpPr>
          <p:nvPr>
            <p:ph type="title"/>
          </p:nvPr>
        </p:nvSpPr>
        <p:spPr>
          <a:xfrm>
            <a:off x="914400" y="76200"/>
            <a:ext cx="8369300" cy="769143"/>
          </a:xfrm>
        </p:spPr>
        <p:txBody>
          <a:bodyPr/>
          <a:lstStyle/>
          <a:p>
            <a:pPr lvl="1" algn="l" rtl="0">
              <a:spcBef>
                <a:spcPct val="0"/>
              </a:spcBef>
            </a:pPr>
            <a:r>
              <a:rPr lang="en-US" sz="2400" dirty="0" smtClean="0"/>
              <a:t>More about Aurora</a:t>
            </a:r>
            <a:endParaRPr lang="en-US" dirty="0"/>
          </a:p>
        </p:txBody>
      </p:sp>
      <p:sp>
        <p:nvSpPr>
          <p:cNvPr id="4" name="TextBox 3"/>
          <p:cNvSpPr txBox="1"/>
          <p:nvPr/>
        </p:nvSpPr>
        <p:spPr>
          <a:xfrm>
            <a:off x="139700" y="6375400"/>
            <a:ext cx="8750299" cy="523220"/>
          </a:xfrm>
          <a:prstGeom prst="rect">
            <a:avLst/>
          </a:prstGeom>
          <a:noFill/>
        </p:spPr>
        <p:txBody>
          <a:bodyPr wrap="square" rtlCol="0">
            <a:spAutoFit/>
          </a:bodyPr>
          <a:lstStyle/>
          <a:p>
            <a:r>
              <a:rPr lang="en-US" sz="1400" dirty="0" smtClean="0"/>
              <a:t>*</a:t>
            </a:r>
            <a:r>
              <a:rPr lang="en-US" sz="1400" i="1" dirty="0" smtClean="0">
                <a:solidFill>
                  <a:srgbClr val="FF0000"/>
                </a:solidFill>
              </a:rPr>
              <a:t>Based on the CSU icosahedral model. Wehner et al. (2011) JAMES </a:t>
            </a:r>
            <a:r>
              <a:rPr lang="en-US" sz="1400" i="1" dirty="0">
                <a:solidFill>
                  <a:srgbClr val="FF0000"/>
                </a:solidFill>
              </a:rPr>
              <a:t>3, M10003, </a:t>
            </a:r>
            <a:endParaRPr lang="en-US" sz="1400" i="1" dirty="0" smtClean="0">
              <a:solidFill>
                <a:srgbClr val="FF0000"/>
              </a:solidFill>
            </a:endParaRPr>
          </a:p>
          <a:p>
            <a:r>
              <a:rPr lang="en-US" sz="1400" i="1" dirty="0" smtClean="0">
                <a:solidFill>
                  <a:srgbClr val="FF0000"/>
                </a:solidFill>
              </a:rPr>
              <a:t>DOI</a:t>
            </a:r>
            <a:r>
              <a:rPr lang="en-US" sz="1400" i="1" dirty="0">
                <a:solidFill>
                  <a:srgbClr val="FF0000"/>
                </a:solidFill>
              </a:rPr>
              <a:t>:10.1029/2011MS000073 </a:t>
            </a:r>
          </a:p>
        </p:txBody>
      </p:sp>
    </p:spTree>
    <p:extLst>
      <p:ext uri="{BB962C8B-B14F-4D97-AF65-F5344CB8AC3E}">
        <p14:creationId xmlns:p14="http://schemas.microsoft.com/office/powerpoint/2010/main" val="1144234876"/>
      </p:ext>
    </p:extLst>
  </p:cSld>
  <p:clrMapOvr>
    <a:masterClrMapping/>
  </p:clrMapOvr>
  <p:transition xmlns:p14="http://schemas.microsoft.com/office/powerpoint/2010/main" advTm="10000"/>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a:latin typeface="Arial" charset="0"/>
                <a:ea typeface="ＭＳ Ｐゴシック" charset="0"/>
                <a:cs typeface="ＭＳ Ｐゴシック" charset="0"/>
              </a:rPr>
              <a:t>Scalability</a:t>
            </a:r>
          </a:p>
        </p:txBody>
      </p:sp>
      <p:sp>
        <p:nvSpPr>
          <p:cNvPr id="72707" name="Content Placeholder 2"/>
          <p:cNvSpPr>
            <a:spLocks noGrp="1"/>
          </p:cNvSpPr>
          <p:nvPr>
            <p:ph idx="1"/>
          </p:nvPr>
        </p:nvSpPr>
        <p:spPr>
          <a:xfrm>
            <a:off x="142875" y="1193800"/>
            <a:ext cx="9001125" cy="5130800"/>
          </a:xfrm>
        </p:spPr>
        <p:txBody>
          <a:bodyPr/>
          <a:lstStyle/>
          <a:p>
            <a:pPr marL="285750" indent="-285750">
              <a:buFont typeface="Arial"/>
              <a:buChar char="•"/>
            </a:pPr>
            <a:endParaRPr lang="en-US" sz="2000" b="0" dirty="0">
              <a:latin typeface="Arial" charset="0"/>
              <a:ea typeface="ＭＳ Ｐゴシック" charset="0"/>
              <a:cs typeface="ＭＳ Ｐゴシック" charset="0"/>
            </a:endParaRPr>
          </a:p>
          <a:p>
            <a:r>
              <a:rPr lang="en-US" sz="2000" b="0" dirty="0" smtClean="0">
                <a:latin typeface="Arial" charset="0"/>
                <a:ea typeface="ＭＳ Ｐゴシック" charset="0"/>
                <a:cs typeface="ＭＳ Ｐゴシック" charset="0"/>
              </a:rPr>
              <a:t>Our </a:t>
            </a:r>
            <a:r>
              <a:rPr lang="en-US" sz="2000" b="0" dirty="0" err="1">
                <a:latin typeface="Arial" charset="0"/>
                <a:ea typeface="ＭＳ Ｐゴシック" charset="0"/>
                <a:cs typeface="ＭＳ Ｐゴシック" charset="0"/>
              </a:rPr>
              <a:t>strawman</a:t>
            </a:r>
            <a:r>
              <a:rPr lang="en-US" sz="2000" b="0" dirty="0">
                <a:latin typeface="Arial" charset="0"/>
                <a:ea typeface="ＭＳ Ｐゴシック" charset="0"/>
                <a:cs typeface="ＭＳ Ｐゴシック" charset="0"/>
              </a:rPr>
              <a:t> design defined subdomains to contain 8x8x16 cells.</a:t>
            </a:r>
          </a:p>
          <a:p>
            <a:pPr lvl="1"/>
            <a:r>
              <a:rPr lang="en-US" sz="2000" b="0" dirty="0">
                <a:latin typeface="Arial" charset="0"/>
                <a:ea typeface="ＭＳ Ｐゴシック" charset="0"/>
              </a:rPr>
              <a:t>Smaller than that could lead to communication bottlenecks.</a:t>
            </a:r>
          </a:p>
          <a:p>
            <a:r>
              <a:rPr lang="en-US" sz="2000" b="0" dirty="0">
                <a:latin typeface="Arial" charset="0"/>
                <a:ea typeface="ＭＳ Ｐゴシック" charset="0"/>
                <a:cs typeface="ＭＳ Ｐゴシック" charset="0"/>
              </a:rPr>
              <a:t>Moving to the level 13 grid (~1km) </a:t>
            </a:r>
            <a:r>
              <a:rPr lang="en-US" sz="2000" b="0" dirty="0" smtClean="0">
                <a:latin typeface="Arial" charset="0"/>
                <a:ea typeface="ＭＳ Ｐゴシック" charset="0"/>
                <a:cs typeface="ＭＳ Ｐゴシック" charset="0"/>
              </a:rPr>
              <a:t>and keeping this subdomain size means that per processor computational rates must double</a:t>
            </a:r>
            <a:endParaRPr lang="en-US" sz="2000" b="0" dirty="0">
              <a:latin typeface="Arial" charset="0"/>
              <a:ea typeface="ＭＳ Ｐゴシック" charset="0"/>
              <a:cs typeface="ＭＳ Ｐゴシック" charset="0"/>
            </a:endParaRPr>
          </a:p>
          <a:p>
            <a:pPr lvl="1"/>
            <a:r>
              <a:rPr lang="en-US" sz="2000" dirty="0" smtClean="0">
                <a:latin typeface="Arial" charset="0"/>
                <a:ea typeface="ＭＳ Ｐゴシック" charset="0"/>
              </a:rPr>
              <a:t>A  result of the Courant stability criteria</a:t>
            </a:r>
            <a:endParaRPr lang="en-US" sz="2000" dirty="0">
              <a:latin typeface="Arial" charset="0"/>
              <a:ea typeface="ＭＳ Ｐゴシック" charset="0"/>
            </a:endParaRPr>
          </a:p>
          <a:p>
            <a:pPr lvl="1"/>
            <a:r>
              <a:rPr lang="en-US" sz="2000" dirty="0">
                <a:latin typeface="Arial" charset="0"/>
                <a:ea typeface="ＭＳ Ｐゴシック" charset="0"/>
              </a:rPr>
              <a:t>83,886,080 processor cores at </a:t>
            </a:r>
            <a:r>
              <a:rPr lang="en-US" sz="2000" dirty="0" smtClean="0">
                <a:latin typeface="Arial" charset="0"/>
                <a:ea typeface="ＭＳ Ｐゴシック" charset="0"/>
              </a:rPr>
              <a:t>2.6Gflop</a:t>
            </a:r>
          </a:p>
          <a:p>
            <a:pPr lvl="2"/>
            <a:r>
              <a:rPr lang="en-US" sz="2000" dirty="0" smtClean="0">
                <a:latin typeface="Arial" charset="0"/>
                <a:ea typeface="ＭＳ Ｐゴシック" charset="0"/>
              </a:rPr>
              <a:t>225Pflops sustained </a:t>
            </a:r>
            <a:endParaRPr lang="en-US" sz="2000" dirty="0">
              <a:latin typeface="Arial" charset="0"/>
              <a:ea typeface="ＭＳ Ｐゴシック" charset="0"/>
            </a:endParaRPr>
          </a:p>
        </p:txBody>
      </p:sp>
    </p:spTree>
    <p:extLst>
      <p:ext uri="{BB962C8B-B14F-4D97-AF65-F5344CB8AC3E}">
        <p14:creationId xmlns:p14="http://schemas.microsoft.com/office/powerpoint/2010/main" val="639047431"/>
      </p:ext>
    </p:extLst>
  </p:cSld>
  <p:clrMapOvr>
    <a:masterClrMapping/>
  </p:clrMapOvr>
  <p:transition xmlns:p14="http://schemas.microsoft.com/office/powerpoint/2010/main" advTm="10000"/>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r>
              <a:rPr lang="en-US" dirty="0" smtClean="0">
                <a:latin typeface="Arial" charset="0"/>
                <a:ea typeface="ＭＳ Ｐゴシック" charset="0"/>
                <a:cs typeface="ＭＳ Ｐゴシック" charset="0"/>
              </a:rPr>
              <a:t>Closing thoughts</a:t>
            </a:r>
            <a:endParaRPr lang="en-US" dirty="0">
              <a:latin typeface="Arial" charset="0"/>
              <a:ea typeface="ＭＳ Ｐゴシック" charset="0"/>
              <a:cs typeface="ＭＳ Ｐゴシック" charset="0"/>
            </a:endParaRPr>
          </a:p>
        </p:txBody>
      </p:sp>
      <p:sp>
        <p:nvSpPr>
          <p:cNvPr id="80899" name="Content Placeholder 2"/>
          <p:cNvSpPr>
            <a:spLocks noGrp="1"/>
          </p:cNvSpPr>
          <p:nvPr>
            <p:ph idx="1"/>
          </p:nvPr>
        </p:nvSpPr>
        <p:spPr>
          <a:xfrm>
            <a:off x="149225" y="1193800"/>
            <a:ext cx="8828237" cy="5130800"/>
          </a:xfrm>
        </p:spPr>
        <p:txBody>
          <a:bodyPr>
            <a:normAutofit/>
          </a:bodyPr>
          <a:lstStyle/>
          <a:p>
            <a:pPr marL="342900" indent="-342900">
              <a:buFont typeface="Arial"/>
              <a:buChar char="•"/>
            </a:pPr>
            <a:r>
              <a:rPr lang="en-US" sz="2000" b="0" dirty="0">
                <a:latin typeface="Arial" charset="0"/>
                <a:ea typeface="ＭＳ Ｐゴシック" charset="0"/>
                <a:cs typeface="ＭＳ Ｐゴシック" charset="0"/>
              </a:rPr>
              <a:t>Ultra-high resolution climate modeling will require </a:t>
            </a:r>
            <a:r>
              <a:rPr lang="en-US" sz="2000" b="0" dirty="0" err="1">
                <a:latin typeface="Arial" charset="0"/>
                <a:ea typeface="ＭＳ Ｐゴシック" charset="0"/>
                <a:cs typeface="ＭＳ Ｐゴシック" charset="0"/>
              </a:rPr>
              <a:t>exascale</a:t>
            </a:r>
            <a:r>
              <a:rPr lang="en-US" sz="2000" b="0" dirty="0">
                <a:latin typeface="Arial" charset="0"/>
                <a:ea typeface="ＭＳ Ｐゴシック" charset="0"/>
                <a:cs typeface="ＭＳ Ｐゴシック" charset="0"/>
              </a:rPr>
              <a:t> </a:t>
            </a:r>
            <a:r>
              <a:rPr lang="en-US" sz="2000" b="0" dirty="0" smtClean="0">
                <a:latin typeface="Arial" charset="0"/>
                <a:ea typeface="ＭＳ Ｐゴシック" charset="0"/>
                <a:cs typeface="ＭＳ Ｐゴシック" charset="0"/>
              </a:rPr>
              <a:t>computing</a:t>
            </a:r>
          </a:p>
          <a:p>
            <a:pPr marL="573088" lvl="1" indent="-342900"/>
            <a:r>
              <a:rPr lang="en-US" sz="2000" b="0" dirty="0" smtClean="0">
                <a:latin typeface="Arial" charset="0"/>
                <a:ea typeface="ＭＳ Ｐゴシック" charset="0"/>
              </a:rPr>
              <a:t>And that may not be very far </a:t>
            </a:r>
            <a:r>
              <a:rPr lang="en-US" sz="2000" b="0" dirty="0">
                <a:latin typeface="Arial" charset="0"/>
                <a:ea typeface="ＭＳ Ｐゴシック" charset="0"/>
              </a:rPr>
              <a:t>into the future</a:t>
            </a:r>
            <a:r>
              <a:rPr lang="en-US" sz="2000" b="0" dirty="0" smtClean="0">
                <a:latin typeface="Arial" charset="0"/>
                <a:ea typeface="ＭＳ Ｐゴシック" charset="0"/>
              </a:rPr>
              <a:t>!</a:t>
            </a:r>
            <a:endParaRPr lang="en-US" sz="2000" dirty="0" smtClean="0">
              <a:latin typeface="Arial" charset="0"/>
              <a:ea typeface="ＭＳ Ｐゴシック" charset="0"/>
            </a:endParaRPr>
          </a:p>
          <a:p>
            <a:pPr marL="342900" indent="-342900">
              <a:buFont typeface="Arial"/>
              <a:buChar char="•"/>
            </a:pPr>
            <a:r>
              <a:rPr lang="en-US" sz="2000" b="0" dirty="0" smtClean="0">
                <a:latin typeface="Arial" charset="0"/>
                <a:ea typeface="ＭＳ Ｐゴシック" charset="0"/>
              </a:rPr>
              <a:t>Previously, we had put a lot of thought into hardware/software </a:t>
            </a:r>
            <a:r>
              <a:rPr lang="en-US" sz="2000" b="0" dirty="0" err="1" smtClean="0">
                <a:latin typeface="Arial" charset="0"/>
                <a:ea typeface="ＭＳ Ｐゴシック" charset="0"/>
              </a:rPr>
              <a:t>codesign</a:t>
            </a:r>
            <a:r>
              <a:rPr lang="en-US" sz="2000" dirty="0" smtClean="0">
                <a:latin typeface="Arial" charset="0"/>
                <a:ea typeface="ＭＳ Ｐゴシック" charset="0"/>
              </a:rPr>
              <a:t>.</a:t>
            </a:r>
          </a:p>
          <a:p>
            <a:pPr marL="573088" lvl="1" indent="-342900"/>
            <a:r>
              <a:rPr lang="en-US" sz="2000" dirty="0" smtClean="0">
                <a:latin typeface="Arial" charset="0"/>
                <a:ea typeface="ＭＳ Ｐゴシック" charset="0"/>
              </a:rPr>
              <a:t>We a</a:t>
            </a:r>
            <a:r>
              <a:rPr lang="en-US" sz="2000" b="0" dirty="0" smtClean="0">
                <a:latin typeface="Arial" charset="0"/>
                <a:ea typeface="ＭＳ Ｐゴシック" charset="0"/>
              </a:rPr>
              <a:t>dvocated low-power, targeted architectures.</a:t>
            </a:r>
          </a:p>
          <a:p>
            <a:pPr marL="573088" lvl="1" indent="-342900"/>
            <a:r>
              <a:rPr lang="en-US" sz="2000" dirty="0" smtClean="0">
                <a:latin typeface="Arial" charset="0"/>
                <a:ea typeface="ＭＳ Ｐゴシック" charset="0"/>
              </a:rPr>
              <a:t>Did this influence the design of the machines the DOE is purchasing?</a:t>
            </a:r>
          </a:p>
          <a:p>
            <a:pPr marL="342900" indent="-342900">
              <a:buFont typeface="Arial"/>
              <a:buChar char="•"/>
            </a:pPr>
            <a:r>
              <a:rPr lang="en-US" sz="2000" dirty="0" smtClean="0">
                <a:latin typeface="Arial" charset="0"/>
                <a:ea typeface="ＭＳ Ｐゴシック" charset="0"/>
              </a:rPr>
              <a:t>Global c</a:t>
            </a:r>
            <a:r>
              <a:rPr lang="en-US" sz="2000" b="0" dirty="0" smtClean="0">
                <a:latin typeface="Arial" charset="0"/>
                <a:ea typeface="ＭＳ Ｐゴシック" charset="0"/>
              </a:rPr>
              <a:t>loud system resolving models may be feasible in two more generations of NERSC procurements.</a:t>
            </a:r>
          </a:p>
          <a:p>
            <a:pPr marL="573088" lvl="1" indent="-342900"/>
            <a:r>
              <a:rPr lang="en-US" sz="2000" dirty="0" smtClean="0">
                <a:latin typeface="Arial" charset="0"/>
                <a:ea typeface="ＭＳ Ｐゴシック" charset="0"/>
              </a:rPr>
              <a:t>This would be aided by:</a:t>
            </a:r>
          </a:p>
          <a:p>
            <a:pPr marL="803275" lvl="2" indent="-342900"/>
            <a:r>
              <a:rPr lang="en-US" sz="2000" b="0" dirty="0" smtClean="0">
                <a:latin typeface="Arial" charset="0"/>
                <a:ea typeface="ＭＳ Ｐゴシック" charset="0"/>
              </a:rPr>
              <a:t>More efficient algorith</a:t>
            </a:r>
            <a:r>
              <a:rPr lang="en-US" sz="2000" dirty="0" smtClean="0">
                <a:latin typeface="Arial" charset="0"/>
                <a:ea typeface="ＭＳ Ｐゴシック" charset="0"/>
              </a:rPr>
              <a:t>ms to reduce floating point instructions.</a:t>
            </a:r>
          </a:p>
          <a:p>
            <a:pPr marL="803275" lvl="2" indent="-342900"/>
            <a:r>
              <a:rPr lang="en-US" sz="2000" b="0" dirty="0" smtClean="0">
                <a:latin typeface="Arial" charset="0"/>
                <a:ea typeface="ＭＳ Ｐゴシック" charset="0"/>
              </a:rPr>
              <a:t>Auto-tuning to reduce non-floating point instruction count.</a:t>
            </a:r>
          </a:p>
          <a:p>
            <a:pPr marL="573088" lvl="1" indent="-342900"/>
            <a:endParaRPr lang="en-US" sz="2000" b="0" dirty="0" smtClean="0">
              <a:latin typeface="Arial" charset="0"/>
              <a:ea typeface="ＭＳ Ｐゴシック" charset="0"/>
            </a:endParaRPr>
          </a:p>
        </p:txBody>
      </p:sp>
    </p:spTree>
    <p:extLst>
      <p:ext uri="{BB962C8B-B14F-4D97-AF65-F5344CB8AC3E}">
        <p14:creationId xmlns:p14="http://schemas.microsoft.com/office/powerpoint/2010/main" val="2703223787"/>
      </p:ext>
    </p:extLst>
  </p:cSld>
  <p:clrMapOvr>
    <a:masterClrMapping/>
  </p:clrMapOvr>
  <p:transition xmlns:p14="http://schemas.microsoft.com/office/powerpoint/2010/main" advTm="10000"/>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endParaRPr lang="en-US">
              <a:latin typeface="Arial" charset="0"/>
              <a:ea typeface="ＭＳ Ｐゴシック" charset="0"/>
              <a:cs typeface="ＭＳ Ｐゴシック" charset="0"/>
            </a:endParaRPr>
          </a:p>
        </p:txBody>
      </p:sp>
      <p:sp>
        <p:nvSpPr>
          <p:cNvPr id="83971" name="Content Placeholder 2"/>
          <p:cNvSpPr>
            <a:spLocks noGrp="1"/>
          </p:cNvSpPr>
          <p:nvPr>
            <p:ph idx="1"/>
          </p:nvPr>
        </p:nvSpPr>
        <p:spPr/>
        <p:txBody>
          <a:bodyPr/>
          <a:lstStyle/>
          <a:p>
            <a:endParaRPr lang="en-US" dirty="0">
              <a:latin typeface="Arial" charset="0"/>
              <a:ea typeface="ＭＳ Ｐゴシック" charset="0"/>
              <a:cs typeface="ＭＳ Ｐゴシック" charset="0"/>
            </a:endParaRPr>
          </a:p>
          <a:p>
            <a:pPr>
              <a:buFontTx/>
              <a:buNone/>
            </a:pPr>
            <a:endParaRPr lang="en-US" dirty="0">
              <a:latin typeface="Arial" charset="0"/>
              <a:ea typeface="ＭＳ Ｐゴシック" charset="0"/>
              <a:cs typeface="ＭＳ Ｐゴシック" charset="0"/>
            </a:endParaRPr>
          </a:p>
          <a:p>
            <a:endParaRPr lang="en-US" dirty="0">
              <a:latin typeface="Arial" charset="0"/>
              <a:ea typeface="ＭＳ Ｐゴシック" charset="0"/>
              <a:cs typeface="ＭＳ Ｐゴシック" charset="0"/>
            </a:endParaRPr>
          </a:p>
          <a:p>
            <a:pPr algn="ctr">
              <a:buFontTx/>
              <a:buNone/>
            </a:pPr>
            <a:r>
              <a:rPr lang="en-US" sz="5400" b="1" dirty="0">
                <a:latin typeface="Arial" charset="0"/>
                <a:ea typeface="ＭＳ Ｐゴシック" charset="0"/>
                <a:cs typeface="ＭＳ Ｐゴシック" charset="0"/>
              </a:rPr>
              <a:t>Thank You!</a:t>
            </a:r>
          </a:p>
          <a:p>
            <a:pPr algn="ctr">
              <a:buFontTx/>
              <a:buNone/>
            </a:pPr>
            <a:r>
              <a:rPr lang="en-US" sz="5400" b="1" dirty="0" err="1">
                <a:latin typeface="Arial" charset="0"/>
                <a:ea typeface="ＭＳ Ｐゴシック" charset="0"/>
                <a:cs typeface="ＭＳ Ｐゴシック" charset="0"/>
              </a:rPr>
              <a:t>mfwehner@lbl.gov</a:t>
            </a:r>
            <a:endParaRPr lang="en-US" sz="5400" b="1"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4045642605"/>
      </p:ext>
    </p:extLst>
  </p:cSld>
  <p:clrMapOvr>
    <a:masterClrMapping/>
  </p:clrMapOvr>
  <p:transition xmlns:p14="http://schemas.microsoft.com/office/powerpoint/2010/main" advTm="10000"/>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4831" y="1160637"/>
            <a:ext cx="8939169" cy="5026803"/>
          </a:xfrm>
        </p:spPr>
        <p:txBody>
          <a:bodyPr>
            <a:normAutofit/>
          </a:bodyPr>
          <a:lstStyle/>
          <a:p>
            <a:pPr algn="ctr"/>
            <a:endParaRPr lang="en-US" sz="3200" dirty="0" smtClean="0"/>
          </a:p>
          <a:p>
            <a:pPr algn="ctr"/>
            <a:endParaRPr lang="en-US" sz="3200" dirty="0" smtClean="0"/>
          </a:p>
          <a:p>
            <a:pPr algn="ctr"/>
            <a:r>
              <a:rPr lang="en-US" sz="3200" b="1" dirty="0" smtClean="0">
                <a:solidFill>
                  <a:srgbClr val="FF0000"/>
                </a:solidFill>
              </a:rPr>
              <a:t>We already understand the climate system well enough to know that policies to reduce greenhouse gas emissions are critical to the well-being of the human race.</a:t>
            </a:r>
            <a:endParaRPr lang="en-US" sz="3200" b="1" dirty="0">
              <a:solidFill>
                <a:srgbClr val="FF0000"/>
              </a:solidFill>
            </a:endParaRPr>
          </a:p>
        </p:txBody>
      </p:sp>
      <p:sp>
        <p:nvSpPr>
          <p:cNvPr id="3" name="Title 2"/>
          <p:cNvSpPr>
            <a:spLocks noGrp="1"/>
          </p:cNvSpPr>
          <p:nvPr>
            <p:ph type="title"/>
          </p:nvPr>
        </p:nvSpPr>
        <p:spPr/>
        <p:txBody>
          <a:bodyPr/>
          <a:lstStyle/>
          <a:p>
            <a:r>
              <a:rPr lang="en-US" dirty="0" smtClean="0"/>
              <a:t>Why </a:t>
            </a:r>
            <a:r>
              <a:rPr lang="en-US" dirty="0" err="1" smtClean="0"/>
              <a:t>exascale</a:t>
            </a:r>
            <a:r>
              <a:rPr lang="en-US" dirty="0" smtClean="0"/>
              <a:t> climate modeling?</a:t>
            </a:r>
            <a:endParaRPr lang="en-US" dirty="0"/>
          </a:p>
        </p:txBody>
      </p:sp>
    </p:spTree>
    <p:extLst>
      <p:ext uri="{BB962C8B-B14F-4D97-AF65-F5344CB8AC3E}">
        <p14:creationId xmlns:p14="http://schemas.microsoft.com/office/powerpoint/2010/main" val="2766216017"/>
      </p:ext>
    </p:extLst>
  </p:cSld>
  <p:clrMapOvr>
    <a:masterClrMapping/>
  </p:clrMapOvr>
  <p:transition xmlns:p14="http://schemas.microsoft.com/office/powerpoint/2010/main" advTm="10000"/>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4831" y="1160637"/>
            <a:ext cx="8939169" cy="5026803"/>
          </a:xfrm>
        </p:spPr>
        <p:txBody>
          <a:bodyPr>
            <a:normAutofit/>
          </a:bodyPr>
          <a:lstStyle/>
          <a:p>
            <a:pPr marL="457200" indent="-457200">
              <a:buFont typeface="Arial"/>
              <a:buChar char="•"/>
            </a:pPr>
            <a:r>
              <a:rPr lang="en-US" sz="2400" dirty="0" smtClean="0"/>
              <a:t>But the science is not “done and dusted”!</a:t>
            </a:r>
          </a:p>
          <a:p>
            <a:pPr marL="457200" indent="-457200">
              <a:buFont typeface="Arial"/>
              <a:buChar char="•"/>
            </a:pPr>
            <a:r>
              <a:rPr lang="en-US" sz="2400" dirty="0" smtClean="0"/>
              <a:t>There are many remaining questions:</a:t>
            </a:r>
          </a:p>
          <a:p>
            <a:pPr marL="687388" lvl="1" indent="-457200"/>
            <a:r>
              <a:rPr lang="en-US" sz="2400" dirty="0" smtClean="0"/>
              <a:t>Clouds and their feedbacks remain a critical weakness in determining the sensitivity of the climate system to increases in carbon dioxide.</a:t>
            </a:r>
          </a:p>
          <a:p>
            <a:pPr marL="687388" lvl="1" indent="-457200"/>
            <a:r>
              <a:rPr lang="en-US" sz="2400" dirty="0" smtClean="0"/>
              <a:t>All climate change impacts are local…</a:t>
            </a:r>
          </a:p>
          <a:p>
            <a:pPr marL="917575" lvl="2" indent="-457200"/>
            <a:r>
              <a:rPr lang="en-US" sz="2400" dirty="0" smtClean="0"/>
              <a:t>What will happen where I live?</a:t>
            </a:r>
          </a:p>
          <a:p>
            <a:pPr marL="917575" lvl="2" indent="-457200"/>
            <a:r>
              <a:rPr lang="en-US" sz="2400" dirty="0" smtClean="0"/>
              <a:t>We need much finer scale information about changes in temperature, precipitation and winds.</a:t>
            </a:r>
          </a:p>
          <a:p>
            <a:pPr marL="917575" lvl="2" indent="-457200"/>
            <a:r>
              <a:rPr lang="en-US" sz="2400" dirty="0" smtClean="0"/>
              <a:t>Especially extreme weather events.</a:t>
            </a:r>
          </a:p>
          <a:p>
            <a:pPr marL="457200" indent="-457200">
              <a:buFont typeface="Arial"/>
              <a:buChar char="•"/>
            </a:pPr>
            <a:endParaRPr lang="en-US" sz="2400" dirty="0" smtClean="0"/>
          </a:p>
        </p:txBody>
      </p:sp>
      <p:sp>
        <p:nvSpPr>
          <p:cNvPr id="3" name="Title 2"/>
          <p:cNvSpPr>
            <a:spLocks noGrp="1"/>
          </p:cNvSpPr>
          <p:nvPr>
            <p:ph type="title"/>
          </p:nvPr>
        </p:nvSpPr>
        <p:spPr/>
        <p:txBody>
          <a:bodyPr/>
          <a:lstStyle/>
          <a:p>
            <a:r>
              <a:rPr lang="en-US" dirty="0" smtClean="0"/>
              <a:t>Why </a:t>
            </a:r>
            <a:r>
              <a:rPr lang="en-US" dirty="0" err="1" smtClean="0"/>
              <a:t>exascale</a:t>
            </a:r>
            <a:r>
              <a:rPr lang="en-US" dirty="0" smtClean="0"/>
              <a:t> climate modeling?</a:t>
            </a:r>
            <a:endParaRPr lang="en-US" dirty="0"/>
          </a:p>
        </p:txBody>
      </p:sp>
    </p:spTree>
    <p:extLst>
      <p:ext uri="{BB962C8B-B14F-4D97-AF65-F5344CB8AC3E}">
        <p14:creationId xmlns:p14="http://schemas.microsoft.com/office/powerpoint/2010/main" val="3478306725"/>
      </p:ext>
    </p:extLst>
  </p:cSld>
  <p:clrMapOvr>
    <a:masterClrMapping/>
  </p:clrMapOvr>
  <p:transition xmlns:p14="http://schemas.microsoft.com/office/powerpoint/2010/main" advTm="10000"/>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Content Placeholder 4" descr="csu_cloud_slide.jpg"/>
          <p:cNvPicPr>
            <a:picLocks noGrp="1" noChangeAspect="1"/>
          </p:cNvPicPr>
          <p:nvPr>
            <p:ph idx="4294967295"/>
          </p:nvPr>
        </p:nvPicPr>
        <p:blipFill>
          <a:blip r:embed="rId3">
            <a:extLst>
              <a:ext uri="{28A0092B-C50C-407E-A947-70E740481C1C}">
                <a14:useLocalDpi xmlns:a14="http://schemas.microsoft.com/office/drawing/2010/main" val="0"/>
              </a:ext>
            </a:extLst>
          </a:blip>
          <a:srcRect b="50627"/>
          <a:stretch>
            <a:fillRect/>
          </a:stretch>
        </p:blipFill>
        <p:spPr>
          <a:xfrm>
            <a:off x="177800" y="1055688"/>
            <a:ext cx="8966200" cy="2262187"/>
          </a:xfrm>
        </p:spPr>
      </p:pic>
      <p:sp>
        <p:nvSpPr>
          <p:cNvPr id="23555" name="Title 1"/>
          <p:cNvSpPr>
            <a:spLocks noGrp="1"/>
          </p:cNvSpPr>
          <p:nvPr>
            <p:ph type="title" idx="4294967295"/>
          </p:nvPr>
        </p:nvSpPr>
        <p:spPr>
          <a:xfrm>
            <a:off x="0" y="-152400"/>
            <a:ext cx="8047038" cy="1111250"/>
          </a:xfrm>
        </p:spPr>
        <p:txBody>
          <a:bodyPr/>
          <a:lstStyle/>
          <a:p>
            <a:pPr eaLnBrk="1" hangingPunct="1"/>
            <a:r>
              <a:rPr lang="en-US" sz="2400">
                <a:latin typeface="Arial" charset="0"/>
                <a:ea typeface="ＭＳ Ｐゴシック" charset="0"/>
                <a:cs typeface="ＭＳ Ｐゴシック" charset="0"/>
              </a:rPr>
              <a:t>Global Cloud System Resolving Climate Modeling</a:t>
            </a:r>
          </a:p>
        </p:txBody>
      </p:sp>
      <p:sp>
        <p:nvSpPr>
          <p:cNvPr id="23556" name="TextBox 3"/>
          <p:cNvSpPr txBox="1">
            <a:spLocks noChangeArrowheads="1"/>
          </p:cNvSpPr>
          <p:nvPr/>
        </p:nvSpPr>
        <p:spPr bwMode="auto">
          <a:xfrm>
            <a:off x="234949" y="4579938"/>
            <a:ext cx="878046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285750" indent="-285750">
              <a:buFont typeface="Arial"/>
              <a:buChar char="•"/>
            </a:pPr>
            <a:r>
              <a:rPr lang="en-US" sz="2000" dirty="0">
                <a:solidFill>
                  <a:srgbClr val="0000FF"/>
                </a:solidFill>
              </a:rPr>
              <a:t> At resolutions of ~1km, atmospheric models are cloud permitting. </a:t>
            </a:r>
            <a:endParaRPr lang="en-US" sz="2000" dirty="0" smtClean="0">
              <a:solidFill>
                <a:srgbClr val="0000FF"/>
              </a:solidFill>
            </a:endParaRPr>
          </a:p>
          <a:p>
            <a:pPr marL="742950" lvl="1" indent="-285750">
              <a:buFont typeface="Arial"/>
              <a:buChar char="•"/>
            </a:pPr>
            <a:r>
              <a:rPr lang="en-US" sz="2000" dirty="0" smtClean="0">
                <a:solidFill>
                  <a:srgbClr val="0000FF"/>
                </a:solidFill>
              </a:rPr>
              <a:t>Or </a:t>
            </a:r>
            <a:r>
              <a:rPr lang="en-US" sz="2000" dirty="0">
                <a:solidFill>
                  <a:srgbClr val="0000FF"/>
                </a:solidFill>
              </a:rPr>
              <a:t>better described as “cloud system resolving</a:t>
            </a:r>
            <a:r>
              <a:rPr lang="en-US" sz="2000" dirty="0" smtClean="0">
                <a:solidFill>
                  <a:srgbClr val="0000FF"/>
                </a:solidFill>
              </a:rPr>
              <a:t>”</a:t>
            </a:r>
          </a:p>
          <a:p>
            <a:pPr marL="742950" lvl="1" indent="-285750">
              <a:buFont typeface="Arial"/>
              <a:buChar char="•"/>
            </a:pPr>
            <a:r>
              <a:rPr lang="en-US" sz="2000" dirty="0" smtClean="0">
                <a:solidFill>
                  <a:srgbClr val="0000FF"/>
                </a:solidFill>
              </a:rPr>
              <a:t>We </a:t>
            </a:r>
            <a:r>
              <a:rPr lang="en-US" sz="2000" dirty="0">
                <a:solidFill>
                  <a:srgbClr val="0000FF"/>
                </a:solidFill>
              </a:rPr>
              <a:t>can then replace parameterized cumulus convection with direct numerical simulation.</a:t>
            </a:r>
          </a:p>
        </p:txBody>
      </p:sp>
      <p:sp>
        <p:nvSpPr>
          <p:cNvPr id="23557" name="TextBox 3"/>
          <p:cNvSpPr txBox="1">
            <a:spLocks noChangeArrowheads="1"/>
          </p:cNvSpPr>
          <p:nvPr/>
        </p:nvSpPr>
        <p:spPr bwMode="auto">
          <a:xfrm>
            <a:off x="6183313" y="3309938"/>
            <a:ext cx="2832100" cy="8350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Arial" charset="0"/>
              <a:buNone/>
            </a:pPr>
            <a:r>
              <a:rPr lang="en-US" sz="1600"/>
              <a:t>Direct simulation of cloud systems in global models requires exascale!</a:t>
            </a:r>
            <a:endParaRPr lang="en-US" sz="1800">
              <a:solidFill>
                <a:srgbClr val="000099"/>
              </a:solidFill>
            </a:endParaRPr>
          </a:p>
        </p:txBody>
      </p:sp>
      <p:sp>
        <p:nvSpPr>
          <p:cNvPr id="23558" name="TextBox 3"/>
          <p:cNvSpPr txBox="1">
            <a:spLocks noChangeArrowheads="1"/>
          </p:cNvSpPr>
          <p:nvPr/>
        </p:nvSpPr>
        <p:spPr bwMode="auto">
          <a:xfrm>
            <a:off x="244475" y="3309938"/>
            <a:ext cx="2622550" cy="590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Arial" charset="0"/>
              <a:buNone/>
            </a:pPr>
            <a:r>
              <a:rPr lang="en-US" sz="1600"/>
              <a:t>Individual cloud physics fairly well understood</a:t>
            </a:r>
            <a:endParaRPr lang="en-US" sz="1800">
              <a:solidFill>
                <a:srgbClr val="000099"/>
              </a:solidFill>
            </a:endParaRPr>
          </a:p>
        </p:txBody>
      </p:sp>
      <p:sp>
        <p:nvSpPr>
          <p:cNvPr id="23559" name="TextBox 3"/>
          <p:cNvSpPr txBox="1">
            <a:spLocks noChangeArrowheads="1"/>
          </p:cNvSpPr>
          <p:nvPr/>
        </p:nvSpPr>
        <p:spPr bwMode="auto">
          <a:xfrm>
            <a:off x="3111500" y="3309938"/>
            <a:ext cx="2832100" cy="8350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Arial" charset="0"/>
              <a:buNone/>
            </a:pPr>
            <a:r>
              <a:rPr lang="en-US" sz="1600"/>
              <a:t>Parameterization of mesoscale cloud statistics performs poorly.</a:t>
            </a:r>
            <a:endParaRPr lang="en-US" sz="1800">
              <a:solidFill>
                <a:srgbClr val="000099"/>
              </a:solidFill>
            </a:endParaRPr>
          </a:p>
        </p:txBody>
      </p:sp>
    </p:spTree>
    <p:extLst>
      <p:ext uri="{BB962C8B-B14F-4D97-AF65-F5344CB8AC3E}">
        <p14:creationId xmlns:p14="http://schemas.microsoft.com/office/powerpoint/2010/main" val="1851019755"/>
      </p:ext>
    </p:extLst>
  </p:cSld>
  <p:clrMapOvr>
    <a:masterClrMapping/>
  </p:clrMapOvr>
  <p:transition xmlns:p14="http://schemas.microsoft.com/office/powerpoint/2010/main" advTm="10000"/>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a:xfrm>
            <a:off x="914400" y="225624"/>
            <a:ext cx="7958138" cy="769143"/>
          </a:xfrm>
        </p:spPr>
        <p:txBody>
          <a:bodyPr/>
          <a:lstStyle/>
          <a:p>
            <a:r>
              <a:rPr lang="en-US" dirty="0">
                <a:latin typeface="Arial" charset="0"/>
                <a:ea typeface="ＭＳ Ｐゴシック" charset="0"/>
                <a:cs typeface="ＭＳ Ｐゴシック" charset="0"/>
              </a:rPr>
              <a:t>Global Cloud System Resolving Models </a:t>
            </a:r>
            <a:r>
              <a:rPr lang="en-US" dirty="0" smtClean="0">
                <a:latin typeface="Arial" charset="0"/>
                <a:ea typeface="ＭＳ Ｐゴシック" charset="0"/>
                <a:cs typeface="ＭＳ Ｐゴシック" charset="0"/>
              </a:rPr>
              <a:t>will be a </a:t>
            </a:r>
            <a:r>
              <a:rPr lang="en-US" dirty="0">
                <a:latin typeface="Arial" charset="0"/>
                <a:ea typeface="ＭＳ Ｐゴシック" charset="0"/>
                <a:cs typeface="ＭＳ Ｐゴシック" charset="0"/>
              </a:rPr>
              <a:t>Transformational Change</a:t>
            </a:r>
            <a:br>
              <a:rPr lang="en-US" dirty="0">
                <a:latin typeface="Arial" charset="0"/>
                <a:ea typeface="ＭＳ Ｐゴシック" charset="0"/>
                <a:cs typeface="ＭＳ Ｐゴシック" charset="0"/>
              </a:rPr>
            </a:br>
            <a:endParaRPr lang="en-US" dirty="0"/>
          </a:p>
        </p:txBody>
      </p:sp>
      <p:sp>
        <p:nvSpPr>
          <p:cNvPr id="4" name="Title 1"/>
          <p:cNvSpPr txBox="1">
            <a:spLocks/>
          </p:cNvSpPr>
          <p:nvPr/>
        </p:nvSpPr>
        <p:spPr>
          <a:xfrm>
            <a:off x="595313" y="0"/>
            <a:ext cx="7123112" cy="822325"/>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endParaRPr lang="en-US" dirty="0">
              <a:latin typeface="Arial" charset="0"/>
              <a:ea typeface="ＭＳ Ｐゴシック" charset="0"/>
              <a:cs typeface="ＭＳ Ｐゴシック" charset="0"/>
            </a:endParaRPr>
          </a:p>
        </p:txBody>
      </p:sp>
      <p:pic>
        <p:nvPicPr>
          <p:cNvPr id="5" name="Picture 4" descr="25km_ASD.gif"/>
          <p:cNvPicPr>
            <a:picLocks noChangeAspect="1"/>
          </p:cNvPicPr>
          <p:nvPr/>
        </p:nvPicPr>
        <p:blipFill>
          <a:blip r:embed="rId2">
            <a:extLst>
              <a:ext uri="{28A0092B-C50C-407E-A947-70E740481C1C}">
                <a14:useLocalDpi xmlns:a14="http://schemas.microsoft.com/office/drawing/2010/main" val="0"/>
              </a:ext>
            </a:extLst>
          </a:blip>
          <a:srcRect l="25455" r="25455" b="20000"/>
          <a:stretch>
            <a:fillRect/>
          </a:stretch>
        </p:blipFill>
        <p:spPr bwMode="auto">
          <a:xfrm>
            <a:off x="2860675" y="1189038"/>
            <a:ext cx="330835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3" descr="1km_ASD.gif"/>
          <p:cNvPicPr>
            <a:picLocks noChangeAspect="1"/>
          </p:cNvPicPr>
          <p:nvPr/>
        </p:nvPicPr>
        <p:blipFill>
          <a:blip r:embed="rId3">
            <a:extLst>
              <a:ext uri="{28A0092B-C50C-407E-A947-70E740481C1C}">
                <a14:useLocalDpi xmlns:a14="http://schemas.microsoft.com/office/drawing/2010/main" val="0"/>
              </a:ext>
            </a:extLst>
          </a:blip>
          <a:srcRect l="30000" r="31818" b="21176"/>
          <a:stretch>
            <a:fillRect/>
          </a:stretch>
        </p:blipFill>
        <p:spPr>
          <a:xfrm>
            <a:off x="6299200" y="1189038"/>
            <a:ext cx="2573338" cy="4103687"/>
          </a:xfrm>
          <a:prstGeom prst="rect">
            <a:avLst/>
          </a:prstGeom>
        </p:spPr>
      </p:pic>
      <p:pic>
        <p:nvPicPr>
          <p:cNvPr id="7" name="Picture 5" descr="T42_ASD.gif"/>
          <p:cNvPicPr>
            <a:picLocks noChangeAspect="1"/>
          </p:cNvPicPr>
          <p:nvPr/>
        </p:nvPicPr>
        <p:blipFill>
          <a:blip r:embed="rId4">
            <a:extLst>
              <a:ext uri="{28A0092B-C50C-407E-A947-70E740481C1C}">
                <a14:useLocalDpi xmlns:a14="http://schemas.microsoft.com/office/drawing/2010/main" val="0"/>
              </a:ext>
            </a:extLst>
          </a:blip>
          <a:srcRect l="31818" r="26364" b="24706"/>
          <a:stretch>
            <a:fillRect/>
          </a:stretch>
        </p:blipFill>
        <p:spPr bwMode="auto">
          <a:xfrm>
            <a:off x="323850" y="1195388"/>
            <a:ext cx="2817813" cy="392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25km_ASD.gif"/>
          <p:cNvPicPr>
            <a:picLocks noChangeAspect="1"/>
          </p:cNvPicPr>
          <p:nvPr/>
        </p:nvPicPr>
        <p:blipFill>
          <a:blip r:embed="rId2">
            <a:extLst>
              <a:ext uri="{28A0092B-C50C-407E-A947-70E740481C1C}">
                <a14:useLocalDpi xmlns:a14="http://schemas.microsoft.com/office/drawing/2010/main" val="0"/>
              </a:ext>
            </a:extLst>
          </a:blip>
          <a:srcRect t="80000" b="9412"/>
          <a:stretch>
            <a:fillRect/>
          </a:stretch>
        </p:blipFill>
        <p:spPr bwMode="auto">
          <a:xfrm>
            <a:off x="134938" y="1463675"/>
            <a:ext cx="8874125"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5943600" y="5484813"/>
            <a:ext cx="32004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a:latin typeface="Calibri" charset="0"/>
              </a:rPr>
              <a:t>1km</a:t>
            </a:r>
          </a:p>
          <a:p>
            <a:pPr algn="ctr" eaLnBrk="1" hangingPunct="1"/>
            <a:r>
              <a:rPr lang="en-US" sz="1800">
                <a:latin typeface="Calibri" charset="0"/>
              </a:rPr>
              <a:t>Cloud system resolving models</a:t>
            </a:r>
          </a:p>
        </p:txBody>
      </p:sp>
      <p:sp>
        <p:nvSpPr>
          <p:cNvPr id="10" name="TextBox 9"/>
          <p:cNvSpPr txBox="1">
            <a:spLocks noChangeArrowheads="1"/>
          </p:cNvSpPr>
          <p:nvPr/>
        </p:nvSpPr>
        <p:spPr bwMode="auto">
          <a:xfrm>
            <a:off x="2997200" y="5354638"/>
            <a:ext cx="320675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a:latin typeface="Calibri" charset="0"/>
              </a:rPr>
              <a:t>25km</a:t>
            </a:r>
          </a:p>
          <a:p>
            <a:pPr algn="ctr" eaLnBrk="1" hangingPunct="1"/>
            <a:r>
              <a:rPr lang="en-US" sz="1800">
                <a:latin typeface="Calibri" charset="0"/>
              </a:rPr>
              <a:t>Upper limit of climate models with cloud parameterizations</a:t>
            </a:r>
          </a:p>
        </p:txBody>
      </p:sp>
      <p:sp>
        <p:nvSpPr>
          <p:cNvPr id="11" name="TextBox 10"/>
          <p:cNvSpPr txBox="1">
            <a:spLocks noChangeArrowheads="1"/>
          </p:cNvSpPr>
          <p:nvPr/>
        </p:nvSpPr>
        <p:spPr bwMode="auto">
          <a:xfrm>
            <a:off x="409575" y="5311775"/>
            <a:ext cx="24828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a:latin typeface="Calibri" charset="0"/>
              </a:rPr>
              <a:t>200km</a:t>
            </a:r>
          </a:p>
          <a:p>
            <a:pPr algn="ctr" eaLnBrk="1" hangingPunct="1"/>
            <a:r>
              <a:rPr lang="en-US" sz="1800">
                <a:latin typeface="Calibri" charset="0"/>
              </a:rPr>
              <a:t>Typical resolution of IPCC AR4 models</a:t>
            </a:r>
          </a:p>
        </p:txBody>
      </p:sp>
      <p:sp>
        <p:nvSpPr>
          <p:cNvPr id="12" name="TextBox 10"/>
          <p:cNvSpPr txBox="1">
            <a:spLocks noChangeArrowheads="1"/>
          </p:cNvSpPr>
          <p:nvPr/>
        </p:nvSpPr>
        <p:spPr bwMode="auto">
          <a:xfrm>
            <a:off x="3225800" y="1141413"/>
            <a:ext cx="24542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Surface Altitude (feet)</a:t>
            </a:r>
          </a:p>
        </p:txBody>
      </p:sp>
    </p:spTree>
    <p:extLst>
      <p:ext uri="{BB962C8B-B14F-4D97-AF65-F5344CB8AC3E}">
        <p14:creationId xmlns:p14="http://schemas.microsoft.com/office/powerpoint/2010/main" val="324996253"/>
      </p:ext>
    </p:extLst>
  </p:cSld>
  <p:clrMapOvr>
    <a:masterClrMapping/>
  </p:clrMapOvr>
  <p:transition xmlns:p14="http://schemas.microsoft.com/office/powerpoint/2010/main" advTm="10000"/>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942223" y="0"/>
            <a:ext cx="6776202" cy="912813"/>
          </a:xfrm>
        </p:spPr>
        <p:txBody>
          <a:bodyPr/>
          <a:lstStyle/>
          <a:p>
            <a:r>
              <a:rPr lang="en-US" dirty="0" smtClean="0">
                <a:latin typeface="Arial" charset="0"/>
                <a:ea typeface="ＭＳ Ｐゴシック" charset="0"/>
                <a:cs typeface="ＭＳ Ｐゴシック" charset="0"/>
              </a:rPr>
              <a:t>The CSU icosahedral atmospheric </a:t>
            </a:r>
            <a:r>
              <a:rPr lang="en-US" dirty="0">
                <a:latin typeface="Arial" charset="0"/>
                <a:ea typeface="ＭＳ Ｐゴシック" charset="0"/>
                <a:cs typeface="ＭＳ Ｐゴシック" charset="0"/>
              </a:rPr>
              <a:t>model</a:t>
            </a:r>
          </a:p>
        </p:txBody>
      </p:sp>
      <p:sp>
        <p:nvSpPr>
          <p:cNvPr id="24579" name="Content Placeholder 2"/>
          <p:cNvSpPr>
            <a:spLocks noGrp="1"/>
          </p:cNvSpPr>
          <p:nvPr>
            <p:ph idx="1"/>
          </p:nvPr>
        </p:nvSpPr>
        <p:spPr>
          <a:xfrm>
            <a:off x="311248" y="1063625"/>
            <a:ext cx="8770840" cy="1241425"/>
          </a:xfrm>
        </p:spPr>
        <p:txBody>
          <a:bodyPr/>
          <a:lstStyle/>
          <a:p>
            <a:r>
              <a:rPr lang="en-US" dirty="0" smtClean="0">
                <a:latin typeface="Arial" charset="0"/>
                <a:ea typeface="ＭＳ Ｐゴシック" charset="0"/>
                <a:cs typeface="ＭＳ Ｐゴシック" charset="0"/>
              </a:rPr>
              <a:t>Consider a target </a:t>
            </a:r>
            <a:r>
              <a:rPr lang="en-US" dirty="0">
                <a:latin typeface="Arial" charset="0"/>
                <a:ea typeface="ＭＳ Ｐゴシック" charset="0"/>
                <a:cs typeface="ＭＳ Ｐゴシック" charset="0"/>
              </a:rPr>
              <a:t>resolution is 167,772,162 vertices, ~128 vertical levels, ~1.75 km</a:t>
            </a:r>
          </a:p>
        </p:txBody>
      </p:sp>
      <p:pic>
        <p:nvPicPr>
          <p:cNvPr id="24580" name="Picture 3" descr="slide5.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5663" y="1765573"/>
            <a:ext cx="5319712"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4" descr="slide6.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1248" y="4106180"/>
            <a:ext cx="5313362"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TextBox 5"/>
          <p:cNvSpPr txBox="1">
            <a:spLocks noChangeArrowheads="1"/>
          </p:cNvSpPr>
          <p:nvPr/>
        </p:nvSpPr>
        <p:spPr bwMode="auto">
          <a:xfrm>
            <a:off x="7050088" y="6219825"/>
            <a:ext cx="203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Ross Heikes CSU</a:t>
            </a:r>
          </a:p>
        </p:txBody>
      </p:sp>
      <p:sp>
        <p:nvSpPr>
          <p:cNvPr id="2" name="TextBox 1"/>
          <p:cNvSpPr txBox="1"/>
          <p:nvPr/>
        </p:nvSpPr>
        <p:spPr>
          <a:xfrm>
            <a:off x="5940100" y="4316413"/>
            <a:ext cx="3141988" cy="369332"/>
          </a:xfrm>
          <a:prstGeom prst="rect">
            <a:avLst/>
          </a:prstGeom>
          <a:noFill/>
        </p:spPr>
        <p:txBody>
          <a:bodyPr wrap="square" rtlCol="0">
            <a:spAutoFit/>
          </a:bodyPr>
          <a:lstStyle/>
          <a:p>
            <a:r>
              <a:rPr lang="en-US" dirty="0" smtClean="0"/>
              <a:t>This is not the only strategy!</a:t>
            </a:r>
            <a:endParaRPr lang="en-US" dirty="0"/>
          </a:p>
        </p:txBody>
      </p:sp>
    </p:spTree>
    <p:extLst>
      <p:ext uri="{BB962C8B-B14F-4D97-AF65-F5344CB8AC3E}">
        <p14:creationId xmlns:p14="http://schemas.microsoft.com/office/powerpoint/2010/main" val="1563858893"/>
      </p:ext>
    </p:extLst>
  </p:cSld>
  <p:clrMapOvr>
    <a:masterClrMapping/>
  </p:clrMapOvr>
  <p:transition xmlns:p14="http://schemas.microsoft.com/office/powerpoint/2010/main" advTm="10000"/>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atin typeface="Arial" charset="0"/>
                <a:ea typeface="ＭＳ Ｐゴシック" charset="0"/>
                <a:cs typeface="ＭＳ Ｐゴシック" charset="0"/>
              </a:rPr>
              <a:t>Code Requirements Model</a:t>
            </a:r>
          </a:p>
        </p:txBody>
      </p:sp>
      <p:sp>
        <p:nvSpPr>
          <p:cNvPr id="26627" name="Content Placeholder 2"/>
          <p:cNvSpPr>
            <a:spLocks noGrp="1"/>
          </p:cNvSpPr>
          <p:nvPr>
            <p:ph idx="1"/>
          </p:nvPr>
        </p:nvSpPr>
        <p:spPr>
          <a:xfrm>
            <a:off x="533400" y="1193800"/>
            <a:ext cx="8610600" cy="5378450"/>
          </a:xfrm>
        </p:spPr>
        <p:txBody>
          <a:bodyPr/>
          <a:lstStyle/>
          <a:p>
            <a:r>
              <a:rPr lang="en-US" sz="2000" dirty="0">
                <a:latin typeface="Arial" charset="0"/>
                <a:ea typeface="ＭＳ Ｐゴシック" charset="0"/>
                <a:cs typeface="ＭＳ Ｐゴシック" charset="0"/>
              </a:rPr>
              <a:t>Measure and extrapolate:</a:t>
            </a:r>
          </a:p>
          <a:p>
            <a:pPr lvl="1"/>
            <a:r>
              <a:rPr lang="en-US" sz="2000" dirty="0">
                <a:latin typeface="Arial" charset="0"/>
                <a:ea typeface="ＭＳ Ｐゴシック" charset="0"/>
                <a:cs typeface="ＭＳ Ｐゴシック" charset="0"/>
              </a:rPr>
              <a:t>Operation count</a:t>
            </a:r>
          </a:p>
          <a:p>
            <a:pPr lvl="1"/>
            <a:r>
              <a:rPr lang="en-US" sz="2000" dirty="0">
                <a:latin typeface="Arial" charset="0"/>
                <a:ea typeface="ＭＳ Ｐゴシック" charset="0"/>
                <a:cs typeface="ＭＳ Ｐゴシック" charset="0"/>
              </a:rPr>
              <a:t>Main memory footprint</a:t>
            </a:r>
          </a:p>
          <a:p>
            <a:pPr lvl="1"/>
            <a:r>
              <a:rPr lang="en-US" sz="2000" dirty="0">
                <a:latin typeface="Arial" charset="0"/>
                <a:ea typeface="ＭＳ Ｐゴシック" charset="0"/>
                <a:cs typeface="ＭＳ Ｐゴシック" charset="0"/>
              </a:rPr>
              <a:t>Cache memory footprint </a:t>
            </a:r>
            <a:endParaRPr lang="en-US" sz="2000" dirty="0" smtClean="0">
              <a:latin typeface="Arial" charset="0"/>
              <a:ea typeface="ＭＳ Ｐゴシック" charset="0"/>
              <a:cs typeface="ＭＳ Ｐゴシック" charset="0"/>
            </a:endParaRPr>
          </a:p>
          <a:p>
            <a:pPr lvl="1"/>
            <a:r>
              <a:rPr lang="en-US" sz="2000" dirty="0" smtClean="0">
                <a:latin typeface="Arial" charset="0"/>
                <a:ea typeface="ＭＳ Ｐゴシック" charset="0"/>
                <a:cs typeface="ＭＳ Ｐゴシック" charset="0"/>
              </a:rPr>
              <a:t>Memory </a:t>
            </a:r>
            <a:r>
              <a:rPr lang="en-US" sz="2000" dirty="0">
                <a:latin typeface="Arial" charset="0"/>
                <a:ea typeface="ＭＳ Ｐゴシック" charset="0"/>
                <a:cs typeface="ＭＳ Ｐゴシック" charset="0"/>
              </a:rPr>
              <a:t>bandwidth (bytes/flop)</a:t>
            </a:r>
          </a:p>
          <a:p>
            <a:pPr lvl="1"/>
            <a:r>
              <a:rPr lang="en-US" sz="2000" dirty="0">
                <a:latin typeface="Arial" charset="0"/>
                <a:ea typeface="ＭＳ Ｐゴシック" charset="0"/>
                <a:cs typeface="ＭＳ Ｐゴシック" charset="0"/>
              </a:rPr>
              <a:t>Instruction mix</a:t>
            </a:r>
          </a:p>
          <a:p>
            <a:pPr lvl="1"/>
            <a:r>
              <a:rPr lang="en-US" sz="2000" dirty="0">
                <a:latin typeface="Arial" charset="0"/>
                <a:ea typeface="ＭＳ Ｐゴシック" charset="0"/>
                <a:cs typeface="ＭＳ Ｐゴシック" charset="0"/>
              </a:rPr>
              <a:t>Interconnect bandwidth</a:t>
            </a:r>
          </a:p>
          <a:p>
            <a:pPr lvl="1"/>
            <a:r>
              <a:rPr lang="en-US" sz="2000" dirty="0">
                <a:latin typeface="Arial" charset="0"/>
                <a:ea typeface="ＭＳ Ｐゴシック" charset="0"/>
                <a:cs typeface="ＭＳ Ｐゴシック" charset="0"/>
              </a:rPr>
              <a:t>Interconnect latency</a:t>
            </a:r>
          </a:p>
          <a:p>
            <a:pPr lvl="1"/>
            <a:r>
              <a:rPr lang="en-US" sz="2000" dirty="0">
                <a:latin typeface="Arial" charset="0"/>
                <a:ea typeface="ＭＳ Ｐゴシック" charset="0"/>
                <a:cs typeface="ＭＳ Ｐゴシック" charset="0"/>
              </a:rPr>
              <a:t>Interconnect topology</a:t>
            </a:r>
          </a:p>
          <a:p>
            <a:r>
              <a:rPr lang="en-US" sz="2000" dirty="0">
                <a:latin typeface="Arial" charset="0"/>
                <a:ea typeface="ＭＳ Ｐゴシック" charset="0"/>
                <a:cs typeface="ＭＳ Ｐゴシック" charset="0"/>
              </a:rPr>
              <a:t>Derived constraints</a:t>
            </a:r>
          </a:p>
          <a:p>
            <a:pPr lvl="1"/>
            <a:r>
              <a:rPr lang="en-US" sz="2000" dirty="0">
                <a:latin typeface="Arial" charset="0"/>
                <a:ea typeface="ＭＳ Ｐゴシック" charset="0"/>
                <a:cs typeface="ＭＳ Ｐゴシック" charset="0"/>
              </a:rPr>
              <a:t>Power (core + </a:t>
            </a:r>
            <a:r>
              <a:rPr lang="en-US" sz="2000" dirty="0" err="1">
                <a:latin typeface="Arial" charset="0"/>
                <a:ea typeface="ＭＳ Ｐゴシック" charset="0"/>
                <a:cs typeface="ＭＳ Ｐゴシック" charset="0"/>
              </a:rPr>
              <a:t>memory+interconnect</a:t>
            </a:r>
            <a:r>
              <a:rPr lang="en-US" sz="2000" dirty="0">
                <a:latin typeface="Arial" charset="0"/>
                <a:ea typeface="ＭＳ Ｐゴシック" charset="0"/>
                <a:cs typeface="ＭＳ Ｐゴシック" charset="0"/>
              </a:rPr>
              <a:t>)</a:t>
            </a:r>
          </a:p>
          <a:p>
            <a:pPr lvl="1"/>
            <a:r>
              <a:rPr lang="en-US" sz="2000" dirty="0">
                <a:latin typeface="Arial" charset="0"/>
                <a:ea typeface="ＭＳ Ｐゴシック" charset="0"/>
                <a:cs typeface="ＭＳ Ｐゴシック" charset="0"/>
              </a:rPr>
              <a:t>Pins (memory + interconnect)</a:t>
            </a:r>
          </a:p>
          <a:p>
            <a:pPr lvl="1"/>
            <a:r>
              <a:rPr lang="en-US" sz="2000" dirty="0">
                <a:latin typeface="Arial" charset="0"/>
                <a:ea typeface="ＭＳ Ｐゴシック" charset="0"/>
                <a:cs typeface="ＭＳ Ｐゴシック" charset="0"/>
              </a:rPr>
              <a:t>Mix of instruction in hardware (Flops, integer ops , branch, </a:t>
            </a:r>
            <a:r>
              <a:rPr lang="en-US" sz="2000" dirty="0" err="1">
                <a:latin typeface="Arial" charset="0"/>
                <a:ea typeface="ＭＳ Ｐゴシック" charset="0"/>
                <a:cs typeface="ＭＳ Ｐゴシック" charset="0"/>
              </a:rPr>
              <a:t>etc</a:t>
            </a:r>
            <a:r>
              <a:rPr lang="en-US" sz="2000" dirty="0">
                <a:latin typeface="Arial" charset="0"/>
                <a:ea typeface="ＭＳ Ｐゴシック" charset="0"/>
                <a:cs typeface="ＭＳ Ｐゴシック" charset="0"/>
              </a:rPr>
              <a:t>)</a:t>
            </a:r>
          </a:p>
        </p:txBody>
      </p:sp>
      <p:sp>
        <p:nvSpPr>
          <p:cNvPr id="2" name="TextBox 1"/>
          <p:cNvSpPr txBox="1"/>
          <p:nvPr/>
        </p:nvSpPr>
        <p:spPr>
          <a:xfrm>
            <a:off x="179609" y="6349703"/>
            <a:ext cx="7517902" cy="738664"/>
          </a:xfrm>
          <a:prstGeom prst="rect">
            <a:avLst/>
          </a:prstGeom>
          <a:noFill/>
        </p:spPr>
        <p:txBody>
          <a:bodyPr wrap="square" rtlCol="0">
            <a:spAutoFit/>
          </a:bodyPr>
          <a:lstStyle/>
          <a:p>
            <a:r>
              <a:rPr lang="en-US" sz="1200" u="sng" dirty="0" smtClean="0"/>
              <a:t>Wehner</a:t>
            </a:r>
            <a:r>
              <a:rPr lang="en-US" sz="1200" dirty="0"/>
              <a:t> </a:t>
            </a:r>
            <a:r>
              <a:rPr lang="en-US" sz="1200" dirty="0" smtClean="0"/>
              <a:t>et al. (</a:t>
            </a:r>
            <a:r>
              <a:rPr lang="en-US" sz="1200" dirty="0"/>
              <a:t>2011) Hardware/Software Co-design of Global Cloud System Resolving Models. </a:t>
            </a:r>
            <a:r>
              <a:rPr lang="en-US" sz="1200" i="1" dirty="0"/>
              <a:t>Journal of Advances in Modeling Earth Systems </a:t>
            </a:r>
            <a:r>
              <a:rPr lang="en-US" sz="1200" dirty="0"/>
              <a:t>3, M10003, DOI:10.1029/2011MS000073 </a:t>
            </a:r>
          </a:p>
          <a:p>
            <a:endParaRPr lang="en-US" dirty="0"/>
          </a:p>
        </p:txBody>
      </p:sp>
    </p:spTree>
    <p:extLst>
      <p:ext uri="{BB962C8B-B14F-4D97-AF65-F5344CB8AC3E}">
        <p14:creationId xmlns:p14="http://schemas.microsoft.com/office/powerpoint/2010/main" val="503990025"/>
      </p:ext>
    </p:extLst>
  </p:cSld>
  <p:clrMapOvr>
    <a:masterClrMapping/>
  </p:clrMapOvr>
  <p:transition xmlns:p14="http://schemas.microsoft.com/office/powerpoint/2010/main" advTm="10000"/>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atin typeface="Arial" charset="0"/>
                <a:ea typeface="ＭＳ Ｐゴシック" charset="0"/>
                <a:cs typeface="ＭＳ Ｐゴシック" charset="0"/>
              </a:rPr>
              <a:t>Computational rate</a:t>
            </a:r>
          </a:p>
        </p:txBody>
      </p:sp>
      <p:sp>
        <p:nvSpPr>
          <p:cNvPr id="33795" name="Content Placeholder 2"/>
          <p:cNvSpPr>
            <a:spLocks noGrp="1"/>
          </p:cNvSpPr>
          <p:nvPr>
            <p:ph idx="1"/>
          </p:nvPr>
        </p:nvSpPr>
        <p:spPr>
          <a:xfrm>
            <a:off x="547863" y="1021073"/>
            <a:ext cx="7680944" cy="5166367"/>
          </a:xfrm>
        </p:spPr>
        <p:txBody>
          <a:bodyPr/>
          <a:lstStyle/>
          <a:p>
            <a:r>
              <a:rPr lang="en-US" b="0" dirty="0">
                <a:latin typeface="Arial" charset="0"/>
                <a:ea typeface="ＭＳ Ｐゴシック" charset="0"/>
                <a:cs typeface="ＭＳ Ｐゴシック" charset="0"/>
              </a:rPr>
              <a:t>28Pflops </a:t>
            </a:r>
            <a:r>
              <a:rPr lang="en-US" b="0" i="1" u="sng" dirty="0">
                <a:latin typeface="Arial" charset="0"/>
                <a:ea typeface="ＭＳ Ｐゴシック" charset="0"/>
                <a:cs typeface="ＭＳ Ｐゴシック" charset="0"/>
              </a:rPr>
              <a:t>sustained </a:t>
            </a:r>
            <a:r>
              <a:rPr lang="en-US" b="0" dirty="0">
                <a:latin typeface="Arial" charset="0"/>
                <a:ea typeface="ＭＳ Ｐゴシック" charset="0"/>
                <a:cs typeface="ＭＳ Ｐゴシック" charset="0"/>
              </a:rPr>
              <a:t>to integrate the CSU GCSRM at </a:t>
            </a:r>
            <a:r>
              <a:rPr lang="en-US" b="0" dirty="0">
                <a:solidFill>
                  <a:srgbClr val="FF0000"/>
                </a:solidFill>
                <a:latin typeface="Arial" charset="0"/>
                <a:ea typeface="ＭＳ Ｐゴシック" charset="0"/>
                <a:cs typeface="ＭＳ Ｐゴシック" charset="0"/>
              </a:rPr>
              <a:t>1000</a:t>
            </a:r>
            <a:r>
              <a:rPr lang="en-US" b="0" dirty="0">
                <a:latin typeface="Arial" charset="0"/>
                <a:ea typeface="ＭＳ Ｐゴシック" charset="0"/>
                <a:cs typeface="ＭＳ Ｐゴシック" charset="0"/>
              </a:rPr>
              <a:t> times faster than actual </a:t>
            </a:r>
            <a:r>
              <a:rPr lang="en-US" b="0" dirty="0" smtClean="0">
                <a:latin typeface="Arial" charset="0"/>
                <a:ea typeface="ＭＳ Ｐゴシック" charset="0"/>
                <a:cs typeface="ＭＳ Ｐゴシック" charset="0"/>
              </a:rPr>
              <a:t>time.</a:t>
            </a:r>
            <a:endParaRPr lang="en-US" b="0" dirty="0">
              <a:latin typeface="Arial" charset="0"/>
              <a:ea typeface="ＭＳ Ｐゴシック" charset="0"/>
              <a:cs typeface="ＭＳ Ｐゴシック" charset="0"/>
            </a:endParaRPr>
          </a:p>
        </p:txBody>
      </p:sp>
      <p:pic>
        <p:nvPicPr>
          <p:cNvPr id="33796" name="Content Placeholder 4" descr="figure2.png"/>
          <p:cNvPicPr>
            <a:picLocks noChangeAspect="1"/>
          </p:cNvPicPr>
          <p:nvPr/>
        </p:nvPicPr>
        <p:blipFill>
          <a:blip r:embed="rId2">
            <a:extLst>
              <a:ext uri="{28A0092B-C50C-407E-A947-70E740481C1C}">
                <a14:useLocalDpi xmlns:a14="http://schemas.microsoft.com/office/drawing/2010/main" val="0"/>
              </a:ext>
            </a:extLst>
          </a:blip>
          <a:srcRect b="7838"/>
          <a:stretch>
            <a:fillRect/>
          </a:stretch>
        </p:blipFill>
        <p:spPr bwMode="auto">
          <a:xfrm>
            <a:off x="0" y="2128838"/>
            <a:ext cx="7553325" cy="472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76252444"/>
      </p:ext>
    </p:extLst>
  </p:cSld>
  <p:clrMapOvr>
    <a:masterClrMapping/>
  </p:clrMapOvr>
  <p:transition xmlns:p14="http://schemas.microsoft.com/office/powerpoint/2010/main" advTm="10000"/>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atin typeface="Arial" charset="0"/>
                <a:ea typeface="ＭＳ Ｐゴシック" charset="0"/>
                <a:cs typeface="ＭＳ Ｐゴシック" charset="0"/>
              </a:rPr>
              <a:t>Total memory</a:t>
            </a:r>
          </a:p>
        </p:txBody>
      </p:sp>
      <p:sp>
        <p:nvSpPr>
          <p:cNvPr id="34819" name="Content Placeholder 2"/>
          <p:cNvSpPr>
            <a:spLocks noGrp="1"/>
          </p:cNvSpPr>
          <p:nvPr>
            <p:ph idx="1"/>
          </p:nvPr>
        </p:nvSpPr>
        <p:spPr>
          <a:xfrm>
            <a:off x="809341" y="1045977"/>
            <a:ext cx="7419465" cy="5141463"/>
          </a:xfrm>
        </p:spPr>
        <p:txBody>
          <a:bodyPr/>
          <a:lstStyle/>
          <a:p>
            <a:r>
              <a:rPr lang="en-US" dirty="0">
                <a:latin typeface="Arial" charset="0"/>
                <a:ea typeface="ＭＳ Ｐゴシック" charset="0"/>
                <a:cs typeface="ＭＳ Ｐゴシック" charset="0"/>
              </a:rPr>
              <a:t>1.8PB at the target resolution</a:t>
            </a:r>
          </a:p>
        </p:txBody>
      </p:sp>
      <p:pic>
        <p:nvPicPr>
          <p:cNvPr id="34820" name="Picture 3" descr="figure3.pdf"/>
          <p:cNvPicPr>
            <a:picLocks noChangeAspect="1"/>
          </p:cNvPicPr>
          <p:nvPr/>
        </p:nvPicPr>
        <p:blipFill>
          <a:blip r:embed="rId2">
            <a:extLst>
              <a:ext uri="{28A0092B-C50C-407E-A947-70E740481C1C}">
                <a14:useLocalDpi xmlns:a14="http://schemas.microsoft.com/office/drawing/2010/main" val="0"/>
              </a:ext>
            </a:extLst>
          </a:blip>
          <a:srcRect l="11818" t="12941" r="11818" b="18823"/>
          <a:stretch>
            <a:fillRect/>
          </a:stretch>
        </p:blipFill>
        <p:spPr bwMode="auto">
          <a:xfrm>
            <a:off x="0" y="1544062"/>
            <a:ext cx="7695115" cy="531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0987615"/>
      </p:ext>
    </p:extLst>
  </p:cSld>
  <p:clrMapOvr>
    <a:masterClrMapping/>
  </p:clrMapOvr>
  <p:transition xmlns:p14="http://schemas.microsoft.com/office/powerpoint/2010/main" advTm="10000"/>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RD 2013 Review Template">
  <a:themeElements>
    <a:clrScheme name="CRD_PowerPoint">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635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29883</TotalTime>
  <Words>1344</Words>
  <Application>Microsoft Macintosh PowerPoint</Application>
  <PresentationFormat>On-screen Show (4:3)</PresentationFormat>
  <Paragraphs>176</Paragraphs>
  <Slides>18</Slides>
  <Notes>5</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CRD 2013 Review Template</vt:lpstr>
      <vt:lpstr>PowerPoint Presentation</vt:lpstr>
      <vt:lpstr>Why exascale climate modeling?</vt:lpstr>
      <vt:lpstr>Why exascale climate modeling?</vt:lpstr>
      <vt:lpstr>Global Cloud System Resolving Climate Modeling</vt:lpstr>
      <vt:lpstr>Global Cloud System Resolving Models will be a Transformational Change </vt:lpstr>
      <vt:lpstr>The CSU icosahedral atmospheric model</vt:lpstr>
      <vt:lpstr>Code Requirements Model</vt:lpstr>
      <vt:lpstr>Computational rate</vt:lpstr>
      <vt:lpstr>Total memory</vt:lpstr>
      <vt:lpstr>Nested levels of parallelism</vt:lpstr>
      <vt:lpstr>The LBNL strawman exascale climate model</vt:lpstr>
      <vt:lpstr>PowerPoint Presentation</vt:lpstr>
      <vt:lpstr>Feasibility</vt:lpstr>
      <vt:lpstr>More about Aurora</vt:lpstr>
      <vt:lpstr>More about Aurora</vt:lpstr>
      <vt:lpstr>Scalability</vt:lpstr>
      <vt:lpstr>Closing thoughts</vt:lpstr>
      <vt:lpstr>PowerPoint Presentation</vt:lpstr>
    </vt:vector>
  </TitlesOfParts>
  <Company>Lawrence Berkeley National Laboratory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Talk title here</dc:title>
  <dc:creator>David Brown</dc:creator>
  <cp:lastModifiedBy>Michael Wehner</cp:lastModifiedBy>
  <cp:revision>88</cp:revision>
  <dcterms:created xsi:type="dcterms:W3CDTF">2014-03-11T02:16:55Z</dcterms:created>
  <dcterms:modified xsi:type="dcterms:W3CDTF">2015-10-18T21:03:07Z</dcterms:modified>
</cp:coreProperties>
</file>