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12"/>
  </p:notesMasterIdLst>
  <p:sldIdLst>
    <p:sldId id="256" r:id="rId2"/>
    <p:sldId id="261" r:id="rId3"/>
    <p:sldId id="257" r:id="rId4"/>
    <p:sldId id="260" r:id="rId5"/>
    <p:sldId id="271" r:id="rId6"/>
    <p:sldId id="265" r:id="rId7"/>
    <p:sldId id="274" r:id="rId8"/>
    <p:sldId id="272" r:id="rId9"/>
    <p:sldId id="258" r:id="rId10"/>
    <p:sldId id="27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lte, Michael" initials="SM" lastIdx="8" clrIdx="0">
    <p:extLst>
      <p:ext uri="{19B8F6BF-5375-455C-9EA6-DF929625EA0E}">
        <p15:presenceInfo xmlns:p15="http://schemas.microsoft.com/office/powerpoint/2012/main" userId="S-1-5-21-249263827-1212357926-315576832-4338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4" autoAdjust="0"/>
    <p:restoredTop sz="94660"/>
  </p:normalViewPr>
  <p:slideViewPr>
    <p:cSldViewPr snapToGrid="0">
      <p:cViewPr varScale="1">
        <p:scale>
          <a:sx n="73" d="100"/>
          <a:sy n="73" d="100"/>
        </p:scale>
        <p:origin x="6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8188A9-E1B6-4384-95A2-B833DA60C100}" type="datetimeFigureOut">
              <a:rPr lang="en-US" smtClean="0"/>
              <a:t>10/18/2015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98CF0-E760-4026-B47B-AA59BCED968C}" type="slidenum">
              <a:rPr lang="en-US" smtClean="0"/>
              <a:t>‹#›</a:t>
            </a:fld>
            <a:endParaRPr lang="en-US" dirty="0"/>
          </a:p>
        </p:txBody>
      </p:sp>
    </p:spTree>
    <p:extLst>
      <p:ext uri="{BB962C8B-B14F-4D97-AF65-F5344CB8AC3E}">
        <p14:creationId xmlns:p14="http://schemas.microsoft.com/office/powerpoint/2010/main" val="650654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 changing</a:t>
            </a:r>
            <a:r>
              <a:rPr lang="en-US" baseline="0" dirty="0" smtClean="0"/>
              <a:t> “Performance/Watt/$” to allow different key goals. </a:t>
            </a:r>
          </a:p>
          <a:p>
            <a:r>
              <a:rPr lang="en-US" baseline="0" dirty="0" smtClean="0"/>
              <a:t>We need to discuss the value on this slide. Put off what we want from the discuss in a set of bullets that are setoff. </a:t>
            </a:r>
          </a:p>
          <a:p>
            <a:r>
              <a:rPr lang="en-US" baseline="0" dirty="0" smtClean="0"/>
              <a:t>We removed ”</a:t>
            </a:r>
            <a:r>
              <a:rPr lang="en-US" sz="1000" dirty="0" smtClean="0"/>
              <a:t>If AMD does not secure a partner, we are likely to scale back the program”.</a:t>
            </a:r>
            <a:r>
              <a:rPr lang="en-US" sz="1000" baseline="0" dirty="0" smtClean="0"/>
              <a:t> This can be said if needed. </a:t>
            </a:r>
            <a:endParaRPr lang="en-US" sz="1050" dirty="0" smtClean="0"/>
          </a:p>
          <a:p>
            <a:pPr marL="457200" indent="-457200">
              <a:buFont typeface="+mj-lt"/>
              <a:buAutoNum type="arabicPeriod"/>
            </a:pPr>
            <a:endParaRPr lang="en-US"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Previous</a:t>
            </a:r>
            <a:r>
              <a:rPr lang="en-US" baseline="0" dirty="0" smtClean="0"/>
              <a:t> bullet</a:t>
            </a:r>
            <a:r>
              <a:rPr lang="en-US" dirty="0" smtClean="0"/>
              <a:t> for customized hardware acceleration: “</a:t>
            </a:r>
            <a:r>
              <a:rPr lang="en-US" sz="1000" b="1" dirty="0" smtClean="0"/>
              <a:t>Customized Hardware Acceleration: </a:t>
            </a:r>
            <a:r>
              <a:rPr lang="en-US" sz="1000" dirty="0" smtClean="0"/>
              <a:t>New silicon processes carry a heavy tax for application-specific acceleration.”  </a:t>
            </a:r>
          </a:p>
          <a:p>
            <a:pPr marL="0" indent="0">
              <a:buFont typeface="+mj-lt"/>
              <a:buNone/>
            </a:pPr>
            <a:endParaRPr lang="en-US" dirty="0" smtClean="0"/>
          </a:p>
          <a:p>
            <a:r>
              <a:rPr lang="en-US" dirty="0" smtClean="0"/>
              <a:t>Additional questions</a:t>
            </a:r>
            <a:r>
              <a:rPr lang="en-US" baseline="0" dirty="0" smtClean="0"/>
              <a:t> to ask if they don’t provide more big challenges: </a:t>
            </a:r>
          </a:p>
          <a:p>
            <a:pPr lvl="1"/>
            <a:r>
              <a:rPr lang="en-US" dirty="0" smtClean="0"/>
              <a:t>What features are most important to you for future processors?  </a:t>
            </a:r>
          </a:p>
          <a:p>
            <a:pPr lvl="2"/>
            <a:r>
              <a:rPr lang="en-US" dirty="0" smtClean="0"/>
              <a:t>Programmability, performance, power efficiency, memory bandwidth, memory capacity, network connectivity, etc. </a:t>
            </a:r>
          </a:p>
          <a:p>
            <a:pPr lvl="1"/>
            <a:r>
              <a:rPr lang="en-US" dirty="0" smtClean="0"/>
              <a:t>Do you currently use GPUs or many-core CPUs as accelerators? </a:t>
            </a:r>
          </a:p>
          <a:p>
            <a:pPr lvl="2">
              <a:tabLst>
                <a:tab pos="4398963" algn="l"/>
              </a:tabLst>
            </a:pPr>
            <a:r>
              <a:rPr lang="en-US" dirty="0" smtClean="0"/>
              <a:t>If yes, what has been your experience with these? </a:t>
            </a:r>
          </a:p>
          <a:p>
            <a:pPr lvl="1"/>
            <a:r>
              <a:rPr lang="en-US" dirty="0" smtClean="0"/>
              <a:t>What programming languages and environments are most important to you? </a:t>
            </a:r>
          </a:p>
          <a:p>
            <a:pPr lvl="1">
              <a:tabLst>
                <a:tab pos="4398963" algn="l"/>
              </a:tabLst>
            </a:pPr>
            <a:r>
              <a:rPr lang="en-US" dirty="0" smtClean="0"/>
              <a:t>What types of applications are you most interested in executing? </a:t>
            </a:r>
          </a:p>
          <a:p>
            <a:pPr lvl="1">
              <a:tabLst>
                <a:tab pos="4398963" algn="l"/>
              </a:tabLst>
            </a:pPr>
            <a:r>
              <a:rPr lang="en-US" dirty="0" smtClean="0"/>
              <a:t>What are key characteristics of your most important applications? </a:t>
            </a:r>
          </a:p>
          <a:p>
            <a:pPr lvl="2">
              <a:tabLst>
                <a:tab pos="4398963" algn="l"/>
              </a:tabLst>
            </a:pPr>
            <a:r>
              <a:rPr lang="en-US" dirty="0" smtClean="0"/>
              <a:t>Memory bound, compute bound, IO bound </a:t>
            </a:r>
          </a:p>
          <a:p>
            <a:pPr lvl="1"/>
            <a:endParaRPr lang="en-US" dirty="0"/>
          </a:p>
        </p:txBody>
      </p:sp>
      <p:sp>
        <p:nvSpPr>
          <p:cNvPr id="4" name="Slide Number Placeholder 3"/>
          <p:cNvSpPr>
            <a:spLocks noGrp="1"/>
          </p:cNvSpPr>
          <p:nvPr>
            <p:ph type="sldNum" sz="quarter" idx="10"/>
          </p:nvPr>
        </p:nvSpPr>
        <p:spPr/>
        <p:txBody>
          <a:bodyPr/>
          <a:lstStyle/>
          <a:p>
            <a:fld id="{8BA538DF-8137-40F1-92D6-A298F2A5FAC5}" type="slidenum">
              <a:rPr lang="en-US" smtClean="0"/>
              <a:pPr/>
              <a:t>3</a:t>
            </a:fld>
            <a:endParaRPr lang="en-US" dirty="0"/>
          </a:p>
        </p:txBody>
      </p:sp>
    </p:spTree>
    <p:extLst>
      <p:ext uri="{BB962C8B-B14F-4D97-AF65-F5344CB8AC3E}">
        <p14:creationId xmlns:p14="http://schemas.microsoft.com/office/powerpoint/2010/main" val="605546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832E02-50AA-477B-B6F2-0A5CC53D1304}" type="slidenum">
              <a:rPr lang="en-US" altLang="zh-CN" smtClean="0"/>
              <a:pPr>
                <a:defRPr/>
              </a:pPr>
              <a:t>5</a:t>
            </a:fld>
            <a:endParaRPr lang="en-US" altLang="zh-CN"/>
          </a:p>
        </p:txBody>
      </p:sp>
    </p:spTree>
    <p:extLst>
      <p:ext uri="{BB962C8B-B14F-4D97-AF65-F5344CB8AC3E}">
        <p14:creationId xmlns:p14="http://schemas.microsoft.com/office/powerpoint/2010/main" val="3060442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Common infrastructure</a:t>
            </a:r>
            <a:r>
              <a:rPr lang="en-US" baseline="0" dirty="0" smtClean="0"/>
              <a:t> of HSAIL and HSA Runtime -&gt; Bring benefits of GPU computing to programming languages that programmers are already using.</a:t>
            </a:r>
            <a:endParaRPr lang="en-US" dirty="0"/>
          </a:p>
        </p:txBody>
      </p:sp>
      <p:sp>
        <p:nvSpPr>
          <p:cNvPr id="4" name="Slide Number Placeholder 3"/>
          <p:cNvSpPr>
            <a:spLocks noGrp="1"/>
          </p:cNvSpPr>
          <p:nvPr>
            <p:ph type="sldNum" sz="quarter" idx="10"/>
          </p:nvPr>
        </p:nvSpPr>
        <p:spPr/>
        <p:txBody>
          <a:bodyPr/>
          <a:lstStyle/>
          <a:p>
            <a:fld id="{84012247-4803-4CAF-8801-FE374F3654C8}" type="slidenum">
              <a:rPr lang="en-US" smtClean="0">
                <a:solidFill>
                  <a:prstClr val="black"/>
                </a:solidFill>
                <a:latin typeface="Calibri"/>
              </a:rPr>
              <a:pPr/>
              <a:t>8</a:t>
            </a:fld>
            <a:endParaRPr lang="en-US" dirty="0">
              <a:solidFill>
                <a:prstClr val="black"/>
              </a:solidFill>
              <a:latin typeface="Calibri"/>
            </a:endParaRPr>
          </a:p>
        </p:txBody>
      </p:sp>
    </p:spTree>
    <p:extLst>
      <p:ext uri="{BB962C8B-B14F-4D97-AF65-F5344CB8AC3E}">
        <p14:creationId xmlns:p14="http://schemas.microsoft.com/office/powerpoint/2010/main" val="2186118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t>Some</a:t>
            </a:r>
            <a:r>
              <a:rPr lang="en-US" sz="2400" baseline="0" dirty="0" smtClean="0"/>
              <a:t> of the notes below can be integrated into slides 10 and 11 or into this slide. </a:t>
            </a:r>
            <a:endParaRPr lang="en-US" sz="2400" dirty="0" smtClean="0"/>
          </a:p>
          <a:p>
            <a:r>
              <a:rPr lang="en-US" sz="2400" dirty="0" smtClean="0"/>
              <a:t>Simplified programming</a:t>
            </a:r>
          </a:p>
          <a:p>
            <a:pPr lvl="1"/>
            <a:r>
              <a:rPr lang="en-US" sz="2000" dirty="0" smtClean="0"/>
              <a:t>Make GPU compute programming much more like multi-core CPU programming</a:t>
            </a:r>
          </a:p>
          <a:p>
            <a:pPr lvl="1"/>
            <a:r>
              <a:rPr lang="en-US" sz="2000" dirty="0" smtClean="0"/>
              <a:t>Enable a vast pool of programmers to leverage the power of GPU compute</a:t>
            </a:r>
          </a:p>
          <a:p>
            <a:pPr lvl="1"/>
            <a:r>
              <a:rPr lang="en-US" sz="2000" dirty="0" smtClean="0"/>
              <a:t>Provides single-source, standard computing environments for mainstream languages</a:t>
            </a:r>
          </a:p>
          <a:p>
            <a:pPr lvl="2"/>
            <a:r>
              <a:rPr lang="en-US" sz="2000" dirty="0" smtClean="0"/>
              <a:t>C, C++, Fortran, Python, OpenMP</a:t>
            </a:r>
          </a:p>
          <a:p>
            <a:pPr lvl="1"/>
            <a:r>
              <a:rPr lang="en-US" sz="2000" dirty="0" smtClean="0"/>
              <a:t>Lower development costs through faster code optimization</a:t>
            </a:r>
          </a:p>
          <a:p>
            <a:r>
              <a:rPr lang="en-US" sz="2400" dirty="0" smtClean="0"/>
              <a:t>Improved performance and energy usage </a:t>
            </a:r>
          </a:p>
          <a:p>
            <a:pPr lvl="1"/>
            <a:r>
              <a:rPr lang="en-US" sz="2000" dirty="0" smtClean="0"/>
              <a:t>High performance and energy efficiency for data and compute intensive workloads </a:t>
            </a:r>
          </a:p>
          <a:p>
            <a:pPr lvl="1"/>
            <a:r>
              <a:rPr lang="en-US" sz="2000" dirty="0" smtClean="0"/>
              <a:t>Fast CPU cores for sequential code</a:t>
            </a:r>
          </a:p>
          <a:p>
            <a:pPr lvl="1"/>
            <a:r>
              <a:rPr lang="en-US" sz="2000" dirty="0" smtClean="0"/>
              <a:t>Energy-efficient GPU cores for parallel code</a:t>
            </a:r>
          </a:p>
          <a:p>
            <a:r>
              <a:rPr lang="en-US" sz="2400" dirty="0" smtClean="0"/>
              <a:t>Advanced memory and networking features </a:t>
            </a:r>
          </a:p>
          <a:p>
            <a:pPr lvl="1"/>
            <a:r>
              <a:rPr lang="en-US" sz="2000" dirty="0" smtClean="0"/>
              <a:t>Single shared memory address space</a:t>
            </a:r>
          </a:p>
          <a:p>
            <a:pPr lvl="1"/>
            <a:r>
              <a:rPr lang="en-US" sz="2000" dirty="0" smtClean="0"/>
              <a:t>High memory bandwidth and capacity</a:t>
            </a:r>
          </a:p>
          <a:p>
            <a:pPr lvl="1"/>
            <a:r>
              <a:rPr lang="en-US" sz="2000" dirty="0" smtClean="0"/>
              <a:t>HSA-enabled memory and networking enhancements </a:t>
            </a:r>
          </a:p>
        </p:txBody>
      </p:sp>
      <p:sp>
        <p:nvSpPr>
          <p:cNvPr id="4" name="Slide Number Placeholder 3"/>
          <p:cNvSpPr>
            <a:spLocks noGrp="1"/>
          </p:cNvSpPr>
          <p:nvPr>
            <p:ph type="sldNum" sz="quarter" idx="10"/>
          </p:nvPr>
        </p:nvSpPr>
        <p:spPr/>
        <p:txBody>
          <a:bodyPr/>
          <a:lstStyle/>
          <a:p>
            <a:fld id="{8BA538DF-8137-40F1-92D6-A298F2A5FAC5}" type="slidenum">
              <a:rPr lang="en-US" smtClean="0"/>
              <a:pPr/>
              <a:t>9</a:t>
            </a:fld>
            <a:endParaRPr lang="en-US" dirty="0"/>
          </a:p>
        </p:txBody>
      </p:sp>
    </p:spTree>
    <p:extLst>
      <p:ext uri="{BB962C8B-B14F-4D97-AF65-F5344CB8AC3E}">
        <p14:creationId xmlns:p14="http://schemas.microsoft.com/office/powerpoint/2010/main" val="12129671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ver Animated">
    <p:spTree>
      <p:nvGrpSpPr>
        <p:cNvPr id="1" name=""/>
        <p:cNvGrpSpPr/>
        <p:nvPr/>
      </p:nvGrpSpPr>
      <p:grpSpPr>
        <a:xfrm>
          <a:off x="0" y="0"/>
          <a:ext cx="0" cy="0"/>
          <a:chOff x="0" y="0"/>
          <a:chExt cx="0" cy="0"/>
        </a:xfrm>
      </p:grpSpPr>
      <p:sp>
        <p:nvSpPr>
          <p:cNvPr id="4" name="Parallelogram 3"/>
          <p:cNvSpPr/>
          <p:nvPr/>
        </p:nvSpPr>
        <p:spPr>
          <a:xfrm>
            <a:off x="982919" y="2811464"/>
            <a:ext cx="8596964" cy="4060825"/>
          </a:xfrm>
          <a:prstGeom prst="parallelogram">
            <a:avLst>
              <a:gd name="adj" fmla="val 99186"/>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7" name="Parallelogram 16"/>
          <p:cNvSpPr/>
          <p:nvPr/>
        </p:nvSpPr>
        <p:spPr>
          <a:xfrm flipH="1">
            <a:off x="-13652" y="-13647"/>
            <a:ext cx="8248688" cy="3980811"/>
          </a:xfrm>
          <a:custGeom>
            <a:avLst/>
            <a:gdLst>
              <a:gd name="connsiteX0" fmla="*/ 0 w 9784080"/>
              <a:gd name="connsiteY0" fmla="*/ 3967163 h 3967163"/>
              <a:gd name="connsiteX1" fmla="*/ 3974383 w 9784080"/>
              <a:gd name="connsiteY1" fmla="*/ 0 h 3967163"/>
              <a:gd name="connsiteX2" fmla="*/ 9784080 w 9784080"/>
              <a:gd name="connsiteY2" fmla="*/ 0 h 3967163"/>
              <a:gd name="connsiteX3" fmla="*/ 5809697 w 9784080"/>
              <a:gd name="connsiteY3" fmla="*/ 3967163 h 3967163"/>
              <a:gd name="connsiteX4" fmla="*/ 0 w 9784080"/>
              <a:gd name="connsiteY4" fmla="*/ 3967163 h 3967163"/>
              <a:gd name="connsiteX0" fmla="*/ 0 w 9784080"/>
              <a:gd name="connsiteY0" fmla="*/ 3967163 h 3967163"/>
              <a:gd name="connsiteX1" fmla="*/ 3974383 w 9784080"/>
              <a:gd name="connsiteY1" fmla="*/ 0 h 3967163"/>
              <a:gd name="connsiteX2" fmla="*/ 9784080 w 9784080"/>
              <a:gd name="connsiteY2" fmla="*/ 0 h 3967163"/>
              <a:gd name="connsiteX3" fmla="*/ 8232892 w 9784080"/>
              <a:gd name="connsiteY3" fmla="*/ 1555845 h 3967163"/>
              <a:gd name="connsiteX4" fmla="*/ 5809697 w 9784080"/>
              <a:gd name="connsiteY4" fmla="*/ 3967163 h 3967163"/>
              <a:gd name="connsiteX5" fmla="*/ 0 w 9784080"/>
              <a:gd name="connsiteY5" fmla="*/ 3967163 h 3967163"/>
              <a:gd name="connsiteX0" fmla="*/ 0 w 9784080"/>
              <a:gd name="connsiteY0" fmla="*/ 3980811 h 3980811"/>
              <a:gd name="connsiteX1" fmla="*/ 3974383 w 9784080"/>
              <a:gd name="connsiteY1" fmla="*/ 13648 h 3980811"/>
              <a:gd name="connsiteX2" fmla="*/ 8246540 w 9784080"/>
              <a:gd name="connsiteY2" fmla="*/ 0 h 3980811"/>
              <a:gd name="connsiteX3" fmla="*/ 9784080 w 9784080"/>
              <a:gd name="connsiteY3" fmla="*/ 13648 h 3980811"/>
              <a:gd name="connsiteX4" fmla="*/ 8232892 w 9784080"/>
              <a:gd name="connsiteY4" fmla="*/ 1569493 h 3980811"/>
              <a:gd name="connsiteX5" fmla="*/ 5809697 w 9784080"/>
              <a:gd name="connsiteY5" fmla="*/ 3980811 h 3980811"/>
              <a:gd name="connsiteX6" fmla="*/ 0 w 9784080"/>
              <a:gd name="connsiteY6" fmla="*/ 3980811 h 3980811"/>
              <a:gd name="connsiteX0" fmla="*/ 0 w 9784080"/>
              <a:gd name="connsiteY0" fmla="*/ 3980811 h 3980811"/>
              <a:gd name="connsiteX1" fmla="*/ 3974383 w 9784080"/>
              <a:gd name="connsiteY1" fmla="*/ 13648 h 3980811"/>
              <a:gd name="connsiteX2" fmla="*/ 8246540 w 9784080"/>
              <a:gd name="connsiteY2" fmla="*/ 0 h 3980811"/>
              <a:gd name="connsiteX3" fmla="*/ 9784080 w 9784080"/>
              <a:gd name="connsiteY3" fmla="*/ 13648 h 3980811"/>
              <a:gd name="connsiteX4" fmla="*/ 8232892 w 9784080"/>
              <a:gd name="connsiteY4" fmla="*/ 1569493 h 3980811"/>
              <a:gd name="connsiteX5" fmla="*/ 5809697 w 9784080"/>
              <a:gd name="connsiteY5" fmla="*/ 3980811 h 3980811"/>
              <a:gd name="connsiteX6" fmla="*/ 0 w 9784080"/>
              <a:gd name="connsiteY6" fmla="*/ 3980811 h 3980811"/>
              <a:gd name="connsiteX0" fmla="*/ 0 w 8246540"/>
              <a:gd name="connsiteY0" fmla="*/ 3980811 h 3980811"/>
              <a:gd name="connsiteX1" fmla="*/ 3974383 w 8246540"/>
              <a:gd name="connsiteY1" fmla="*/ 13648 h 3980811"/>
              <a:gd name="connsiteX2" fmla="*/ 8246540 w 8246540"/>
              <a:gd name="connsiteY2" fmla="*/ 0 h 3980811"/>
              <a:gd name="connsiteX3" fmla="*/ 8232892 w 8246540"/>
              <a:gd name="connsiteY3" fmla="*/ 1569493 h 3980811"/>
              <a:gd name="connsiteX4" fmla="*/ 5809697 w 8246540"/>
              <a:gd name="connsiteY4" fmla="*/ 3980811 h 3980811"/>
              <a:gd name="connsiteX5" fmla="*/ 0 w 8246540"/>
              <a:gd name="connsiteY5" fmla="*/ 3980811 h 3980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46540" h="3980811">
                <a:moveTo>
                  <a:pt x="0" y="3980811"/>
                </a:moveTo>
                <a:lnTo>
                  <a:pt x="3974383" y="13648"/>
                </a:lnTo>
                <a:lnTo>
                  <a:pt x="8246540" y="0"/>
                </a:lnTo>
                <a:lnTo>
                  <a:pt x="8232892" y="1569493"/>
                </a:lnTo>
                <a:lnTo>
                  <a:pt x="5809697" y="3980811"/>
                </a:lnTo>
                <a:lnTo>
                  <a:pt x="0" y="3980811"/>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dirty="0">
              <a:solidFill>
                <a:schemeClr val="tx2"/>
              </a:solidFill>
            </a:endParaRPr>
          </a:p>
        </p:txBody>
      </p:sp>
      <p:sp>
        <p:nvSpPr>
          <p:cNvPr id="6" name="Parallelogram 5"/>
          <p:cNvSpPr/>
          <p:nvPr/>
        </p:nvSpPr>
        <p:spPr>
          <a:xfrm>
            <a:off x="982919" y="2811464"/>
            <a:ext cx="8596964" cy="4060825"/>
          </a:xfrm>
          <a:prstGeom prst="parallelogram">
            <a:avLst>
              <a:gd name="adj" fmla="val 99186"/>
            </a:avLst>
          </a:prstGeom>
          <a:solidFill>
            <a:schemeClr val="accent5">
              <a:alpha val="50196"/>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7" name="Parallelogram 6"/>
          <p:cNvSpPr/>
          <p:nvPr/>
        </p:nvSpPr>
        <p:spPr>
          <a:xfrm flipH="1">
            <a:off x="164559" y="3113089"/>
            <a:ext cx="1920740" cy="854075"/>
          </a:xfrm>
          <a:prstGeom prst="parallelogram">
            <a:avLst>
              <a:gd name="adj" fmla="val 97752"/>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4" name="Right Triangle 13"/>
          <p:cNvSpPr/>
          <p:nvPr/>
        </p:nvSpPr>
        <p:spPr>
          <a:xfrm flipH="1">
            <a:off x="11494907" y="5395914"/>
            <a:ext cx="204840" cy="204787"/>
          </a:xfrm>
          <a:prstGeom prst="rtTriangle">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rgbClr val="FF0000"/>
              </a:solidFill>
            </a:endParaRPr>
          </a:p>
        </p:txBody>
      </p:sp>
      <p:pic>
        <p:nvPicPr>
          <p:cNvPr id="15" name="Picture 2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9417916" y="341313"/>
            <a:ext cx="2270716" cy="88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7967588" y="4319126"/>
            <a:ext cx="3475625" cy="1371600"/>
          </a:xfrm>
        </p:spPr>
        <p:txBody>
          <a:bodyPr tIns="0" bIns="0" anchor="b"/>
          <a:lstStyle>
            <a:lvl1pPr algn="r">
              <a:defRPr b="1" cap="all"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67588" y="5759219"/>
            <a:ext cx="3475625" cy="914400"/>
          </a:xfrm>
        </p:spPr>
        <p:txBody>
          <a:bodyPr tIns="0" bIns="0">
            <a:noAutofit/>
          </a:bodyPr>
          <a:lstStyle>
            <a:lvl1pPr marL="0" indent="0" algn="r">
              <a:spcBef>
                <a:spcPts val="0"/>
              </a:spcBef>
              <a:spcAft>
                <a:spcPts val="0"/>
              </a:spcAft>
              <a:buNone/>
              <a:defRPr sz="1800" cap="all"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094210626"/>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5705" y="277813"/>
            <a:ext cx="10426875" cy="474662"/>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494342" y="1381123"/>
            <a:ext cx="7134178" cy="502920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smtClean="0"/>
              <a:t>Click to edit Master text styles</a:t>
            </a:r>
          </a:p>
          <a:p>
            <a:pPr lvl="1"/>
            <a:r>
              <a:rPr lang="en-US" smtClean="0"/>
              <a:t>Second level</a:t>
            </a:r>
          </a:p>
          <a:p>
            <a:pPr lvl="2"/>
            <a:r>
              <a:rPr lang="en-US" smtClean="0"/>
              <a:t>Third level</a:t>
            </a:r>
          </a:p>
        </p:txBody>
      </p:sp>
      <p:sp>
        <p:nvSpPr>
          <p:cNvPr id="4" name="Text Placeholder 8"/>
          <p:cNvSpPr>
            <a:spLocks noGrp="1"/>
          </p:cNvSpPr>
          <p:nvPr>
            <p:ph type="body" sz="quarter" idx="10"/>
          </p:nvPr>
        </p:nvSpPr>
        <p:spPr>
          <a:xfrm>
            <a:off x="313327" y="752474"/>
            <a:ext cx="10426875"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
        <p:nvSpPr>
          <p:cNvPr id="5" name="Text Placeholder 3"/>
          <p:cNvSpPr>
            <a:spLocks noGrp="1"/>
          </p:cNvSpPr>
          <p:nvPr>
            <p:ph type="body" sz="half" idx="2"/>
          </p:nvPr>
        </p:nvSpPr>
        <p:spPr>
          <a:xfrm>
            <a:off x="313327" y="1381123"/>
            <a:ext cx="4011084" cy="50292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6582289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5705" y="278131"/>
            <a:ext cx="10426875" cy="474345"/>
          </a:xfrm>
        </p:spPr>
        <p:txBody>
          <a:bodyPr/>
          <a:lstStyle>
            <a:lvl1pPr>
              <a:defRPr baseline="0">
                <a:solidFill>
                  <a:schemeClr val="tx1"/>
                </a:solidFill>
              </a:defRPr>
            </a:lvl1pPr>
          </a:lstStyle>
          <a:p>
            <a:r>
              <a:rPr lang="en-US" smtClean="0"/>
              <a:t>Click to edit Master title style</a:t>
            </a:r>
            <a:endParaRPr lang="en-US" dirty="0"/>
          </a:p>
        </p:txBody>
      </p:sp>
      <p:sp>
        <p:nvSpPr>
          <p:cNvPr id="5" name="Text Placeholder 8"/>
          <p:cNvSpPr>
            <a:spLocks noGrp="1"/>
          </p:cNvSpPr>
          <p:nvPr>
            <p:ph type="body" sz="quarter" idx="10"/>
          </p:nvPr>
        </p:nvSpPr>
        <p:spPr>
          <a:xfrm>
            <a:off x="313327" y="752474"/>
            <a:ext cx="10426875"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Tree>
    <p:extLst>
      <p:ext uri="{BB962C8B-B14F-4D97-AF65-F5344CB8AC3E}">
        <p14:creationId xmlns:p14="http://schemas.microsoft.com/office/powerpoint/2010/main" val="1901543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F84DC405-DE7F-4388-87AB-024BFD2BD8E0}" type="datetimeFigureOut">
              <a:rPr lang="en-US" smtClean="0"/>
              <a:t>10/18/2015</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5827531-C0AE-48D3-8BE6-19237932A987}" type="slidenum">
              <a:rPr lang="en-US" smtClean="0"/>
              <a:t>‹#›</a:t>
            </a:fld>
            <a:endParaRPr lang="en-US" dirty="0"/>
          </a:p>
        </p:txBody>
      </p:sp>
    </p:spTree>
    <p:extLst>
      <p:ext uri="{BB962C8B-B14F-4D97-AF65-F5344CB8AC3E}">
        <p14:creationId xmlns:p14="http://schemas.microsoft.com/office/powerpoint/2010/main" val="1150998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5705" y="278131"/>
            <a:ext cx="10426875" cy="474345"/>
          </a:xfrm>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13326" y="1381123"/>
            <a:ext cx="11341514" cy="493776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stStyle>
          <a:p>
            <a:pPr lvl="0"/>
            <a:r>
              <a:rPr lang="en-US" smtClean="0"/>
              <a:t>Click to edit Master text styles</a:t>
            </a:r>
          </a:p>
          <a:p>
            <a:pPr lvl="1"/>
            <a:r>
              <a:rPr lang="en-US" smtClean="0"/>
              <a:t>Second level</a:t>
            </a:r>
          </a:p>
          <a:p>
            <a:pPr lvl="2"/>
            <a:r>
              <a:rPr lang="en-US" smtClean="0"/>
              <a:t>Third level</a:t>
            </a:r>
          </a:p>
        </p:txBody>
      </p:sp>
      <p:sp>
        <p:nvSpPr>
          <p:cNvPr id="4" name="Text Placeholder 8"/>
          <p:cNvSpPr>
            <a:spLocks noGrp="1"/>
          </p:cNvSpPr>
          <p:nvPr>
            <p:ph type="body" sz="quarter" idx="10"/>
          </p:nvPr>
        </p:nvSpPr>
        <p:spPr>
          <a:xfrm>
            <a:off x="313327" y="752474"/>
            <a:ext cx="10426875"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Tree>
    <p:extLst>
      <p:ext uri="{BB962C8B-B14F-4D97-AF65-F5344CB8AC3E}">
        <p14:creationId xmlns:p14="http://schemas.microsoft.com/office/powerpoint/2010/main" val="1597163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5705" y="278131"/>
            <a:ext cx="10426875" cy="474345"/>
          </a:xfrm>
        </p:spPr>
        <p:txBody>
          <a:bodyPr bIns="0"/>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13326" y="1381124"/>
            <a:ext cx="11341514" cy="466344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smtClean="0"/>
              <a:t>Click to edit Master text styles</a:t>
            </a:r>
          </a:p>
          <a:p>
            <a:pPr lvl="1"/>
            <a:r>
              <a:rPr lang="en-US" smtClean="0"/>
              <a:t>Second level</a:t>
            </a:r>
          </a:p>
          <a:p>
            <a:pPr lvl="2"/>
            <a:r>
              <a:rPr lang="en-US" smtClean="0"/>
              <a:t>Third level</a:t>
            </a:r>
          </a:p>
        </p:txBody>
      </p:sp>
      <p:sp>
        <p:nvSpPr>
          <p:cNvPr id="4" name="Text Placeholder 8"/>
          <p:cNvSpPr>
            <a:spLocks noGrp="1"/>
          </p:cNvSpPr>
          <p:nvPr>
            <p:ph type="body" sz="quarter" idx="10"/>
          </p:nvPr>
        </p:nvSpPr>
        <p:spPr>
          <a:xfrm>
            <a:off x="313327" y="752574"/>
            <a:ext cx="10426875"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Tree>
    <p:extLst>
      <p:ext uri="{BB962C8B-B14F-4D97-AF65-F5344CB8AC3E}">
        <p14:creationId xmlns:p14="http://schemas.microsoft.com/office/powerpoint/2010/main" val="240688853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5705" y="278131"/>
            <a:ext cx="10426875" cy="474345"/>
          </a:xfrm>
        </p:spPr>
        <p:txBody>
          <a:bodyPr/>
          <a:lstStyle>
            <a:lvl1pPr>
              <a:defRPr baseline="0">
                <a:solidFill>
                  <a:schemeClr val="tx1"/>
                </a:solidFill>
              </a:defRPr>
            </a:lvl1pPr>
          </a:lstStyle>
          <a:p>
            <a:r>
              <a:rPr lang="en-US" smtClean="0"/>
              <a:t>Click to edit Master title style</a:t>
            </a:r>
            <a:endParaRPr lang="en-US" dirty="0"/>
          </a:p>
        </p:txBody>
      </p:sp>
      <p:sp>
        <p:nvSpPr>
          <p:cNvPr id="5" name="Text Placeholder 8"/>
          <p:cNvSpPr>
            <a:spLocks noGrp="1"/>
          </p:cNvSpPr>
          <p:nvPr>
            <p:ph type="body" sz="quarter" idx="10"/>
          </p:nvPr>
        </p:nvSpPr>
        <p:spPr>
          <a:xfrm>
            <a:off x="313327" y="752474"/>
            <a:ext cx="10426875"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Tree>
    <p:extLst>
      <p:ext uri="{BB962C8B-B14F-4D97-AF65-F5344CB8AC3E}">
        <p14:creationId xmlns:p14="http://schemas.microsoft.com/office/powerpoint/2010/main" val="3788030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BL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18774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01">
    <p:spTree>
      <p:nvGrpSpPr>
        <p:cNvPr id="1" name=""/>
        <p:cNvGrpSpPr/>
        <p:nvPr/>
      </p:nvGrpSpPr>
      <p:grpSpPr>
        <a:xfrm>
          <a:off x="0" y="0"/>
          <a:ext cx="0" cy="0"/>
          <a:chOff x="0" y="0"/>
          <a:chExt cx="0" cy="0"/>
        </a:xfrm>
      </p:grpSpPr>
      <p:sp>
        <p:nvSpPr>
          <p:cNvPr id="3" name="Parallelogram 9"/>
          <p:cNvSpPr/>
          <p:nvPr/>
        </p:nvSpPr>
        <p:spPr>
          <a:xfrm>
            <a:off x="1587" y="2271714"/>
            <a:ext cx="12190413" cy="4586287"/>
          </a:xfrm>
          <a:custGeom>
            <a:avLst/>
            <a:gdLst>
              <a:gd name="connsiteX0" fmla="*/ 0 w 14206328"/>
              <a:gd name="connsiteY0" fmla="*/ 4585648 h 4585648"/>
              <a:gd name="connsiteX1" fmla="*/ 4548321 w 14206328"/>
              <a:gd name="connsiteY1" fmla="*/ 0 h 4585648"/>
              <a:gd name="connsiteX2" fmla="*/ 14206328 w 14206328"/>
              <a:gd name="connsiteY2" fmla="*/ 0 h 4585648"/>
              <a:gd name="connsiteX3" fmla="*/ 9658007 w 14206328"/>
              <a:gd name="connsiteY3" fmla="*/ 4585648 h 4585648"/>
              <a:gd name="connsiteX4" fmla="*/ 0 w 14206328"/>
              <a:gd name="connsiteY4" fmla="*/ 4585648 h 4585648"/>
              <a:gd name="connsiteX0" fmla="*/ 0 w 14206328"/>
              <a:gd name="connsiteY0" fmla="*/ 4585648 h 4585648"/>
              <a:gd name="connsiteX1" fmla="*/ 4548321 w 14206328"/>
              <a:gd name="connsiteY1" fmla="*/ 0 h 4585648"/>
              <a:gd name="connsiteX2" fmla="*/ 13525626 w 14206328"/>
              <a:gd name="connsiteY2" fmla="*/ 0 h 4585648"/>
              <a:gd name="connsiteX3" fmla="*/ 14206328 w 14206328"/>
              <a:gd name="connsiteY3" fmla="*/ 0 h 4585648"/>
              <a:gd name="connsiteX4" fmla="*/ 9658007 w 14206328"/>
              <a:gd name="connsiteY4" fmla="*/ 4585648 h 4585648"/>
              <a:gd name="connsiteX5" fmla="*/ 0 w 14206328"/>
              <a:gd name="connsiteY5" fmla="*/ 4585648 h 4585648"/>
              <a:gd name="connsiteX0" fmla="*/ 0 w 14206328"/>
              <a:gd name="connsiteY0" fmla="*/ 4585648 h 4585648"/>
              <a:gd name="connsiteX1" fmla="*/ 4548321 w 14206328"/>
              <a:gd name="connsiteY1" fmla="*/ 0 h 4585648"/>
              <a:gd name="connsiteX2" fmla="*/ 13525626 w 14206328"/>
              <a:gd name="connsiteY2" fmla="*/ 0 h 4585648"/>
              <a:gd name="connsiteX3" fmla="*/ 14206328 w 14206328"/>
              <a:gd name="connsiteY3" fmla="*/ 0 h 4585648"/>
              <a:gd name="connsiteX4" fmla="*/ 13525626 w 14206328"/>
              <a:gd name="connsiteY4" fmla="*/ 682668 h 4585648"/>
              <a:gd name="connsiteX5" fmla="*/ 9658007 w 14206328"/>
              <a:gd name="connsiteY5" fmla="*/ 4585648 h 4585648"/>
              <a:gd name="connsiteX6" fmla="*/ 0 w 14206328"/>
              <a:gd name="connsiteY6" fmla="*/ 4585648 h 4585648"/>
              <a:gd name="connsiteX0" fmla="*/ 0 w 13525626"/>
              <a:gd name="connsiteY0" fmla="*/ 4585648 h 4585648"/>
              <a:gd name="connsiteX1" fmla="*/ 4548321 w 13525626"/>
              <a:gd name="connsiteY1" fmla="*/ 0 h 4585648"/>
              <a:gd name="connsiteX2" fmla="*/ 13525626 w 13525626"/>
              <a:gd name="connsiteY2" fmla="*/ 0 h 4585648"/>
              <a:gd name="connsiteX3" fmla="*/ 13525626 w 13525626"/>
              <a:gd name="connsiteY3" fmla="*/ 682668 h 4585648"/>
              <a:gd name="connsiteX4" fmla="*/ 9658007 w 13525626"/>
              <a:gd name="connsiteY4" fmla="*/ 4585648 h 4585648"/>
              <a:gd name="connsiteX5" fmla="*/ 0 w 13525626"/>
              <a:gd name="connsiteY5" fmla="*/ 4585648 h 4585648"/>
              <a:gd name="connsiteX0" fmla="*/ 0 w 13525626"/>
              <a:gd name="connsiteY0" fmla="*/ 4585648 h 4585648"/>
              <a:gd name="connsiteX1" fmla="*/ 1337865 w 13525626"/>
              <a:gd name="connsiteY1" fmla="*/ 3235527 h 4585648"/>
              <a:gd name="connsiteX2" fmla="*/ 4548321 w 13525626"/>
              <a:gd name="connsiteY2" fmla="*/ 0 h 4585648"/>
              <a:gd name="connsiteX3" fmla="*/ 13525626 w 13525626"/>
              <a:gd name="connsiteY3" fmla="*/ 0 h 4585648"/>
              <a:gd name="connsiteX4" fmla="*/ 13525626 w 13525626"/>
              <a:gd name="connsiteY4" fmla="*/ 682668 h 4585648"/>
              <a:gd name="connsiteX5" fmla="*/ 9658007 w 13525626"/>
              <a:gd name="connsiteY5" fmla="*/ 4585648 h 4585648"/>
              <a:gd name="connsiteX6" fmla="*/ 0 w 13525626"/>
              <a:gd name="connsiteY6" fmla="*/ 4585648 h 4585648"/>
              <a:gd name="connsiteX0" fmla="*/ 0 w 13525626"/>
              <a:gd name="connsiteY0" fmla="*/ 4585648 h 4585648"/>
              <a:gd name="connsiteX1" fmla="*/ 1337865 w 13525626"/>
              <a:gd name="connsiteY1" fmla="*/ 3235527 h 4585648"/>
              <a:gd name="connsiteX2" fmla="*/ 4548321 w 13525626"/>
              <a:gd name="connsiteY2" fmla="*/ 0 h 4585648"/>
              <a:gd name="connsiteX3" fmla="*/ 13525626 w 13525626"/>
              <a:gd name="connsiteY3" fmla="*/ 0 h 4585648"/>
              <a:gd name="connsiteX4" fmla="*/ 13525626 w 13525626"/>
              <a:gd name="connsiteY4" fmla="*/ 682668 h 4585648"/>
              <a:gd name="connsiteX5" fmla="*/ 9658007 w 13525626"/>
              <a:gd name="connsiteY5" fmla="*/ 4585648 h 4585648"/>
              <a:gd name="connsiteX6" fmla="*/ 1340933 w 13525626"/>
              <a:gd name="connsiteY6" fmla="*/ 4582580 h 4585648"/>
              <a:gd name="connsiteX7" fmla="*/ 0 w 13525626"/>
              <a:gd name="connsiteY7" fmla="*/ 4585648 h 4585648"/>
              <a:gd name="connsiteX0" fmla="*/ 3068 w 12187761"/>
              <a:gd name="connsiteY0" fmla="*/ 4582580 h 4585648"/>
              <a:gd name="connsiteX1" fmla="*/ 0 w 12187761"/>
              <a:gd name="connsiteY1" fmla="*/ 3235527 h 4585648"/>
              <a:gd name="connsiteX2" fmla="*/ 3210456 w 12187761"/>
              <a:gd name="connsiteY2" fmla="*/ 0 h 4585648"/>
              <a:gd name="connsiteX3" fmla="*/ 12187761 w 12187761"/>
              <a:gd name="connsiteY3" fmla="*/ 0 h 4585648"/>
              <a:gd name="connsiteX4" fmla="*/ 12187761 w 12187761"/>
              <a:gd name="connsiteY4" fmla="*/ 682668 h 4585648"/>
              <a:gd name="connsiteX5" fmla="*/ 8320142 w 12187761"/>
              <a:gd name="connsiteY5" fmla="*/ 4585648 h 4585648"/>
              <a:gd name="connsiteX6" fmla="*/ 3068 w 12187761"/>
              <a:gd name="connsiteY6" fmla="*/ 4582580 h 458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7761" h="4585648">
                <a:moveTo>
                  <a:pt x="3068" y="4582580"/>
                </a:moveTo>
                <a:cubicBezTo>
                  <a:pt x="2045" y="4133562"/>
                  <a:pt x="1023" y="3684545"/>
                  <a:pt x="0" y="3235527"/>
                </a:cubicBezTo>
                <a:lnTo>
                  <a:pt x="3210456" y="0"/>
                </a:lnTo>
                <a:lnTo>
                  <a:pt x="12187761" y="0"/>
                </a:lnTo>
                <a:lnTo>
                  <a:pt x="12187761" y="682668"/>
                </a:lnTo>
                <a:lnTo>
                  <a:pt x="8320142" y="4585648"/>
                </a:lnTo>
                <a:lnTo>
                  <a:pt x="3068" y="4582580"/>
                </a:lnTo>
                <a:close/>
              </a:path>
            </a:pathLst>
          </a:cu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4" name="Parallelogram 3"/>
          <p:cNvSpPr/>
          <p:nvPr/>
        </p:nvSpPr>
        <p:spPr>
          <a:xfrm flipH="1">
            <a:off x="403331" y="744538"/>
            <a:ext cx="6610484" cy="1731962"/>
          </a:xfrm>
          <a:prstGeom prst="parallelogram">
            <a:avLst>
              <a:gd name="adj" fmla="val 99186"/>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5" name="Parallelogram 4"/>
          <p:cNvSpPr/>
          <p:nvPr/>
        </p:nvSpPr>
        <p:spPr>
          <a:xfrm flipH="1">
            <a:off x="6248441" y="1425576"/>
            <a:ext cx="1540276" cy="682625"/>
          </a:xfrm>
          <a:prstGeom prst="parallelogram">
            <a:avLst>
              <a:gd name="adj" fmla="val 99186"/>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7" name="Parallelogram 9"/>
          <p:cNvSpPr/>
          <p:nvPr/>
        </p:nvSpPr>
        <p:spPr>
          <a:xfrm>
            <a:off x="1587" y="2271714"/>
            <a:ext cx="12190413" cy="4586287"/>
          </a:xfrm>
          <a:custGeom>
            <a:avLst/>
            <a:gdLst>
              <a:gd name="connsiteX0" fmla="*/ 0 w 14206328"/>
              <a:gd name="connsiteY0" fmla="*/ 4585648 h 4585648"/>
              <a:gd name="connsiteX1" fmla="*/ 4548321 w 14206328"/>
              <a:gd name="connsiteY1" fmla="*/ 0 h 4585648"/>
              <a:gd name="connsiteX2" fmla="*/ 14206328 w 14206328"/>
              <a:gd name="connsiteY2" fmla="*/ 0 h 4585648"/>
              <a:gd name="connsiteX3" fmla="*/ 9658007 w 14206328"/>
              <a:gd name="connsiteY3" fmla="*/ 4585648 h 4585648"/>
              <a:gd name="connsiteX4" fmla="*/ 0 w 14206328"/>
              <a:gd name="connsiteY4" fmla="*/ 4585648 h 4585648"/>
              <a:gd name="connsiteX0" fmla="*/ 0 w 14206328"/>
              <a:gd name="connsiteY0" fmla="*/ 4585648 h 4585648"/>
              <a:gd name="connsiteX1" fmla="*/ 4548321 w 14206328"/>
              <a:gd name="connsiteY1" fmla="*/ 0 h 4585648"/>
              <a:gd name="connsiteX2" fmla="*/ 13525626 w 14206328"/>
              <a:gd name="connsiteY2" fmla="*/ 0 h 4585648"/>
              <a:gd name="connsiteX3" fmla="*/ 14206328 w 14206328"/>
              <a:gd name="connsiteY3" fmla="*/ 0 h 4585648"/>
              <a:gd name="connsiteX4" fmla="*/ 9658007 w 14206328"/>
              <a:gd name="connsiteY4" fmla="*/ 4585648 h 4585648"/>
              <a:gd name="connsiteX5" fmla="*/ 0 w 14206328"/>
              <a:gd name="connsiteY5" fmla="*/ 4585648 h 4585648"/>
              <a:gd name="connsiteX0" fmla="*/ 0 w 14206328"/>
              <a:gd name="connsiteY0" fmla="*/ 4585648 h 4585648"/>
              <a:gd name="connsiteX1" fmla="*/ 4548321 w 14206328"/>
              <a:gd name="connsiteY1" fmla="*/ 0 h 4585648"/>
              <a:gd name="connsiteX2" fmla="*/ 13525626 w 14206328"/>
              <a:gd name="connsiteY2" fmla="*/ 0 h 4585648"/>
              <a:gd name="connsiteX3" fmla="*/ 14206328 w 14206328"/>
              <a:gd name="connsiteY3" fmla="*/ 0 h 4585648"/>
              <a:gd name="connsiteX4" fmla="*/ 13525626 w 14206328"/>
              <a:gd name="connsiteY4" fmla="*/ 682668 h 4585648"/>
              <a:gd name="connsiteX5" fmla="*/ 9658007 w 14206328"/>
              <a:gd name="connsiteY5" fmla="*/ 4585648 h 4585648"/>
              <a:gd name="connsiteX6" fmla="*/ 0 w 14206328"/>
              <a:gd name="connsiteY6" fmla="*/ 4585648 h 4585648"/>
              <a:gd name="connsiteX0" fmla="*/ 0 w 13525626"/>
              <a:gd name="connsiteY0" fmla="*/ 4585648 h 4585648"/>
              <a:gd name="connsiteX1" fmla="*/ 4548321 w 13525626"/>
              <a:gd name="connsiteY1" fmla="*/ 0 h 4585648"/>
              <a:gd name="connsiteX2" fmla="*/ 13525626 w 13525626"/>
              <a:gd name="connsiteY2" fmla="*/ 0 h 4585648"/>
              <a:gd name="connsiteX3" fmla="*/ 13525626 w 13525626"/>
              <a:gd name="connsiteY3" fmla="*/ 682668 h 4585648"/>
              <a:gd name="connsiteX4" fmla="*/ 9658007 w 13525626"/>
              <a:gd name="connsiteY4" fmla="*/ 4585648 h 4585648"/>
              <a:gd name="connsiteX5" fmla="*/ 0 w 13525626"/>
              <a:gd name="connsiteY5" fmla="*/ 4585648 h 4585648"/>
              <a:gd name="connsiteX0" fmla="*/ 0 w 13525626"/>
              <a:gd name="connsiteY0" fmla="*/ 4585648 h 4585648"/>
              <a:gd name="connsiteX1" fmla="*/ 1337865 w 13525626"/>
              <a:gd name="connsiteY1" fmla="*/ 3235527 h 4585648"/>
              <a:gd name="connsiteX2" fmla="*/ 4548321 w 13525626"/>
              <a:gd name="connsiteY2" fmla="*/ 0 h 4585648"/>
              <a:gd name="connsiteX3" fmla="*/ 13525626 w 13525626"/>
              <a:gd name="connsiteY3" fmla="*/ 0 h 4585648"/>
              <a:gd name="connsiteX4" fmla="*/ 13525626 w 13525626"/>
              <a:gd name="connsiteY4" fmla="*/ 682668 h 4585648"/>
              <a:gd name="connsiteX5" fmla="*/ 9658007 w 13525626"/>
              <a:gd name="connsiteY5" fmla="*/ 4585648 h 4585648"/>
              <a:gd name="connsiteX6" fmla="*/ 0 w 13525626"/>
              <a:gd name="connsiteY6" fmla="*/ 4585648 h 4585648"/>
              <a:gd name="connsiteX0" fmla="*/ 0 w 13525626"/>
              <a:gd name="connsiteY0" fmla="*/ 4585648 h 4585648"/>
              <a:gd name="connsiteX1" fmla="*/ 1337865 w 13525626"/>
              <a:gd name="connsiteY1" fmla="*/ 3235527 h 4585648"/>
              <a:gd name="connsiteX2" fmla="*/ 4548321 w 13525626"/>
              <a:gd name="connsiteY2" fmla="*/ 0 h 4585648"/>
              <a:gd name="connsiteX3" fmla="*/ 13525626 w 13525626"/>
              <a:gd name="connsiteY3" fmla="*/ 0 h 4585648"/>
              <a:gd name="connsiteX4" fmla="*/ 13525626 w 13525626"/>
              <a:gd name="connsiteY4" fmla="*/ 682668 h 4585648"/>
              <a:gd name="connsiteX5" fmla="*/ 9658007 w 13525626"/>
              <a:gd name="connsiteY5" fmla="*/ 4585648 h 4585648"/>
              <a:gd name="connsiteX6" fmla="*/ 1340933 w 13525626"/>
              <a:gd name="connsiteY6" fmla="*/ 4582580 h 4585648"/>
              <a:gd name="connsiteX7" fmla="*/ 0 w 13525626"/>
              <a:gd name="connsiteY7" fmla="*/ 4585648 h 4585648"/>
              <a:gd name="connsiteX0" fmla="*/ 3068 w 12187761"/>
              <a:gd name="connsiteY0" fmla="*/ 4582580 h 4585648"/>
              <a:gd name="connsiteX1" fmla="*/ 0 w 12187761"/>
              <a:gd name="connsiteY1" fmla="*/ 3235527 h 4585648"/>
              <a:gd name="connsiteX2" fmla="*/ 3210456 w 12187761"/>
              <a:gd name="connsiteY2" fmla="*/ 0 h 4585648"/>
              <a:gd name="connsiteX3" fmla="*/ 12187761 w 12187761"/>
              <a:gd name="connsiteY3" fmla="*/ 0 h 4585648"/>
              <a:gd name="connsiteX4" fmla="*/ 12187761 w 12187761"/>
              <a:gd name="connsiteY4" fmla="*/ 682668 h 4585648"/>
              <a:gd name="connsiteX5" fmla="*/ 8320142 w 12187761"/>
              <a:gd name="connsiteY5" fmla="*/ 4585648 h 4585648"/>
              <a:gd name="connsiteX6" fmla="*/ 3068 w 12187761"/>
              <a:gd name="connsiteY6" fmla="*/ 4582580 h 458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7761" h="4585648">
                <a:moveTo>
                  <a:pt x="3068" y="4582580"/>
                </a:moveTo>
                <a:cubicBezTo>
                  <a:pt x="2045" y="4133562"/>
                  <a:pt x="1023" y="3684545"/>
                  <a:pt x="0" y="3235527"/>
                </a:cubicBezTo>
                <a:lnTo>
                  <a:pt x="3210456" y="0"/>
                </a:lnTo>
                <a:lnTo>
                  <a:pt x="12187761" y="0"/>
                </a:lnTo>
                <a:lnTo>
                  <a:pt x="12187761" y="682668"/>
                </a:lnTo>
                <a:lnTo>
                  <a:pt x="8320142" y="4585648"/>
                </a:lnTo>
                <a:lnTo>
                  <a:pt x="3068" y="4582580"/>
                </a:lnTo>
                <a:close/>
              </a:path>
            </a:pathLst>
          </a:custGeom>
          <a:solidFill>
            <a:schemeClr val="accent5">
              <a:alpha val="74902"/>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8" name="Right Triangle 7"/>
          <p:cNvSpPr/>
          <p:nvPr/>
        </p:nvSpPr>
        <p:spPr>
          <a:xfrm flipH="1">
            <a:off x="7883992" y="5200650"/>
            <a:ext cx="204840" cy="204788"/>
          </a:xfrm>
          <a:prstGeom prst="rtTriangle">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17" name="Title 1"/>
          <p:cNvSpPr>
            <a:spLocks noGrp="1"/>
          </p:cNvSpPr>
          <p:nvPr>
            <p:ph type="ctrTitle"/>
          </p:nvPr>
        </p:nvSpPr>
        <p:spPr>
          <a:xfrm>
            <a:off x="2646300" y="3776392"/>
            <a:ext cx="5135812" cy="1841409"/>
          </a:xfrm>
        </p:spPr>
        <p:txBody>
          <a:bodyPr tIns="0" bIns="0" anchor="b"/>
          <a:lstStyle>
            <a:lvl1pPr algn="r">
              <a:defRPr sz="6600" b="0" cap="none" baseline="0">
                <a:solidFill>
                  <a:srgbClr val="FFFFFF"/>
                </a:solidFill>
              </a:defRPr>
            </a:lvl1pPr>
          </a:lstStyle>
          <a:p>
            <a:r>
              <a:rPr lang="en-US" smtClean="0"/>
              <a:t>Click to edit Master title style</a:t>
            </a:r>
            <a:endParaRPr lang="en-US" dirty="0"/>
          </a:p>
        </p:txBody>
      </p:sp>
      <p:pic>
        <p:nvPicPr>
          <p:cNvPr id="9" name="Picture 9"/>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799401" y="325875"/>
            <a:ext cx="1202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78784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Cover Not Animated">
    <p:spTree>
      <p:nvGrpSpPr>
        <p:cNvPr id="1" name=""/>
        <p:cNvGrpSpPr/>
        <p:nvPr/>
      </p:nvGrpSpPr>
      <p:grpSpPr>
        <a:xfrm>
          <a:off x="0" y="0"/>
          <a:ext cx="0" cy="0"/>
          <a:chOff x="0" y="0"/>
          <a:chExt cx="0" cy="0"/>
        </a:xfrm>
      </p:grpSpPr>
      <p:sp>
        <p:nvSpPr>
          <p:cNvPr id="4" name="Parallelogram 3"/>
          <p:cNvSpPr/>
          <p:nvPr/>
        </p:nvSpPr>
        <p:spPr>
          <a:xfrm>
            <a:off x="4468388" y="4708526"/>
            <a:ext cx="2974163" cy="2149475"/>
          </a:xfrm>
          <a:prstGeom prst="parallelogram">
            <a:avLst>
              <a:gd name="adj" fmla="val 99186"/>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5" name="Parallelogram 12"/>
          <p:cNvSpPr/>
          <p:nvPr/>
        </p:nvSpPr>
        <p:spPr>
          <a:xfrm>
            <a:off x="-15879" y="3336926"/>
            <a:ext cx="7552117" cy="3554413"/>
          </a:xfrm>
          <a:custGeom>
            <a:avLst/>
            <a:gdLst>
              <a:gd name="connsiteX0" fmla="*/ 0 w 11532358"/>
              <a:gd name="connsiteY0" fmla="*/ 4292220 h 4292220"/>
              <a:gd name="connsiteX1" fmla="*/ 4257281 w 11532358"/>
              <a:gd name="connsiteY1" fmla="*/ 0 h 4292220"/>
              <a:gd name="connsiteX2" fmla="*/ 11532358 w 11532358"/>
              <a:gd name="connsiteY2" fmla="*/ 0 h 4292220"/>
              <a:gd name="connsiteX3" fmla="*/ 7275077 w 11532358"/>
              <a:gd name="connsiteY3" fmla="*/ 4292220 h 4292220"/>
              <a:gd name="connsiteX4" fmla="*/ 0 w 11532358"/>
              <a:gd name="connsiteY4" fmla="*/ 4292220 h 4292220"/>
              <a:gd name="connsiteX0" fmla="*/ 0 w 11532358"/>
              <a:gd name="connsiteY0" fmla="*/ 4292220 h 4292220"/>
              <a:gd name="connsiteX1" fmla="*/ 3271464 w 11532358"/>
              <a:gd name="connsiteY1" fmla="*/ 994331 h 4292220"/>
              <a:gd name="connsiteX2" fmla="*/ 4257281 w 11532358"/>
              <a:gd name="connsiteY2" fmla="*/ 0 h 4292220"/>
              <a:gd name="connsiteX3" fmla="*/ 11532358 w 11532358"/>
              <a:gd name="connsiteY3" fmla="*/ 0 h 4292220"/>
              <a:gd name="connsiteX4" fmla="*/ 7275077 w 11532358"/>
              <a:gd name="connsiteY4" fmla="*/ 4292220 h 4292220"/>
              <a:gd name="connsiteX5" fmla="*/ 0 w 11532358"/>
              <a:gd name="connsiteY5" fmla="*/ 4292220 h 4292220"/>
              <a:gd name="connsiteX0" fmla="*/ 0 w 11532358"/>
              <a:gd name="connsiteY0" fmla="*/ 4292220 h 4292220"/>
              <a:gd name="connsiteX1" fmla="*/ 3271464 w 11532358"/>
              <a:gd name="connsiteY1" fmla="*/ 994331 h 4292220"/>
              <a:gd name="connsiteX2" fmla="*/ 4257281 w 11532358"/>
              <a:gd name="connsiteY2" fmla="*/ 0 h 4292220"/>
              <a:gd name="connsiteX3" fmla="*/ 11532358 w 11532358"/>
              <a:gd name="connsiteY3" fmla="*/ 0 h 4292220"/>
              <a:gd name="connsiteX4" fmla="*/ 7275077 w 11532358"/>
              <a:gd name="connsiteY4" fmla="*/ 4292220 h 4292220"/>
              <a:gd name="connsiteX5" fmla="*/ 3271426 w 11532358"/>
              <a:gd name="connsiteY5" fmla="*/ 4291864 h 4292220"/>
              <a:gd name="connsiteX6" fmla="*/ 0 w 11532358"/>
              <a:gd name="connsiteY6" fmla="*/ 4292220 h 4292220"/>
              <a:gd name="connsiteX0" fmla="*/ 0 w 8260932"/>
              <a:gd name="connsiteY0" fmla="*/ 4291864 h 4292220"/>
              <a:gd name="connsiteX1" fmla="*/ 38 w 8260932"/>
              <a:gd name="connsiteY1" fmla="*/ 994331 h 4292220"/>
              <a:gd name="connsiteX2" fmla="*/ 985855 w 8260932"/>
              <a:gd name="connsiteY2" fmla="*/ 0 h 4292220"/>
              <a:gd name="connsiteX3" fmla="*/ 8260932 w 8260932"/>
              <a:gd name="connsiteY3" fmla="*/ 0 h 4292220"/>
              <a:gd name="connsiteX4" fmla="*/ 4003651 w 8260932"/>
              <a:gd name="connsiteY4" fmla="*/ 4292220 h 4292220"/>
              <a:gd name="connsiteX5" fmla="*/ 0 w 8260932"/>
              <a:gd name="connsiteY5" fmla="*/ 4291864 h 4292220"/>
              <a:gd name="connsiteX0" fmla="*/ 0 w 8260932"/>
              <a:gd name="connsiteY0" fmla="*/ 4291864 h 4292220"/>
              <a:gd name="connsiteX1" fmla="*/ 682426 w 8260932"/>
              <a:gd name="connsiteY1" fmla="*/ 325590 h 4292220"/>
              <a:gd name="connsiteX2" fmla="*/ 985855 w 8260932"/>
              <a:gd name="connsiteY2" fmla="*/ 0 h 4292220"/>
              <a:gd name="connsiteX3" fmla="*/ 8260932 w 8260932"/>
              <a:gd name="connsiteY3" fmla="*/ 0 h 4292220"/>
              <a:gd name="connsiteX4" fmla="*/ 4003651 w 8260932"/>
              <a:gd name="connsiteY4" fmla="*/ 4292220 h 4292220"/>
              <a:gd name="connsiteX5" fmla="*/ 0 w 8260932"/>
              <a:gd name="connsiteY5" fmla="*/ 4291864 h 4292220"/>
              <a:gd name="connsiteX0" fmla="*/ 40907 w 7578507"/>
              <a:gd name="connsiteY0" fmla="*/ 3486646 h 4292220"/>
              <a:gd name="connsiteX1" fmla="*/ 1 w 7578507"/>
              <a:gd name="connsiteY1" fmla="*/ 325590 h 4292220"/>
              <a:gd name="connsiteX2" fmla="*/ 303430 w 7578507"/>
              <a:gd name="connsiteY2" fmla="*/ 0 h 4292220"/>
              <a:gd name="connsiteX3" fmla="*/ 7578507 w 7578507"/>
              <a:gd name="connsiteY3" fmla="*/ 0 h 4292220"/>
              <a:gd name="connsiteX4" fmla="*/ 3321226 w 7578507"/>
              <a:gd name="connsiteY4" fmla="*/ 4292220 h 4292220"/>
              <a:gd name="connsiteX5" fmla="*/ 40907 w 7578507"/>
              <a:gd name="connsiteY5" fmla="*/ 3486646 h 4292220"/>
              <a:gd name="connsiteX0" fmla="*/ 13612 w 7551212"/>
              <a:gd name="connsiteY0" fmla="*/ 3486646 h 4292220"/>
              <a:gd name="connsiteX1" fmla="*/ 1 w 7551212"/>
              <a:gd name="connsiteY1" fmla="*/ 352885 h 4292220"/>
              <a:gd name="connsiteX2" fmla="*/ 276135 w 7551212"/>
              <a:gd name="connsiteY2" fmla="*/ 0 h 4292220"/>
              <a:gd name="connsiteX3" fmla="*/ 7551212 w 7551212"/>
              <a:gd name="connsiteY3" fmla="*/ 0 h 4292220"/>
              <a:gd name="connsiteX4" fmla="*/ 3293931 w 7551212"/>
              <a:gd name="connsiteY4" fmla="*/ 4292220 h 4292220"/>
              <a:gd name="connsiteX5" fmla="*/ 13612 w 7551212"/>
              <a:gd name="connsiteY5" fmla="*/ 3486646 h 4292220"/>
              <a:gd name="connsiteX0" fmla="*/ 13612 w 7551212"/>
              <a:gd name="connsiteY0" fmla="*/ 3486646 h 3555241"/>
              <a:gd name="connsiteX1" fmla="*/ 1 w 7551212"/>
              <a:gd name="connsiteY1" fmla="*/ 352885 h 3555241"/>
              <a:gd name="connsiteX2" fmla="*/ 276135 w 7551212"/>
              <a:gd name="connsiteY2" fmla="*/ 0 h 3555241"/>
              <a:gd name="connsiteX3" fmla="*/ 7551212 w 7551212"/>
              <a:gd name="connsiteY3" fmla="*/ 0 h 3555241"/>
              <a:gd name="connsiteX4" fmla="*/ 3976320 w 7551212"/>
              <a:gd name="connsiteY4" fmla="*/ 3555241 h 3555241"/>
              <a:gd name="connsiteX5" fmla="*/ 13612 w 7551212"/>
              <a:gd name="connsiteY5" fmla="*/ 3486646 h 3555241"/>
              <a:gd name="connsiteX0" fmla="*/ 13612 w 7551212"/>
              <a:gd name="connsiteY0" fmla="*/ 3568532 h 3568532"/>
              <a:gd name="connsiteX1" fmla="*/ 1 w 7551212"/>
              <a:gd name="connsiteY1" fmla="*/ 352885 h 3568532"/>
              <a:gd name="connsiteX2" fmla="*/ 276135 w 7551212"/>
              <a:gd name="connsiteY2" fmla="*/ 0 h 3568532"/>
              <a:gd name="connsiteX3" fmla="*/ 7551212 w 7551212"/>
              <a:gd name="connsiteY3" fmla="*/ 0 h 3568532"/>
              <a:gd name="connsiteX4" fmla="*/ 3976320 w 7551212"/>
              <a:gd name="connsiteY4" fmla="*/ 3555241 h 3568532"/>
              <a:gd name="connsiteX5" fmla="*/ 13612 w 7551212"/>
              <a:gd name="connsiteY5" fmla="*/ 3568532 h 3568532"/>
              <a:gd name="connsiteX0" fmla="*/ 0 w 7619487"/>
              <a:gd name="connsiteY0" fmla="*/ 3759601 h 3759601"/>
              <a:gd name="connsiteX1" fmla="*/ 68276 w 7619487"/>
              <a:gd name="connsiteY1" fmla="*/ 352885 h 3759601"/>
              <a:gd name="connsiteX2" fmla="*/ 344410 w 7619487"/>
              <a:gd name="connsiteY2" fmla="*/ 0 h 3759601"/>
              <a:gd name="connsiteX3" fmla="*/ 7619487 w 7619487"/>
              <a:gd name="connsiteY3" fmla="*/ 0 h 3759601"/>
              <a:gd name="connsiteX4" fmla="*/ 4044595 w 7619487"/>
              <a:gd name="connsiteY4" fmla="*/ 3555241 h 3759601"/>
              <a:gd name="connsiteX5" fmla="*/ 0 w 7619487"/>
              <a:gd name="connsiteY5" fmla="*/ 3759601 h 3759601"/>
              <a:gd name="connsiteX0" fmla="*/ 0 w 7947034"/>
              <a:gd name="connsiteY0" fmla="*/ 3991612 h 3991612"/>
              <a:gd name="connsiteX1" fmla="*/ 395823 w 7947034"/>
              <a:gd name="connsiteY1" fmla="*/ 352885 h 3991612"/>
              <a:gd name="connsiteX2" fmla="*/ 671957 w 7947034"/>
              <a:gd name="connsiteY2" fmla="*/ 0 h 3991612"/>
              <a:gd name="connsiteX3" fmla="*/ 7947034 w 7947034"/>
              <a:gd name="connsiteY3" fmla="*/ 0 h 3991612"/>
              <a:gd name="connsiteX4" fmla="*/ 4372142 w 7947034"/>
              <a:gd name="connsiteY4" fmla="*/ 3555241 h 3991612"/>
              <a:gd name="connsiteX5" fmla="*/ 0 w 7947034"/>
              <a:gd name="connsiteY5" fmla="*/ 3991612 h 3991612"/>
              <a:gd name="connsiteX0" fmla="*/ 0 w 7551249"/>
              <a:gd name="connsiteY0" fmla="*/ 3554884 h 3555241"/>
              <a:gd name="connsiteX1" fmla="*/ 38 w 7551249"/>
              <a:gd name="connsiteY1" fmla="*/ 352885 h 3555241"/>
              <a:gd name="connsiteX2" fmla="*/ 276172 w 7551249"/>
              <a:gd name="connsiteY2" fmla="*/ 0 h 3555241"/>
              <a:gd name="connsiteX3" fmla="*/ 7551249 w 7551249"/>
              <a:gd name="connsiteY3" fmla="*/ 0 h 3555241"/>
              <a:gd name="connsiteX4" fmla="*/ 3976357 w 7551249"/>
              <a:gd name="connsiteY4" fmla="*/ 3555241 h 3555241"/>
              <a:gd name="connsiteX5" fmla="*/ 0 w 7551249"/>
              <a:gd name="connsiteY5" fmla="*/ 3554884 h 355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51249" h="3555241">
                <a:moveTo>
                  <a:pt x="0" y="3554884"/>
                </a:moveTo>
                <a:cubicBezTo>
                  <a:pt x="13" y="2455706"/>
                  <a:pt x="25" y="1452063"/>
                  <a:pt x="38" y="352885"/>
                </a:cubicBezTo>
                <a:lnTo>
                  <a:pt x="276172" y="0"/>
                </a:lnTo>
                <a:lnTo>
                  <a:pt x="7551249" y="0"/>
                </a:lnTo>
                <a:lnTo>
                  <a:pt x="3976357" y="3555241"/>
                </a:lnTo>
                <a:lnTo>
                  <a:pt x="0" y="3554884"/>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6" name="Parallelogram 27"/>
          <p:cNvSpPr/>
          <p:nvPr/>
        </p:nvSpPr>
        <p:spPr>
          <a:xfrm flipH="1">
            <a:off x="-3176" y="-3175"/>
            <a:ext cx="10183290" cy="4316413"/>
          </a:xfrm>
          <a:custGeom>
            <a:avLst/>
            <a:gdLst>
              <a:gd name="connsiteX0" fmla="*/ 0 w 11136172"/>
              <a:gd name="connsiteY0" fmla="*/ 4312693 h 4312693"/>
              <a:gd name="connsiteX1" fmla="*/ 4230450 w 11136172"/>
              <a:gd name="connsiteY1" fmla="*/ 0 h 4312693"/>
              <a:gd name="connsiteX2" fmla="*/ 11136172 w 11136172"/>
              <a:gd name="connsiteY2" fmla="*/ 0 h 4312693"/>
              <a:gd name="connsiteX3" fmla="*/ 6905722 w 11136172"/>
              <a:gd name="connsiteY3" fmla="*/ 4312693 h 4312693"/>
              <a:gd name="connsiteX4" fmla="*/ 0 w 11136172"/>
              <a:gd name="connsiteY4" fmla="*/ 4312693 h 4312693"/>
              <a:gd name="connsiteX0" fmla="*/ 0 w 11136172"/>
              <a:gd name="connsiteY0" fmla="*/ 4315711 h 4315711"/>
              <a:gd name="connsiteX1" fmla="*/ 4230450 w 11136172"/>
              <a:gd name="connsiteY1" fmla="*/ 3018 h 4315711"/>
              <a:gd name="connsiteX2" fmla="*/ 10179938 w 11136172"/>
              <a:gd name="connsiteY2" fmla="*/ 0 h 4315711"/>
              <a:gd name="connsiteX3" fmla="*/ 11136172 w 11136172"/>
              <a:gd name="connsiteY3" fmla="*/ 3018 h 4315711"/>
              <a:gd name="connsiteX4" fmla="*/ 6905722 w 11136172"/>
              <a:gd name="connsiteY4" fmla="*/ 4315711 h 4315711"/>
              <a:gd name="connsiteX5" fmla="*/ 0 w 11136172"/>
              <a:gd name="connsiteY5" fmla="*/ 4315711 h 4315711"/>
              <a:gd name="connsiteX0" fmla="*/ 0 w 11136172"/>
              <a:gd name="connsiteY0" fmla="*/ 4315711 h 4315711"/>
              <a:gd name="connsiteX1" fmla="*/ 4230450 w 11136172"/>
              <a:gd name="connsiteY1" fmla="*/ 3018 h 4315711"/>
              <a:gd name="connsiteX2" fmla="*/ 10179938 w 11136172"/>
              <a:gd name="connsiteY2" fmla="*/ 0 h 4315711"/>
              <a:gd name="connsiteX3" fmla="*/ 11136172 w 11136172"/>
              <a:gd name="connsiteY3" fmla="*/ 3018 h 4315711"/>
              <a:gd name="connsiteX4" fmla="*/ 10179938 w 11136172"/>
              <a:gd name="connsiteY4" fmla="*/ 980792 h 4315711"/>
              <a:gd name="connsiteX5" fmla="*/ 6905722 w 11136172"/>
              <a:gd name="connsiteY5" fmla="*/ 4315711 h 4315711"/>
              <a:gd name="connsiteX6" fmla="*/ 0 w 11136172"/>
              <a:gd name="connsiteY6" fmla="*/ 4315711 h 4315711"/>
              <a:gd name="connsiteX0" fmla="*/ 0 w 10179938"/>
              <a:gd name="connsiteY0" fmla="*/ 4315711 h 4315711"/>
              <a:gd name="connsiteX1" fmla="*/ 4230450 w 10179938"/>
              <a:gd name="connsiteY1" fmla="*/ 3018 h 4315711"/>
              <a:gd name="connsiteX2" fmla="*/ 10179938 w 10179938"/>
              <a:gd name="connsiteY2" fmla="*/ 0 h 4315711"/>
              <a:gd name="connsiteX3" fmla="*/ 10179938 w 10179938"/>
              <a:gd name="connsiteY3" fmla="*/ 980792 h 4315711"/>
              <a:gd name="connsiteX4" fmla="*/ 6905722 w 10179938"/>
              <a:gd name="connsiteY4" fmla="*/ 4315711 h 4315711"/>
              <a:gd name="connsiteX5" fmla="*/ 0 w 10179938"/>
              <a:gd name="connsiteY5" fmla="*/ 4315711 h 431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79938" h="4315711">
                <a:moveTo>
                  <a:pt x="0" y="4315711"/>
                </a:moveTo>
                <a:lnTo>
                  <a:pt x="4230450" y="3018"/>
                </a:lnTo>
                <a:lnTo>
                  <a:pt x="10179938" y="0"/>
                </a:lnTo>
                <a:lnTo>
                  <a:pt x="10179938" y="980792"/>
                </a:lnTo>
                <a:lnTo>
                  <a:pt x="6905722" y="4315711"/>
                </a:lnTo>
                <a:lnTo>
                  <a:pt x="0" y="4315711"/>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dirty="0">
              <a:solidFill>
                <a:schemeClr val="tx2"/>
              </a:solidFill>
            </a:endParaRPr>
          </a:p>
        </p:txBody>
      </p:sp>
      <p:sp>
        <p:nvSpPr>
          <p:cNvPr id="7" name="Parallelogram 12"/>
          <p:cNvSpPr/>
          <p:nvPr/>
        </p:nvSpPr>
        <p:spPr>
          <a:xfrm>
            <a:off x="-15879" y="3327401"/>
            <a:ext cx="7552117" cy="3554413"/>
          </a:xfrm>
          <a:custGeom>
            <a:avLst/>
            <a:gdLst>
              <a:gd name="connsiteX0" fmla="*/ 0 w 11532358"/>
              <a:gd name="connsiteY0" fmla="*/ 4292220 h 4292220"/>
              <a:gd name="connsiteX1" fmla="*/ 4257281 w 11532358"/>
              <a:gd name="connsiteY1" fmla="*/ 0 h 4292220"/>
              <a:gd name="connsiteX2" fmla="*/ 11532358 w 11532358"/>
              <a:gd name="connsiteY2" fmla="*/ 0 h 4292220"/>
              <a:gd name="connsiteX3" fmla="*/ 7275077 w 11532358"/>
              <a:gd name="connsiteY3" fmla="*/ 4292220 h 4292220"/>
              <a:gd name="connsiteX4" fmla="*/ 0 w 11532358"/>
              <a:gd name="connsiteY4" fmla="*/ 4292220 h 4292220"/>
              <a:gd name="connsiteX0" fmla="*/ 0 w 11532358"/>
              <a:gd name="connsiteY0" fmla="*/ 4292220 h 4292220"/>
              <a:gd name="connsiteX1" fmla="*/ 3271464 w 11532358"/>
              <a:gd name="connsiteY1" fmla="*/ 994331 h 4292220"/>
              <a:gd name="connsiteX2" fmla="*/ 4257281 w 11532358"/>
              <a:gd name="connsiteY2" fmla="*/ 0 h 4292220"/>
              <a:gd name="connsiteX3" fmla="*/ 11532358 w 11532358"/>
              <a:gd name="connsiteY3" fmla="*/ 0 h 4292220"/>
              <a:gd name="connsiteX4" fmla="*/ 7275077 w 11532358"/>
              <a:gd name="connsiteY4" fmla="*/ 4292220 h 4292220"/>
              <a:gd name="connsiteX5" fmla="*/ 0 w 11532358"/>
              <a:gd name="connsiteY5" fmla="*/ 4292220 h 4292220"/>
              <a:gd name="connsiteX0" fmla="*/ 0 w 11532358"/>
              <a:gd name="connsiteY0" fmla="*/ 4292220 h 4292220"/>
              <a:gd name="connsiteX1" fmla="*/ 3271464 w 11532358"/>
              <a:gd name="connsiteY1" fmla="*/ 994331 h 4292220"/>
              <a:gd name="connsiteX2" fmla="*/ 4257281 w 11532358"/>
              <a:gd name="connsiteY2" fmla="*/ 0 h 4292220"/>
              <a:gd name="connsiteX3" fmla="*/ 11532358 w 11532358"/>
              <a:gd name="connsiteY3" fmla="*/ 0 h 4292220"/>
              <a:gd name="connsiteX4" fmla="*/ 7275077 w 11532358"/>
              <a:gd name="connsiteY4" fmla="*/ 4292220 h 4292220"/>
              <a:gd name="connsiteX5" fmla="*/ 3271426 w 11532358"/>
              <a:gd name="connsiteY5" fmla="*/ 4291864 h 4292220"/>
              <a:gd name="connsiteX6" fmla="*/ 0 w 11532358"/>
              <a:gd name="connsiteY6" fmla="*/ 4292220 h 4292220"/>
              <a:gd name="connsiteX0" fmla="*/ 0 w 8260932"/>
              <a:gd name="connsiteY0" fmla="*/ 4291864 h 4292220"/>
              <a:gd name="connsiteX1" fmla="*/ 38 w 8260932"/>
              <a:gd name="connsiteY1" fmla="*/ 994331 h 4292220"/>
              <a:gd name="connsiteX2" fmla="*/ 985855 w 8260932"/>
              <a:gd name="connsiteY2" fmla="*/ 0 h 4292220"/>
              <a:gd name="connsiteX3" fmla="*/ 8260932 w 8260932"/>
              <a:gd name="connsiteY3" fmla="*/ 0 h 4292220"/>
              <a:gd name="connsiteX4" fmla="*/ 4003651 w 8260932"/>
              <a:gd name="connsiteY4" fmla="*/ 4292220 h 4292220"/>
              <a:gd name="connsiteX5" fmla="*/ 0 w 8260932"/>
              <a:gd name="connsiteY5" fmla="*/ 4291864 h 4292220"/>
              <a:gd name="connsiteX0" fmla="*/ 0 w 8260932"/>
              <a:gd name="connsiteY0" fmla="*/ 4291864 h 4292220"/>
              <a:gd name="connsiteX1" fmla="*/ 682426 w 8260932"/>
              <a:gd name="connsiteY1" fmla="*/ 325590 h 4292220"/>
              <a:gd name="connsiteX2" fmla="*/ 985855 w 8260932"/>
              <a:gd name="connsiteY2" fmla="*/ 0 h 4292220"/>
              <a:gd name="connsiteX3" fmla="*/ 8260932 w 8260932"/>
              <a:gd name="connsiteY3" fmla="*/ 0 h 4292220"/>
              <a:gd name="connsiteX4" fmla="*/ 4003651 w 8260932"/>
              <a:gd name="connsiteY4" fmla="*/ 4292220 h 4292220"/>
              <a:gd name="connsiteX5" fmla="*/ 0 w 8260932"/>
              <a:gd name="connsiteY5" fmla="*/ 4291864 h 4292220"/>
              <a:gd name="connsiteX0" fmla="*/ 40907 w 7578507"/>
              <a:gd name="connsiteY0" fmla="*/ 3486646 h 4292220"/>
              <a:gd name="connsiteX1" fmla="*/ 1 w 7578507"/>
              <a:gd name="connsiteY1" fmla="*/ 325590 h 4292220"/>
              <a:gd name="connsiteX2" fmla="*/ 303430 w 7578507"/>
              <a:gd name="connsiteY2" fmla="*/ 0 h 4292220"/>
              <a:gd name="connsiteX3" fmla="*/ 7578507 w 7578507"/>
              <a:gd name="connsiteY3" fmla="*/ 0 h 4292220"/>
              <a:gd name="connsiteX4" fmla="*/ 3321226 w 7578507"/>
              <a:gd name="connsiteY4" fmla="*/ 4292220 h 4292220"/>
              <a:gd name="connsiteX5" fmla="*/ 40907 w 7578507"/>
              <a:gd name="connsiteY5" fmla="*/ 3486646 h 4292220"/>
              <a:gd name="connsiteX0" fmla="*/ 13612 w 7551212"/>
              <a:gd name="connsiteY0" fmla="*/ 3486646 h 4292220"/>
              <a:gd name="connsiteX1" fmla="*/ 1 w 7551212"/>
              <a:gd name="connsiteY1" fmla="*/ 352885 h 4292220"/>
              <a:gd name="connsiteX2" fmla="*/ 276135 w 7551212"/>
              <a:gd name="connsiteY2" fmla="*/ 0 h 4292220"/>
              <a:gd name="connsiteX3" fmla="*/ 7551212 w 7551212"/>
              <a:gd name="connsiteY3" fmla="*/ 0 h 4292220"/>
              <a:gd name="connsiteX4" fmla="*/ 3293931 w 7551212"/>
              <a:gd name="connsiteY4" fmla="*/ 4292220 h 4292220"/>
              <a:gd name="connsiteX5" fmla="*/ 13612 w 7551212"/>
              <a:gd name="connsiteY5" fmla="*/ 3486646 h 4292220"/>
              <a:gd name="connsiteX0" fmla="*/ 13612 w 7551212"/>
              <a:gd name="connsiteY0" fmla="*/ 3486646 h 3555241"/>
              <a:gd name="connsiteX1" fmla="*/ 1 w 7551212"/>
              <a:gd name="connsiteY1" fmla="*/ 352885 h 3555241"/>
              <a:gd name="connsiteX2" fmla="*/ 276135 w 7551212"/>
              <a:gd name="connsiteY2" fmla="*/ 0 h 3555241"/>
              <a:gd name="connsiteX3" fmla="*/ 7551212 w 7551212"/>
              <a:gd name="connsiteY3" fmla="*/ 0 h 3555241"/>
              <a:gd name="connsiteX4" fmla="*/ 3976320 w 7551212"/>
              <a:gd name="connsiteY4" fmla="*/ 3555241 h 3555241"/>
              <a:gd name="connsiteX5" fmla="*/ 13612 w 7551212"/>
              <a:gd name="connsiteY5" fmla="*/ 3486646 h 3555241"/>
              <a:gd name="connsiteX0" fmla="*/ 13612 w 7551212"/>
              <a:gd name="connsiteY0" fmla="*/ 3568532 h 3568532"/>
              <a:gd name="connsiteX1" fmla="*/ 1 w 7551212"/>
              <a:gd name="connsiteY1" fmla="*/ 352885 h 3568532"/>
              <a:gd name="connsiteX2" fmla="*/ 276135 w 7551212"/>
              <a:gd name="connsiteY2" fmla="*/ 0 h 3568532"/>
              <a:gd name="connsiteX3" fmla="*/ 7551212 w 7551212"/>
              <a:gd name="connsiteY3" fmla="*/ 0 h 3568532"/>
              <a:gd name="connsiteX4" fmla="*/ 3976320 w 7551212"/>
              <a:gd name="connsiteY4" fmla="*/ 3555241 h 3568532"/>
              <a:gd name="connsiteX5" fmla="*/ 13612 w 7551212"/>
              <a:gd name="connsiteY5" fmla="*/ 3568532 h 3568532"/>
              <a:gd name="connsiteX0" fmla="*/ 0 w 7619487"/>
              <a:gd name="connsiteY0" fmla="*/ 3759601 h 3759601"/>
              <a:gd name="connsiteX1" fmla="*/ 68276 w 7619487"/>
              <a:gd name="connsiteY1" fmla="*/ 352885 h 3759601"/>
              <a:gd name="connsiteX2" fmla="*/ 344410 w 7619487"/>
              <a:gd name="connsiteY2" fmla="*/ 0 h 3759601"/>
              <a:gd name="connsiteX3" fmla="*/ 7619487 w 7619487"/>
              <a:gd name="connsiteY3" fmla="*/ 0 h 3759601"/>
              <a:gd name="connsiteX4" fmla="*/ 4044595 w 7619487"/>
              <a:gd name="connsiteY4" fmla="*/ 3555241 h 3759601"/>
              <a:gd name="connsiteX5" fmla="*/ 0 w 7619487"/>
              <a:gd name="connsiteY5" fmla="*/ 3759601 h 3759601"/>
              <a:gd name="connsiteX0" fmla="*/ 0 w 7947034"/>
              <a:gd name="connsiteY0" fmla="*/ 3991612 h 3991612"/>
              <a:gd name="connsiteX1" fmla="*/ 395823 w 7947034"/>
              <a:gd name="connsiteY1" fmla="*/ 352885 h 3991612"/>
              <a:gd name="connsiteX2" fmla="*/ 671957 w 7947034"/>
              <a:gd name="connsiteY2" fmla="*/ 0 h 3991612"/>
              <a:gd name="connsiteX3" fmla="*/ 7947034 w 7947034"/>
              <a:gd name="connsiteY3" fmla="*/ 0 h 3991612"/>
              <a:gd name="connsiteX4" fmla="*/ 4372142 w 7947034"/>
              <a:gd name="connsiteY4" fmla="*/ 3555241 h 3991612"/>
              <a:gd name="connsiteX5" fmla="*/ 0 w 7947034"/>
              <a:gd name="connsiteY5" fmla="*/ 3991612 h 3991612"/>
              <a:gd name="connsiteX0" fmla="*/ 0 w 7551249"/>
              <a:gd name="connsiteY0" fmla="*/ 3554884 h 3555241"/>
              <a:gd name="connsiteX1" fmla="*/ 38 w 7551249"/>
              <a:gd name="connsiteY1" fmla="*/ 352885 h 3555241"/>
              <a:gd name="connsiteX2" fmla="*/ 276172 w 7551249"/>
              <a:gd name="connsiteY2" fmla="*/ 0 h 3555241"/>
              <a:gd name="connsiteX3" fmla="*/ 7551249 w 7551249"/>
              <a:gd name="connsiteY3" fmla="*/ 0 h 3555241"/>
              <a:gd name="connsiteX4" fmla="*/ 3976357 w 7551249"/>
              <a:gd name="connsiteY4" fmla="*/ 3555241 h 3555241"/>
              <a:gd name="connsiteX5" fmla="*/ 0 w 7551249"/>
              <a:gd name="connsiteY5" fmla="*/ 3554884 h 355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51249" h="3555241">
                <a:moveTo>
                  <a:pt x="0" y="3554884"/>
                </a:moveTo>
                <a:cubicBezTo>
                  <a:pt x="13" y="2455706"/>
                  <a:pt x="25" y="1452063"/>
                  <a:pt x="38" y="352885"/>
                </a:cubicBezTo>
                <a:lnTo>
                  <a:pt x="276172" y="0"/>
                </a:lnTo>
                <a:lnTo>
                  <a:pt x="7551249" y="0"/>
                </a:lnTo>
                <a:lnTo>
                  <a:pt x="3976357" y="3555241"/>
                </a:lnTo>
                <a:lnTo>
                  <a:pt x="0" y="3554884"/>
                </a:lnTo>
                <a:close/>
              </a:path>
            </a:pathLst>
          </a:custGeom>
          <a:solidFill>
            <a:schemeClr val="accent3">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8" name="Right Triangle 7"/>
          <p:cNvSpPr/>
          <p:nvPr/>
        </p:nvSpPr>
        <p:spPr>
          <a:xfrm flipH="1">
            <a:off x="11494907" y="5395914"/>
            <a:ext cx="204840" cy="204787"/>
          </a:xfrm>
          <a:prstGeom prst="rtTriangl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rgbClr val="FF0000"/>
              </a:solidFill>
            </a:endParaRPr>
          </a:p>
        </p:txBody>
      </p:sp>
      <p:pic>
        <p:nvPicPr>
          <p:cNvPr id="9" name="Picture 1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9417916" y="341313"/>
            <a:ext cx="2270716" cy="88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7536238" y="4462072"/>
            <a:ext cx="3906975" cy="1228655"/>
          </a:xfrm>
        </p:spPr>
        <p:txBody>
          <a:bodyPr tIns="0" bIns="0" anchor="b"/>
          <a:lstStyle>
            <a:lvl1pPr algn="r">
              <a:defRPr b="1" cap="all"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70022" y="5740169"/>
            <a:ext cx="4573191" cy="640080"/>
          </a:xfrm>
        </p:spPr>
        <p:txBody>
          <a:bodyPr tIns="0" bIns="0">
            <a:noAutofit/>
          </a:bodyPr>
          <a:lstStyle>
            <a:lvl1pPr marL="0" indent="0" algn="r">
              <a:spcBef>
                <a:spcPts val="0"/>
              </a:spcBef>
              <a:spcAft>
                <a:spcPts val="0"/>
              </a:spcAft>
              <a:buNone/>
              <a:defRPr sz="1800" cap="all"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8462791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02">
    <p:spTree>
      <p:nvGrpSpPr>
        <p:cNvPr id="1" name=""/>
        <p:cNvGrpSpPr/>
        <p:nvPr/>
      </p:nvGrpSpPr>
      <p:grpSpPr>
        <a:xfrm>
          <a:off x="0" y="0"/>
          <a:ext cx="0" cy="0"/>
          <a:chOff x="0" y="0"/>
          <a:chExt cx="0" cy="0"/>
        </a:xfrm>
      </p:grpSpPr>
      <p:sp>
        <p:nvSpPr>
          <p:cNvPr id="3" name="Parallelogram 2"/>
          <p:cNvSpPr/>
          <p:nvPr/>
        </p:nvSpPr>
        <p:spPr>
          <a:xfrm flipH="1">
            <a:off x="1606969" y="4694238"/>
            <a:ext cx="6610484" cy="1460500"/>
          </a:xfrm>
          <a:prstGeom prst="parallelogram">
            <a:avLst>
              <a:gd name="adj" fmla="val 99186"/>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4" name="Parallelogram 2"/>
          <p:cNvSpPr/>
          <p:nvPr/>
        </p:nvSpPr>
        <p:spPr>
          <a:xfrm>
            <a:off x="138149" y="1"/>
            <a:ext cx="12053851" cy="4868863"/>
          </a:xfrm>
          <a:custGeom>
            <a:avLst/>
            <a:gdLst>
              <a:gd name="connsiteX0" fmla="*/ 0 w 14473372"/>
              <a:gd name="connsiteY0" fmla="*/ 4865688 h 4865688"/>
              <a:gd name="connsiteX1" fmla="*/ 4835910 w 14473372"/>
              <a:gd name="connsiteY1" fmla="*/ 0 h 4865688"/>
              <a:gd name="connsiteX2" fmla="*/ 14473372 w 14473372"/>
              <a:gd name="connsiteY2" fmla="*/ 0 h 4865688"/>
              <a:gd name="connsiteX3" fmla="*/ 9637462 w 14473372"/>
              <a:gd name="connsiteY3" fmla="*/ 4865688 h 4865688"/>
              <a:gd name="connsiteX4" fmla="*/ 0 w 14473372"/>
              <a:gd name="connsiteY4" fmla="*/ 4865688 h 4865688"/>
              <a:gd name="connsiteX0" fmla="*/ 0 w 14473372"/>
              <a:gd name="connsiteY0" fmla="*/ 4865688 h 4865688"/>
              <a:gd name="connsiteX1" fmla="*/ 4835910 w 14473372"/>
              <a:gd name="connsiteY1" fmla="*/ 0 h 4865688"/>
              <a:gd name="connsiteX2" fmla="*/ 14473372 w 14473372"/>
              <a:gd name="connsiteY2" fmla="*/ 0 h 4865688"/>
              <a:gd name="connsiteX3" fmla="*/ 12050529 w 14473372"/>
              <a:gd name="connsiteY3" fmla="*/ 2436653 h 4865688"/>
              <a:gd name="connsiteX4" fmla="*/ 9637462 w 14473372"/>
              <a:gd name="connsiteY4" fmla="*/ 4865688 h 4865688"/>
              <a:gd name="connsiteX5" fmla="*/ 0 w 14473372"/>
              <a:gd name="connsiteY5" fmla="*/ 4865688 h 4865688"/>
              <a:gd name="connsiteX0" fmla="*/ 0 w 14473372"/>
              <a:gd name="connsiteY0" fmla="*/ 4868308 h 4868308"/>
              <a:gd name="connsiteX1" fmla="*/ 4835910 w 14473372"/>
              <a:gd name="connsiteY1" fmla="*/ 2620 h 4868308"/>
              <a:gd name="connsiteX2" fmla="*/ 12047909 w 14473372"/>
              <a:gd name="connsiteY2" fmla="*/ 0 h 4868308"/>
              <a:gd name="connsiteX3" fmla="*/ 14473372 w 14473372"/>
              <a:gd name="connsiteY3" fmla="*/ 2620 h 4868308"/>
              <a:gd name="connsiteX4" fmla="*/ 12050529 w 14473372"/>
              <a:gd name="connsiteY4" fmla="*/ 2439273 h 4868308"/>
              <a:gd name="connsiteX5" fmla="*/ 9637462 w 14473372"/>
              <a:gd name="connsiteY5" fmla="*/ 4868308 h 4868308"/>
              <a:gd name="connsiteX6" fmla="*/ 0 w 14473372"/>
              <a:gd name="connsiteY6" fmla="*/ 4868308 h 4868308"/>
              <a:gd name="connsiteX0" fmla="*/ 0 w 12050529"/>
              <a:gd name="connsiteY0" fmla="*/ 4868308 h 4868308"/>
              <a:gd name="connsiteX1" fmla="*/ 4835910 w 12050529"/>
              <a:gd name="connsiteY1" fmla="*/ 2620 h 4868308"/>
              <a:gd name="connsiteX2" fmla="*/ 12047909 w 12050529"/>
              <a:gd name="connsiteY2" fmla="*/ 0 h 4868308"/>
              <a:gd name="connsiteX3" fmla="*/ 12050529 w 12050529"/>
              <a:gd name="connsiteY3" fmla="*/ 2439273 h 4868308"/>
              <a:gd name="connsiteX4" fmla="*/ 9637462 w 12050529"/>
              <a:gd name="connsiteY4" fmla="*/ 4868308 h 4868308"/>
              <a:gd name="connsiteX5" fmla="*/ 0 w 12050529"/>
              <a:gd name="connsiteY5" fmla="*/ 4868308 h 4868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50529" h="4868308">
                <a:moveTo>
                  <a:pt x="0" y="4868308"/>
                </a:moveTo>
                <a:lnTo>
                  <a:pt x="4835910" y="2620"/>
                </a:lnTo>
                <a:lnTo>
                  <a:pt x="12047909" y="0"/>
                </a:lnTo>
                <a:cubicBezTo>
                  <a:pt x="12048782" y="813091"/>
                  <a:pt x="12049656" y="1626182"/>
                  <a:pt x="12050529" y="2439273"/>
                </a:cubicBezTo>
                <a:lnTo>
                  <a:pt x="9637462" y="4868308"/>
                </a:lnTo>
                <a:lnTo>
                  <a:pt x="0" y="4868308"/>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dirty="0">
              <a:solidFill>
                <a:schemeClr val="tx2"/>
              </a:solidFill>
            </a:endParaRPr>
          </a:p>
        </p:txBody>
      </p:sp>
      <p:sp>
        <p:nvSpPr>
          <p:cNvPr id="5" name="Parallelogram 4"/>
          <p:cNvSpPr/>
          <p:nvPr/>
        </p:nvSpPr>
        <p:spPr>
          <a:xfrm flipH="1">
            <a:off x="1606969" y="4694238"/>
            <a:ext cx="6610484" cy="1460500"/>
          </a:xfrm>
          <a:prstGeom prst="parallelogram">
            <a:avLst>
              <a:gd name="adj" fmla="val 99186"/>
            </a:avLst>
          </a:prstGeom>
          <a:solidFill>
            <a:srgbClr val="A6CE39">
              <a:alpha val="74902"/>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6" name="Parallelogram 5"/>
          <p:cNvSpPr/>
          <p:nvPr/>
        </p:nvSpPr>
        <p:spPr>
          <a:xfrm flipH="1">
            <a:off x="7548941" y="5105400"/>
            <a:ext cx="1538689" cy="681038"/>
          </a:xfrm>
          <a:prstGeom prst="parallelogram">
            <a:avLst>
              <a:gd name="adj" fmla="val 99186"/>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7" name="Right Triangle 6"/>
          <p:cNvSpPr/>
          <p:nvPr/>
        </p:nvSpPr>
        <p:spPr>
          <a:xfrm flipH="1">
            <a:off x="8149172" y="3951289"/>
            <a:ext cx="204841" cy="204787"/>
          </a:xfrm>
          <a:prstGeom prst="rtTriangle">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bg1"/>
              </a:solidFill>
            </a:endParaRPr>
          </a:p>
        </p:txBody>
      </p:sp>
      <p:sp>
        <p:nvSpPr>
          <p:cNvPr id="17" name="Title 1"/>
          <p:cNvSpPr>
            <a:spLocks noGrp="1"/>
          </p:cNvSpPr>
          <p:nvPr>
            <p:ph type="ctrTitle"/>
          </p:nvPr>
        </p:nvSpPr>
        <p:spPr>
          <a:xfrm>
            <a:off x="2912183" y="2526758"/>
            <a:ext cx="5135812" cy="1841409"/>
          </a:xfrm>
        </p:spPr>
        <p:txBody>
          <a:bodyPr tIns="0" bIns="0" anchor="b"/>
          <a:lstStyle>
            <a:lvl1pPr algn="r">
              <a:defRPr sz="6600" b="0" cap="none" baseline="0">
                <a:solidFill>
                  <a:srgbClr val="FFFFFF"/>
                </a:solidFill>
              </a:defRPr>
            </a:lvl1pPr>
          </a:lstStyle>
          <a:p>
            <a:r>
              <a:rPr lang="en-US" smtClean="0"/>
              <a:t>Click to edit Master title style</a:t>
            </a:r>
            <a:endParaRPr lang="en-US" dirty="0"/>
          </a:p>
        </p:txBody>
      </p:sp>
      <p:pic>
        <p:nvPicPr>
          <p:cNvPr id="9" name="Picture 9"/>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799401" y="325875"/>
            <a:ext cx="1202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721346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5705" y="278131"/>
            <a:ext cx="10426875" cy="474345"/>
          </a:xfrm>
        </p:spPr>
        <p:txBody>
          <a:bodyPr bIns="0"/>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13326" y="1381124"/>
            <a:ext cx="11341514" cy="466344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smtClean="0"/>
              <a:t>Click to edit Master text styles</a:t>
            </a:r>
          </a:p>
          <a:p>
            <a:pPr lvl="1"/>
            <a:r>
              <a:rPr lang="en-US" smtClean="0"/>
              <a:t>Second level</a:t>
            </a:r>
          </a:p>
          <a:p>
            <a:pPr lvl="2"/>
            <a:r>
              <a:rPr lang="en-US" smtClean="0"/>
              <a:t>Third level</a:t>
            </a:r>
          </a:p>
        </p:txBody>
      </p:sp>
      <p:sp>
        <p:nvSpPr>
          <p:cNvPr id="4" name="Text Placeholder 8"/>
          <p:cNvSpPr>
            <a:spLocks noGrp="1"/>
          </p:cNvSpPr>
          <p:nvPr>
            <p:ph type="body" sz="quarter" idx="10"/>
          </p:nvPr>
        </p:nvSpPr>
        <p:spPr>
          <a:xfrm>
            <a:off x="313327" y="752574"/>
            <a:ext cx="10426875"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Tree>
    <p:extLst>
      <p:ext uri="{BB962C8B-B14F-4D97-AF65-F5344CB8AC3E}">
        <p14:creationId xmlns:p14="http://schemas.microsoft.com/office/powerpoint/2010/main" val="343455136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5705" y="278131"/>
            <a:ext cx="10426875" cy="474345"/>
          </a:xfrm>
        </p:spPr>
        <p:txBody>
          <a:bodyPr/>
          <a:lstStyle>
            <a:lvl1pPr>
              <a:defRPr baseline="0">
                <a:solidFill>
                  <a:schemeClr val="tx1"/>
                </a:solidFill>
              </a:defRPr>
            </a:lvl1pPr>
          </a:lstStyle>
          <a:p>
            <a:r>
              <a:rPr lang="en-US" smtClean="0"/>
              <a:t>Click to edit Master title style</a:t>
            </a:r>
            <a:endParaRPr lang="en-US" dirty="0"/>
          </a:p>
        </p:txBody>
      </p:sp>
      <p:sp>
        <p:nvSpPr>
          <p:cNvPr id="5" name="Text Placeholder 8"/>
          <p:cNvSpPr>
            <a:spLocks noGrp="1"/>
          </p:cNvSpPr>
          <p:nvPr>
            <p:ph type="body" sz="quarter" idx="10"/>
          </p:nvPr>
        </p:nvSpPr>
        <p:spPr>
          <a:xfrm>
            <a:off x="313327" y="752574"/>
            <a:ext cx="10426875"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Tree>
    <p:extLst>
      <p:ext uri="{BB962C8B-B14F-4D97-AF65-F5344CB8AC3E}">
        <p14:creationId xmlns:p14="http://schemas.microsoft.com/office/powerpoint/2010/main" val="20405736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510270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5705" y="277813"/>
            <a:ext cx="10426875" cy="474662"/>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13327" y="1381123"/>
            <a:ext cx="5304901" cy="502920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smtClean="0"/>
              <a:t>Click to edit Master text styles</a:t>
            </a:r>
          </a:p>
          <a:p>
            <a:pPr lvl="1"/>
            <a:r>
              <a:rPr lang="en-US" smtClean="0"/>
              <a:t>Second level</a:t>
            </a:r>
          </a:p>
          <a:p>
            <a:pPr lvl="2"/>
            <a:r>
              <a:rPr lang="en-US" smtClean="0"/>
              <a:t>Third level</a:t>
            </a:r>
          </a:p>
        </p:txBody>
      </p:sp>
      <p:sp>
        <p:nvSpPr>
          <p:cNvPr id="4" name="Text Placeholder 8"/>
          <p:cNvSpPr>
            <a:spLocks noGrp="1"/>
          </p:cNvSpPr>
          <p:nvPr>
            <p:ph type="body" sz="quarter" idx="10"/>
          </p:nvPr>
        </p:nvSpPr>
        <p:spPr>
          <a:xfrm>
            <a:off x="313327" y="752474"/>
            <a:ext cx="10426875"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
        <p:nvSpPr>
          <p:cNvPr id="5" name="Content Placeholder 5"/>
          <p:cNvSpPr>
            <a:spLocks noGrp="1"/>
          </p:cNvSpPr>
          <p:nvPr>
            <p:ph sz="quarter" idx="11"/>
          </p:nvPr>
        </p:nvSpPr>
        <p:spPr>
          <a:xfrm>
            <a:off x="6308781" y="1381123"/>
            <a:ext cx="5304901" cy="5029200"/>
          </a:xfrm>
        </p:spPr>
        <p:txBody>
          <a:body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18602025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5705" y="277813"/>
            <a:ext cx="10426875" cy="474662"/>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13327" y="1777919"/>
            <a:ext cx="5304901" cy="457200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smtClean="0"/>
              <a:t>Click to edit Master text styles</a:t>
            </a:r>
          </a:p>
          <a:p>
            <a:pPr lvl="1"/>
            <a:r>
              <a:rPr lang="en-US" smtClean="0"/>
              <a:t>Second level</a:t>
            </a:r>
          </a:p>
          <a:p>
            <a:pPr lvl="2"/>
            <a:r>
              <a:rPr lang="en-US" smtClean="0"/>
              <a:t>Third level</a:t>
            </a:r>
          </a:p>
        </p:txBody>
      </p:sp>
      <p:sp>
        <p:nvSpPr>
          <p:cNvPr id="4" name="Text Placeholder 8"/>
          <p:cNvSpPr>
            <a:spLocks noGrp="1"/>
          </p:cNvSpPr>
          <p:nvPr>
            <p:ph type="body" sz="quarter" idx="10"/>
          </p:nvPr>
        </p:nvSpPr>
        <p:spPr>
          <a:xfrm>
            <a:off x="313327" y="752474"/>
            <a:ext cx="10426875"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
        <p:nvSpPr>
          <p:cNvPr id="5" name="Content Placeholder 5"/>
          <p:cNvSpPr>
            <a:spLocks noGrp="1"/>
          </p:cNvSpPr>
          <p:nvPr>
            <p:ph sz="quarter" idx="11"/>
          </p:nvPr>
        </p:nvSpPr>
        <p:spPr>
          <a:xfrm>
            <a:off x="6308781" y="1777919"/>
            <a:ext cx="5304901" cy="4572000"/>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6" name="Text Placeholder 2"/>
          <p:cNvSpPr>
            <a:spLocks noGrp="1"/>
          </p:cNvSpPr>
          <p:nvPr>
            <p:ph type="body" idx="12"/>
          </p:nvPr>
        </p:nvSpPr>
        <p:spPr>
          <a:xfrm>
            <a:off x="313327" y="1287463"/>
            <a:ext cx="5304901" cy="47909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Text Placeholder 4"/>
          <p:cNvSpPr>
            <a:spLocks noGrp="1"/>
          </p:cNvSpPr>
          <p:nvPr>
            <p:ph type="body" sz="quarter" idx="3"/>
          </p:nvPr>
        </p:nvSpPr>
        <p:spPr>
          <a:xfrm>
            <a:off x="6308781" y="1287463"/>
            <a:ext cx="5304901" cy="47909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221348050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5705" y="277813"/>
            <a:ext cx="10426875" cy="474662"/>
          </a:xfrm>
          <a:prstGeom prst="rect">
            <a:avLst/>
          </a:prstGeom>
        </p:spPr>
        <p:txBody>
          <a:bodyPr vert="horz" lIns="0" tIns="45720" rIns="0" bIns="0" rtlCol="0" anchor="b" anchorCtr="0">
            <a:noAutofit/>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313326" y="1381124"/>
            <a:ext cx="11341514" cy="493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Box 8"/>
          <p:cNvSpPr txBox="1"/>
          <p:nvPr/>
        </p:nvSpPr>
        <p:spPr>
          <a:xfrm>
            <a:off x="455555" y="6561033"/>
            <a:ext cx="2709075" cy="236748"/>
          </a:xfrm>
          <a:prstGeom prst="rect">
            <a:avLst/>
          </a:prstGeom>
          <a:noFill/>
        </p:spPr>
        <p:txBody>
          <a:bodyPr wrap="none" lIns="0" tIns="41029" rIns="0" bIns="41029" anchor="ctr">
            <a:spAutoFit/>
          </a:bodyPr>
          <a:lstStyle/>
          <a:p>
            <a:pPr fontAlgn="auto">
              <a:spcBef>
                <a:spcPts val="0"/>
              </a:spcBef>
              <a:spcAft>
                <a:spcPts val="0"/>
              </a:spcAft>
              <a:defRPr/>
            </a:pPr>
            <a:r>
              <a:rPr lang="en-US" sz="1000" cap="all" dirty="0" smtClean="0">
                <a:cs typeface="Arial" pitchFamily="34" charset="0"/>
              </a:rPr>
              <a:t>AMD</a:t>
            </a:r>
            <a:r>
              <a:rPr lang="en-US" sz="1000" cap="all" baseline="0" dirty="0" smtClean="0">
                <a:cs typeface="Arial" pitchFamily="34" charset="0"/>
              </a:rPr>
              <a:t> SOC HPC workshop </a:t>
            </a:r>
            <a:r>
              <a:rPr lang="en-US" sz="1000" cap="all" dirty="0" smtClean="0">
                <a:cs typeface="Arial" pitchFamily="34" charset="0"/>
              </a:rPr>
              <a:t>|   </a:t>
            </a:r>
            <a:fld id="{F9649FD6-C0F2-4A33-9D42-84E368792D73}" type="datetime4">
              <a:rPr lang="en-US" sz="1000" cap="all">
                <a:cs typeface="Arial" pitchFamily="34" charset="0"/>
              </a:rPr>
              <a:pPr fontAlgn="auto">
                <a:spcBef>
                  <a:spcPts val="0"/>
                </a:spcBef>
                <a:spcAft>
                  <a:spcPts val="0"/>
                </a:spcAft>
                <a:defRPr/>
              </a:pPr>
              <a:t>October 18, 2015</a:t>
            </a:fld>
            <a:r>
              <a:rPr lang="en-US" sz="1000" cap="all" dirty="0">
                <a:cs typeface="Arial" pitchFamily="34" charset="0"/>
              </a:rPr>
              <a:t>   </a:t>
            </a:r>
            <a:r>
              <a:rPr lang="en-US" sz="1000" cap="all" dirty="0" smtClean="0">
                <a:cs typeface="Arial" pitchFamily="34" charset="0"/>
              </a:rPr>
              <a:t>|</a:t>
            </a:r>
            <a:endParaRPr lang="en-US" sz="1000" cap="all" dirty="0">
              <a:cs typeface="Arial" pitchFamily="34" charset="0"/>
            </a:endParaRPr>
          </a:p>
        </p:txBody>
      </p:sp>
      <p:pic>
        <p:nvPicPr>
          <p:cNvPr id="1029" name="Picture 9"/>
          <p:cNvPicPr>
            <a:picLocks noChangeAspect="1"/>
          </p:cNvPicPr>
          <p:nvPr/>
        </p:nvPicPr>
        <p:blipFill>
          <a:blip r:embed="rId18" cstate="email">
            <a:extLst>
              <a:ext uri="{28A0092B-C50C-407E-A947-70E740481C1C}">
                <a14:useLocalDpi xmlns:a14="http://schemas.microsoft.com/office/drawing/2010/main"/>
              </a:ext>
            </a:extLst>
          </a:blip>
          <a:srcRect/>
          <a:stretch>
            <a:fillRect/>
          </a:stretch>
        </p:blipFill>
        <p:spPr bwMode="auto">
          <a:xfrm>
            <a:off x="10799401" y="325875"/>
            <a:ext cx="1202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204841" y="6561139"/>
            <a:ext cx="150851" cy="236537"/>
          </a:xfrm>
          <a:prstGeom prst="rect">
            <a:avLst/>
          </a:prstGeom>
          <a:noFill/>
        </p:spPr>
        <p:txBody>
          <a:bodyPr wrap="none" lIns="0" tIns="41029" rIns="0" bIns="41029" anchor="ctr">
            <a:spAutoFit/>
          </a:bodyPr>
          <a:lstStyle/>
          <a:p>
            <a:pPr algn="r" fontAlgn="auto">
              <a:spcBef>
                <a:spcPts val="0"/>
              </a:spcBef>
              <a:spcAft>
                <a:spcPts val="0"/>
              </a:spcAft>
              <a:defRPr/>
            </a:pPr>
            <a:fld id="{F3616FDC-18D0-40FB-88F2-6EE7CA6E4DB4}" type="slidenum">
              <a:rPr lang="en-US" sz="1000" cap="all">
                <a:cs typeface="Arial" pitchFamily="34" charset="0"/>
              </a:rPr>
              <a:pPr algn="r" fontAlgn="auto">
                <a:spcBef>
                  <a:spcPts val="0"/>
                </a:spcBef>
                <a:spcAft>
                  <a:spcPts val="0"/>
                </a:spcAft>
                <a:defRPr/>
              </a:pPr>
              <a:t>‹#›</a:t>
            </a:fld>
            <a:endParaRPr lang="en-US" sz="1000" cap="all" dirty="0">
              <a:cs typeface="Arial" pitchFamily="34" charset="0"/>
            </a:endParaRPr>
          </a:p>
        </p:txBody>
      </p:sp>
    </p:spTree>
    <p:extLst>
      <p:ext uri="{BB962C8B-B14F-4D97-AF65-F5344CB8AC3E}">
        <p14:creationId xmlns:p14="http://schemas.microsoft.com/office/powerpoint/2010/main" val="307835108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6" r:id="rId11"/>
    <p:sldLayoutId id="2147483677" r:id="rId12"/>
    <p:sldLayoutId id="2147483678" r:id="rId13"/>
    <p:sldLayoutId id="2147483679" r:id="rId14"/>
    <p:sldLayoutId id="2147483681" r:id="rId15"/>
    <p:sldLayoutId id="2147483682" r:id="rId16"/>
  </p:sldLayoutIdLst>
  <p:transition/>
  <p:timing>
    <p:tnLst>
      <p:par>
        <p:cTn id="1" dur="indefinite" restart="never" nodeType="tmRoot"/>
      </p:par>
    </p:tnLst>
  </p:timing>
  <p:txStyles>
    <p:titleStyle>
      <a:lvl1pPr algn="l" rtl="0" eaLnBrk="1" fontAlgn="base" hangingPunct="1">
        <a:spcBef>
          <a:spcPct val="0"/>
        </a:spcBef>
        <a:spcAft>
          <a:spcPct val="0"/>
        </a:spcAft>
        <a:defRPr lang="en-US" sz="2600" kern="1200" cap="all" baseline="0" dirty="0">
          <a:solidFill>
            <a:schemeClr val="tx1"/>
          </a:solidFill>
          <a:latin typeface="Calibri" pitchFamily="34" charset="0"/>
          <a:ea typeface="+mj-ea"/>
          <a:cs typeface="+mj-cs"/>
        </a:defRPr>
      </a:lvl1pPr>
      <a:lvl2pPr algn="l" rtl="0" eaLnBrk="1" fontAlgn="base" hangingPunct="1">
        <a:spcBef>
          <a:spcPct val="0"/>
        </a:spcBef>
        <a:spcAft>
          <a:spcPct val="0"/>
        </a:spcAft>
        <a:defRPr sz="2800">
          <a:solidFill>
            <a:schemeClr val="tx1"/>
          </a:solidFill>
          <a:latin typeface="Calibri" pitchFamily="34" charset="0"/>
        </a:defRPr>
      </a:lvl2pPr>
      <a:lvl3pPr algn="l" rtl="0" eaLnBrk="1" fontAlgn="base" hangingPunct="1">
        <a:spcBef>
          <a:spcPct val="0"/>
        </a:spcBef>
        <a:spcAft>
          <a:spcPct val="0"/>
        </a:spcAft>
        <a:defRPr sz="2800">
          <a:solidFill>
            <a:schemeClr val="tx1"/>
          </a:solidFill>
          <a:latin typeface="Calibri" pitchFamily="34" charset="0"/>
        </a:defRPr>
      </a:lvl3pPr>
      <a:lvl4pPr algn="l" rtl="0" eaLnBrk="1" fontAlgn="base" hangingPunct="1">
        <a:spcBef>
          <a:spcPct val="0"/>
        </a:spcBef>
        <a:spcAft>
          <a:spcPct val="0"/>
        </a:spcAft>
        <a:defRPr sz="2800">
          <a:solidFill>
            <a:schemeClr val="tx1"/>
          </a:solidFill>
          <a:latin typeface="Calibri" pitchFamily="34" charset="0"/>
        </a:defRPr>
      </a:lvl4pPr>
      <a:lvl5pPr algn="l" rtl="0" eaLnBrk="1" fontAlgn="base" hangingPunct="1">
        <a:spcBef>
          <a:spcPct val="0"/>
        </a:spcBef>
        <a:spcAft>
          <a:spcPct val="0"/>
        </a:spcAft>
        <a:defRPr sz="2800">
          <a:solidFill>
            <a:schemeClr val="tx1"/>
          </a:solidFill>
          <a:latin typeface="Calibri" pitchFamily="34" charset="0"/>
        </a:defRPr>
      </a:lvl5pPr>
      <a:lvl6pPr marL="457200" algn="l" rtl="0" eaLnBrk="1" fontAlgn="base" hangingPunct="1">
        <a:spcBef>
          <a:spcPct val="0"/>
        </a:spcBef>
        <a:spcAft>
          <a:spcPct val="0"/>
        </a:spcAft>
        <a:defRPr sz="2800">
          <a:solidFill>
            <a:schemeClr val="tx1"/>
          </a:solidFill>
          <a:latin typeface="Calibri" pitchFamily="34" charset="0"/>
        </a:defRPr>
      </a:lvl6pPr>
      <a:lvl7pPr marL="914400" algn="l" rtl="0" eaLnBrk="1" fontAlgn="base" hangingPunct="1">
        <a:spcBef>
          <a:spcPct val="0"/>
        </a:spcBef>
        <a:spcAft>
          <a:spcPct val="0"/>
        </a:spcAft>
        <a:defRPr sz="2800">
          <a:solidFill>
            <a:schemeClr val="tx1"/>
          </a:solidFill>
          <a:latin typeface="Calibri" pitchFamily="34" charset="0"/>
        </a:defRPr>
      </a:lvl7pPr>
      <a:lvl8pPr marL="1371600" algn="l" rtl="0" eaLnBrk="1" fontAlgn="base" hangingPunct="1">
        <a:spcBef>
          <a:spcPct val="0"/>
        </a:spcBef>
        <a:spcAft>
          <a:spcPct val="0"/>
        </a:spcAft>
        <a:defRPr sz="2800">
          <a:solidFill>
            <a:schemeClr val="tx1"/>
          </a:solidFill>
          <a:latin typeface="Calibri" pitchFamily="34" charset="0"/>
        </a:defRPr>
      </a:lvl8pPr>
      <a:lvl9pPr marL="1828800" algn="l" rtl="0" eaLnBrk="1" fontAlgn="base" hangingPunct="1">
        <a:spcBef>
          <a:spcPct val="0"/>
        </a:spcBef>
        <a:spcAft>
          <a:spcPct val="0"/>
        </a:spcAft>
        <a:defRPr sz="2800">
          <a:solidFill>
            <a:schemeClr val="tx1"/>
          </a:solidFill>
          <a:latin typeface="Calibri" pitchFamily="34" charset="0"/>
        </a:defRPr>
      </a:lvl9pPr>
    </p:titleStyle>
    <p:bodyStyle>
      <a:lvl1pPr marL="342900" indent="-342900" algn="l" rtl="0" eaLnBrk="1" fontAlgn="base" hangingPunct="1">
        <a:spcBef>
          <a:spcPts val="800"/>
        </a:spcBef>
        <a:spcAft>
          <a:spcPct val="0"/>
        </a:spcAft>
        <a:buClr>
          <a:schemeClr val="tx1"/>
        </a:buClr>
        <a:buFont typeface="Wingdings 3" pitchFamily="18" charset="2"/>
        <a:buChar char=""/>
        <a:defRPr sz="2000" kern="1200">
          <a:solidFill>
            <a:schemeClr val="tx1"/>
          </a:solidFill>
          <a:latin typeface="Calibri" pitchFamily="34" charset="0"/>
          <a:ea typeface="+mn-ea"/>
          <a:cs typeface="+mn-cs"/>
        </a:defRPr>
      </a:lvl1pPr>
      <a:lvl2pPr marL="547688" indent="-180975" algn="l" rtl="0" eaLnBrk="1" fontAlgn="base" hangingPunct="1">
        <a:spcBef>
          <a:spcPts val="300"/>
        </a:spcBef>
        <a:spcAft>
          <a:spcPct val="0"/>
        </a:spcAft>
        <a:buClr>
          <a:schemeClr val="tx1"/>
        </a:buClr>
        <a:buFont typeface="Calibri" pitchFamily="34" charset="0"/>
        <a:buChar char="‒"/>
        <a:defRPr sz="1800" kern="1200">
          <a:solidFill>
            <a:schemeClr val="tx1"/>
          </a:solidFill>
          <a:latin typeface="Calibri" pitchFamily="34" charset="0"/>
          <a:ea typeface="+mn-ea"/>
          <a:cs typeface="+mn-cs"/>
        </a:defRPr>
      </a:lvl2pPr>
      <a:lvl3pPr marL="914400" indent="-168275" algn="l" rtl="0" eaLnBrk="1" fontAlgn="base" hangingPunct="1">
        <a:spcBef>
          <a:spcPts val="300"/>
        </a:spcBef>
        <a:spcAft>
          <a:spcPct val="0"/>
        </a:spcAft>
        <a:buClr>
          <a:schemeClr val="tx1"/>
        </a:buClr>
        <a:buFont typeface="Calibri" pitchFamily="34" charset="0"/>
        <a:buChar char="‒"/>
        <a:defRPr sz="1600" kern="1200">
          <a:solidFill>
            <a:schemeClr val="tx1"/>
          </a:solidFill>
          <a:latin typeface="Calibri" pitchFamily="34" charset="0"/>
          <a:ea typeface="+mn-ea"/>
          <a:cs typeface="+mn-cs"/>
        </a:defRPr>
      </a:lvl3pPr>
      <a:lvl4pPr marL="1371600" indent="-18256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4pPr>
      <a:lvl5pPr marL="1644650" indent="-16351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png"/><Relationship Id="rId2" Type="http://schemas.openxmlformats.org/officeDocument/2006/relationships/hyperlink" Target="http://www.hsafoundation.com/html/HSA_Library.htm" TargetMode="External"/><Relationship Id="rId1" Type="http://schemas.openxmlformats.org/officeDocument/2006/relationships/slideLayout" Target="../slideLayouts/slideLayout5.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 Runtime</a:t>
            </a:r>
            <a:endParaRPr lang="en-US" dirty="0"/>
          </a:p>
        </p:txBody>
      </p:sp>
      <p:sp>
        <p:nvSpPr>
          <p:cNvPr id="3" name="Subtitle 2"/>
          <p:cNvSpPr>
            <a:spLocks noGrp="1"/>
          </p:cNvSpPr>
          <p:nvPr>
            <p:ph type="subTitle" idx="1"/>
          </p:nvPr>
        </p:nvSpPr>
        <p:spPr/>
        <p:txBody>
          <a:bodyPr/>
          <a:lstStyle/>
          <a:p>
            <a:r>
              <a:rPr lang="en-US" dirty="0" smtClean="0"/>
              <a:t>Gregory Stoner </a:t>
            </a:r>
            <a:endParaRPr lang="en-US" dirty="0"/>
          </a:p>
        </p:txBody>
      </p:sp>
    </p:spTree>
    <p:extLst>
      <p:ext uri="{BB962C8B-B14F-4D97-AF65-F5344CB8AC3E}">
        <p14:creationId xmlns:p14="http://schemas.microsoft.com/office/powerpoint/2010/main" val="43114709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 &amp; Attribution</a:t>
            </a:r>
          </a:p>
        </p:txBody>
      </p:sp>
      <p:sp>
        <p:nvSpPr>
          <p:cNvPr id="3" name="Content Placeholder 2"/>
          <p:cNvSpPr>
            <a:spLocks noGrp="1"/>
          </p:cNvSpPr>
          <p:nvPr>
            <p:ph idx="1"/>
          </p:nvPr>
        </p:nvSpPr>
        <p:spPr/>
        <p:txBody>
          <a:bodyPr anchor="b"/>
          <a:lstStyle/>
          <a:p>
            <a:pPr marL="0" indent="0" defTabSz="652463">
              <a:spcAft>
                <a:spcPts val="0"/>
              </a:spcAft>
              <a:buNone/>
              <a:defRPr/>
            </a:pPr>
            <a:r>
              <a:rPr lang="en-US" sz="1400" dirty="0"/>
              <a:t>The information presented in this document is for informational purposes only and may contain technical inaccuracies, omissions and typographical errors.</a:t>
            </a:r>
            <a:br>
              <a:rPr lang="en-US" sz="1400" dirty="0"/>
            </a:br>
            <a:endParaRPr lang="en-US" sz="1400" dirty="0"/>
          </a:p>
          <a:p>
            <a:pPr marL="0" indent="0" defTabSz="652463">
              <a:spcAft>
                <a:spcPts val="0"/>
              </a:spcAft>
              <a:buNone/>
              <a:defRPr/>
            </a:pPr>
            <a:r>
              <a:rPr lang="en-US" sz="1400" dirty="0"/>
              <a:t>The information contained herein is subject to change and may be rendered inaccurate for many reasons, including but not limited to product and roadmap changes, component and motherboard version changes, new model and/or product releases, product differences between differing manufacturers, software changes, BIOS flashes, firmware upgrades, or the like. AMD assumes no obligation to update or otherwise correct or revise this information. However, AMD reserves the right to revise this information and to make changes from time to time to the content hereof without obligation of AMD to notify any person of such revisions or changes.</a:t>
            </a:r>
            <a:br>
              <a:rPr lang="en-US" sz="1400" dirty="0"/>
            </a:br>
            <a:endParaRPr lang="en-US" sz="1400" dirty="0"/>
          </a:p>
          <a:p>
            <a:pPr marL="0" indent="0" defTabSz="652463">
              <a:spcAft>
                <a:spcPts val="0"/>
              </a:spcAft>
              <a:buNone/>
              <a:defRPr/>
            </a:pPr>
            <a:r>
              <a:rPr lang="en-US" sz="1400" dirty="0"/>
              <a:t>AMD MAKES NO REPRESENTATIONS OR WARRANTIES WITH RESPECT TO THE CONTENTS HEREOF AND ASSUMES NO RESPONSIBILITY FOR ANY INACCURACIES, ERRORS OR OMISSIONS THAT MAY APPEAR IN THIS INFORMATION.</a:t>
            </a:r>
            <a:br>
              <a:rPr lang="en-US" sz="1400" dirty="0"/>
            </a:br>
            <a:endParaRPr lang="en-US" sz="1400" dirty="0"/>
          </a:p>
          <a:p>
            <a:pPr marL="0" indent="0" defTabSz="652463">
              <a:spcAft>
                <a:spcPts val="0"/>
              </a:spcAft>
              <a:buNone/>
              <a:defRPr/>
            </a:pPr>
            <a:r>
              <a:rPr lang="en-US" sz="1400" dirty="0"/>
              <a:t>AMD SPECIFICALLY DISCLAIMS ANY IMPLIED WARRANTIES OF MERCHANTABILITY OR FITNESS FOR ANY PARTICULAR PURPOSE. IN NO EVENT WILL AMD BE LIABLE TO ANY PERSON FOR ANY DIRECT, INDIRECT, SPECIAL OR OTHER CONSEQUENTIAL DAMAGES ARISING FROM THE USE OF ANY INFORMATION CONTAINED HEREIN, EVEN IF AMD IS EXPRESSLY ADVISED OF THE POSSIBILITY OF SUCH DAMAGES.</a:t>
            </a:r>
          </a:p>
          <a:p>
            <a:pPr marL="0" indent="0" algn="just" defTabSz="652463">
              <a:spcAft>
                <a:spcPts val="0"/>
              </a:spcAft>
              <a:buNone/>
              <a:defRPr/>
            </a:pPr>
            <a:endParaRPr lang="en-US" sz="1400" b="1" u="sng" dirty="0"/>
          </a:p>
          <a:p>
            <a:pPr marL="0" indent="0" algn="just" defTabSz="652463">
              <a:spcAft>
                <a:spcPts val="0"/>
              </a:spcAft>
              <a:buNone/>
              <a:defRPr/>
            </a:pPr>
            <a:r>
              <a:rPr lang="en-US" sz="1400" b="1" u="sng" dirty="0"/>
              <a:t>ATTRIBUTION</a:t>
            </a:r>
          </a:p>
          <a:p>
            <a:pPr marL="0" indent="0">
              <a:buNone/>
            </a:pPr>
            <a:r>
              <a:rPr lang="en-US" sz="1400" dirty="0"/>
              <a:t>© 2013 Advanced Micro Devices, Inc. All rights reserved. AMD, the AMD Arrow logo</a:t>
            </a:r>
            <a:r>
              <a:rPr lang="en-CA" sz="1400" dirty="0"/>
              <a:t> </a:t>
            </a:r>
            <a:r>
              <a:rPr lang="en-US" sz="1400" dirty="0"/>
              <a:t>and combinations thereof are trademarks of Advanced Micro Devices, Inc. in the United States and/or other jurisdictions. Other names are for informational purposes only and may be trademarks of their respective owners.</a:t>
            </a:r>
          </a:p>
        </p:txBody>
      </p:sp>
    </p:spTree>
    <p:extLst>
      <p:ext uri="{BB962C8B-B14F-4D97-AF65-F5344CB8AC3E}">
        <p14:creationId xmlns:p14="http://schemas.microsoft.com/office/powerpoint/2010/main" val="12381278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548126" y="220692"/>
            <a:ext cx="10747867" cy="662152"/>
          </a:xfrm>
        </p:spPr>
        <p:txBody>
          <a:bodyPr/>
          <a:lstStyle/>
          <a:p>
            <a:r>
              <a:rPr lang="en-US" dirty="0" smtClean="0"/>
              <a:t>Is it </a:t>
            </a:r>
            <a:r>
              <a:rPr lang="en-US" dirty="0" smtClean="0"/>
              <a:t>1988 all over again- </a:t>
            </a:r>
            <a:endParaRPr lang="en-US" dirty="0"/>
          </a:p>
        </p:txBody>
      </p:sp>
      <p:pic>
        <p:nvPicPr>
          <p:cNvPr id="4" name="Content Placeholder 3"/>
          <p:cNvPicPr>
            <a:picLocks noGrp="1" noChangeAspect="1"/>
          </p:cNvPicPr>
          <p:nvPr>
            <p:ph type="pic" idx="1"/>
          </p:nvPr>
        </p:nvPicPr>
        <p:blipFill>
          <a:blip r:embed="rId2"/>
          <a:srcRect t="8174" b="8174"/>
          <a:stretch>
            <a:fillRect/>
          </a:stretch>
        </p:blipFill>
        <p:spPr>
          <a:xfrm>
            <a:off x="548126" y="1831500"/>
            <a:ext cx="3046412" cy="2405474"/>
          </a:xfrm>
          <a:prstGeom prst="rect">
            <a:avLst/>
          </a:prstGeom>
        </p:spPr>
      </p:pic>
      <p:sp>
        <p:nvSpPr>
          <p:cNvPr id="10" name="Text Placeholder 9"/>
          <p:cNvSpPr>
            <a:spLocks noGrp="1"/>
          </p:cNvSpPr>
          <p:nvPr>
            <p:ph type="body" sz="half" idx="2"/>
          </p:nvPr>
        </p:nvSpPr>
        <p:spPr>
          <a:xfrm>
            <a:off x="3898297" y="1831499"/>
            <a:ext cx="8004669" cy="4178683"/>
          </a:xfrm>
        </p:spPr>
        <p:txBody>
          <a:bodyPr>
            <a:normAutofit lnSpcReduction="10000"/>
          </a:bodyPr>
          <a:lstStyle/>
          <a:p>
            <a:pPr marL="342900" indent="-342900">
              <a:buFont typeface="Arial" panose="020B0604020202020204" pitchFamily="34" charset="0"/>
              <a:buChar char="•"/>
            </a:pPr>
            <a:r>
              <a:rPr lang="en-US" sz="2000" dirty="0"/>
              <a:t>H</a:t>
            </a:r>
            <a:r>
              <a:rPr lang="en-US" sz="2000" dirty="0" smtClean="0"/>
              <a:t>ighly-specialized, memory-mapped IO device</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To </a:t>
            </a:r>
            <a:r>
              <a:rPr lang="en-US" sz="2000" dirty="0"/>
              <a:t>take advantage of the performance offered by the 3167, </a:t>
            </a:r>
          </a:p>
          <a:p>
            <a:pPr marL="800100" lvl="1" indent="-342900">
              <a:buFont typeface="Arial" panose="020B0604020202020204" pitchFamily="34" charset="0"/>
              <a:buChar char="•"/>
            </a:pPr>
            <a:r>
              <a:rPr lang="en-US" sz="1800" dirty="0"/>
              <a:t>A</a:t>
            </a:r>
            <a:r>
              <a:rPr lang="en-US" sz="1800" dirty="0" smtClean="0"/>
              <a:t>pplications had </a:t>
            </a:r>
            <a:r>
              <a:rPr lang="en-US" sz="1800" dirty="0"/>
              <a:t>to be re-compiled using a compiler </a:t>
            </a:r>
            <a:r>
              <a:rPr lang="en-US" sz="1800" dirty="0" smtClean="0"/>
              <a:t>that </a:t>
            </a:r>
            <a:r>
              <a:rPr lang="en-US" sz="1800" dirty="0"/>
              <a:t>supported </a:t>
            </a:r>
            <a:r>
              <a:rPr lang="en-US" sz="1800" dirty="0" smtClean="0"/>
              <a:t>the </a:t>
            </a:r>
            <a:r>
              <a:rPr lang="en-US" sz="1800" dirty="0" err="1" smtClean="0"/>
              <a:t>Weitek</a:t>
            </a:r>
            <a:r>
              <a:rPr lang="en-US" sz="1800" dirty="0" smtClean="0"/>
              <a:t> </a:t>
            </a:r>
            <a:r>
              <a:rPr lang="en-US" sz="1800" dirty="0"/>
              <a:t>co-processor. </a:t>
            </a:r>
            <a:endParaRPr lang="en-US" sz="1800"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Applications </a:t>
            </a:r>
            <a:r>
              <a:rPr lang="en-US" sz="2000" dirty="0"/>
              <a:t>re-compiled for </a:t>
            </a:r>
            <a:r>
              <a:rPr lang="en-US" sz="2000" dirty="0" err="1"/>
              <a:t>Weitek</a:t>
            </a:r>
            <a:r>
              <a:rPr lang="en-US" sz="2000" dirty="0"/>
              <a:t> </a:t>
            </a:r>
            <a:r>
              <a:rPr lang="en-US" sz="2000" dirty="0" smtClean="0"/>
              <a:t>operate faster </a:t>
            </a:r>
            <a:r>
              <a:rPr lang="en-US" sz="2000" dirty="0"/>
              <a:t>than with any other 80387 co-processor, </a:t>
            </a:r>
            <a:endParaRPr lang="en-US" sz="2000" dirty="0" smtClean="0"/>
          </a:p>
          <a:p>
            <a:pPr marL="800100" lvl="1" indent="-342900">
              <a:buFont typeface="Arial" panose="020B0604020202020204" pitchFamily="34" charset="0"/>
              <a:buChar char="•"/>
            </a:pPr>
            <a:r>
              <a:rPr lang="en-US" sz="1800" dirty="0"/>
              <a:t>E</a:t>
            </a:r>
            <a:r>
              <a:rPr lang="en-US" sz="1800" dirty="0" smtClean="0"/>
              <a:t>specially </a:t>
            </a:r>
            <a:r>
              <a:rPr lang="en-US" sz="1800" dirty="0"/>
              <a:t>when the applications </a:t>
            </a:r>
            <a:r>
              <a:rPr lang="en-US" sz="1800" dirty="0" smtClean="0"/>
              <a:t>use </a:t>
            </a:r>
            <a:r>
              <a:rPr lang="en-US" sz="1800" dirty="0"/>
              <a:t>single-precision floating point numbers</a:t>
            </a:r>
            <a:r>
              <a:rPr lang="en-US" sz="1800" dirty="0" smtClean="0"/>
              <a:t>.   </a:t>
            </a:r>
          </a:p>
          <a:p>
            <a:pPr marL="800100" lvl="1" indent="-342900">
              <a:buFont typeface="Arial" panose="020B0604020202020204" pitchFamily="34" charset="0"/>
              <a:buChar char="•"/>
            </a:pPr>
            <a:r>
              <a:rPr lang="en-US" sz="1800" dirty="0" smtClean="0"/>
              <a:t>2.5 times the  performance of an Intel 387DX coprocessor</a:t>
            </a:r>
          </a:p>
          <a:p>
            <a:pPr lvl="1"/>
            <a:endParaRPr lang="en-US" sz="1800" dirty="0" smtClean="0"/>
          </a:p>
          <a:p>
            <a:pPr marL="342900" indent="-342900">
              <a:buFont typeface="Arial" panose="020B0604020202020204" pitchFamily="34" charset="0"/>
              <a:buChar char="•"/>
            </a:pPr>
            <a:r>
              <a:rPr lang="en-US" sz="2000" dirty="0" smtClean="0"/>
              <a:t>Latency Kills – does any one remember the  WEITEK 4167 </a:t>
            </a:r>
            <a:endParaRPr lang="en-US" sz="2000" dirty="0"/>
          </a:p>
        </p:txBody>
      </p:sp>
    </p:spTree>
    <p:extLst>
      <p:ext uri="{BB962C8B-B14F-4D97-AF65-F5344CB8AC3E}">
        <p14:creationId xmlns:p14="http://schemas.microsoft.com/office/powerpoint/2010/main" val="1420342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Pull Forward 30 Years: We are seeing</a:t>
            </a:r>
            <a:endParaRPr lang="en-US" dirty="0"/>
          </a:p>
        </p:txBody>
      </p:sp>
      <p:sp>
        <p:nvSpPr>
          <p:cNvPr id="3" name="Content Placeholder 2"/>
          <p:cNvSpPr>
            <a:spLocks noGrp="1"/>
          </p:cNvSpPr>
          <p:nvPr>
            <p:ph idx="1"/>
          </p:nvPr>
        </p:nvSpPr>
        <p:spPr>
          <a:xfrm>
            <a:off x="307213" y="1011009"/>
            <a:ext cx="11338560" cy="4937760"/>
          </a:xfrm>
        </p:spPr>
        <p:txBody>
          <a:bodyPr/>
          <a:lstStyle/>
          <a:p>
            <a:r>
              <a:rPr lang="en-US" sz="2400" b="1" dirty="0" smtClean="0"/>
              <a:t>Hardware Acceleration is </a:t>
            </a:r>
            <a:r>
              <a:rPr lang="en-US" sz="2400" b="1" dirty="0" smtClean="0"/>
              <a:t>again common </a:t>
            </a:r>
            <a:r>
              <a:rPr lang="en-US" sz="2400" b="1" dirty="0" smtClean="0"/>
              <a:t>path way :  </a:t>
            </a:r>
            <a:r>
              <a:rPr lang="en-US" sz="2400" dirty="0" smtClean="0"/>
              <a:t>Current solutions have significant hardware and software challenges when integrating accelerators </a:t>
            </a:r>
          </a:p>
          <a:p>
            <a:endParaRPr lang="en-US" sz="2400" dirty="0" smtClean="0"/>
          </a:p>
          <a:p>
            <a:r>
              <a:rPr lang="en-US" sz="2400" b="1" dirty="0" smtClean="0"/>
              <a:t>Programmability is  core issue: </a:t>
            </a:r>
            <a:r>
              <a:rPr lang="en-US" sz="2400" dirty="0" smtClean="0"/>
              <a:t>Parallel programming is difficult – Currently very specialized languages (</a:t>
            </a:r>
            <a:r>
              <a:rPr lang="en-US" sz="2400" dirty="0" err="1" smtClean="0"/>
              <a:t>e.g</a:t>
            </a:r>
            <a:r>
              <a:rPr lang="en-US" sz="2400" dirty="0" smtClean="0"/>
              <a:t>, </a:t>
            </a:r>
            <a:r>
              <a:rPr lang="en-US" sz="2400" dirty="0" err="1" smtClean="0"/>
              <a:t>OpenCL</a:t>
            </a:r>
            <a:r>
              <a:rPr lang="en-US" sz="2400" dirty="0" smtClean="0"/>
              <a:t> and CUDA) are used to take advantage of GPU acceleration which limit number of developer who can access system.  </a:t>
            </a:r>
          </a:p>
          <a:p>
            <a:endParaRPr lang="en-US" sz="2400" dirty="0" smtClean="0"/>
          </a:p>
          <a:p>
            <a:r>
              <a:rPr lang="en-US" sz="2400" b="1" dirty="0" smtClean="0"/>
              <a:t>We need better solution to support better integration  of emerging memory technologies into SOC  : </a:t>
            </a:r>
            <a:r>
              <a:rPr lang="en-US" sz="2400" dirty="0" smtClean="0"/>
              <a:t>to solve core problem that need increased bandwidth and better match arithmetic intensities </a:t>
            </a:r>
          </a:p>
          <a:p>
            <a:endParaRPr lang="en-US" sz="2400" dirty="0" smtClean="0"/>
          </a:p>
          <a:p>
            <a:pPr marL="0" indent="0">
              <a:buNone/>
            </a:pPr>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121341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723" y="178934"/>
            <a:ext cx="11751898" cy="474345"/>
          </a:xfrm>
        </p:spPr>
        <p:txBody>
          <a:bodyPr>
            <a:normAutofit/>
          </a:bodyPr>
          <a:lstStyle/>
          <a:p>
            <a:r>
              <a:rPr lang="en-US" dirty="0" smtClean="0"/>
              <a:t>Can we simplify programing Accelerators? </a:t>
            </a:r>
            <a:endParaRPr lang="en-US" dirty="0"/>
          </a:p>
        </p:txBody>
      </p:sp>
      <p:sp>
        <p:nvSpPr>
          <p:cNvPr id="3" name="Content Placeholder 2"/>
          <p:cNvSpPr>
            <a:spLocks noGrp="1"/>
          </p:cNvSpPr>
          <p:nvPr>
            <p:ph idx="1"/>
          </p:nvPr>
        </p:nvSpPr>
        <p:spPr>
          <a:xfrm>
            <a:off x="308723" y="1236913"/>
            <a:ext cx="11335607" cy="4936474"/>
          </a:xfrm>
        </p:spPr>
        <p:txBody>
          <a:bodyPr/>
          <a:lstStyle/>
          <a:p>
            <a:pPr marL="0" indent="0">
              <a:spcBef>
                <a:spcPts val="0"/>
              </a:spcBef>
              <a:buNone/>
            </a:pPr>
            <a:r>
              <a:rPr lang="en-US" sz="1799" dirty="0" err="1">
                <a:latin typeface="Courier New" pitchFamily="49" charset="0"/>
                <a:cs typeface="Courier New" pitchFamily="49" charset="0"/>
              </a:rPr>
              <a:t>int</a:t>
            </a:r>
            <a:r>
              <a:rPr lang="en-US" sz="1799" dirty="0">
                <a:latin typeface="Courier New" pitchFamily="49" charset="0"/>
                <a:cs typeface="Courier New" pitchFamily="49" charset="0"/>
              </a:rPr>
              <a:t> column = 128;      </a:t>
            </a:r>
          </a:p>
          <a:p>
            <a:pPr marL="0" indent="0">
              <a:spcBef>
                <a:spcPts val="0"/>
              </a:spcBef>
              <a:buNone/>
            </a:pPr>
            <a:r>
              <a:rPr lang="en-US" sz="1799" dirty="0" err="1">
                <a:latin typeface="Courier New" pitchFamily="49" charset="0"/>
                <a:cs typeface="Courier New" pitchFamily="49" charset="0"/>
              </a:rPr>
              <a:t>int</a:t>
            </a:r>
            <a:r>
              <a:rPr lang="en-US" sz="1799" dirty="0">
                <a:latin typeface="Courier New" pitchFamily="49" charset="0"/>
                <a:cs typeface="Courier New" pitchFamily="49" charset="0"/>
              </a:rPr>
              <a:t> row = 256;</a:t>
            </a:r>
          </a:p>
          <a:p>
            <a:pPr marL="0" indent="0">
              <a:spcBef>
                <a:spcPts val="0"/>
              </a:spcBef>
              <a:buNone/>
            </a:pPr>
            <a:r>
              <a:rPr lang="en-US" sz="1799" dirty="0">
                <a:latin typeface="Courier New" pitchFamily="49" charset="0"/>
                <a:cs typeface="Courier New" pitchFamily="49" charset="0"/>
              </a:rPr>
              <a:t>// define the compute grid</a:t>
            </a:r>
          </a:p>
          <a:p>
            <a:pPr marL="0" indent="0">
              <a:spcBef>
                <a:spcPts val="0"/>
              </a:spcBef>
              <a:buNone/>
            </a:pPr>
            <a:r>
              <a:rPr lang="en-US" sz="1799" dirty="0">
                <a:latin typeface="Courier New" pitchFamily="49" charset="0"/>
                <a:cs typeface="Courier New" pitchFamily="49" charset="0"/>
              </a:rPr>
              <a:t>bounds&lt;2&gt; grid { column, row };</a:t>
            </a:r>
          </a:p>
          <a:p>
            <a:pPr marL="0" indent="0">
              <a:spcBef>
                <a:spcPts val="0"/>
              </a:spcBef>
              <a:buNone/>
            </a:pPr>
            <a:endParaRPr lang="en-US" sz="1799" dirty="0">
              <a:latin typeface="Courier New" pitchFamily="49" charset="0"/>
              <a:cs typeface="Courier New" pitchFamily="49" charset="0"/>
            </a:endParaRPr>
          </a:p>
          <a:p>
            <a:pPr marL="0" indent="0">
              <a:spcBef>
                <a:spcPts val="0"/>
              </a:spcBef>
              <a:buNone/>
            </a:pPr>
            <a:r>
              <a:rPr lang="en-US" sz="1799" dirty="0">
                <a:latin typeface="Courier New" pitchFamily="49" charset="0"/>
                <a:cs typeface="Courier New" pitchFamily="49" charset="0"/>
              </a:rPr>
              <a:t>float* a = new float[</a:t>
            </a:r>
            <a:r>
              <a:rPr lang="en-US" sz="1799" dirty="0" err="1">
                <a:latin typeface="Courier New" pitchFamily="49" charset="0"/>
                <a:cs typeface="Courier New" pitchFamily="49" charset="0"/>
              </a:rPr>
              <a:t>grid.size</a:t>
            </a:r>
            <a:r>
              <a:rPr lang="en-US" sz="1799" dirty="0">
                <a:latin typeface="Courier New" pitchFamily="49" charset="0"/>
                <a:cs typeface="Courier New" pitchFamily="49" charset="0"/>
              </a:rPr>
              <a:t>()];</a:t>
            </a:r>
          </a:p>
          <a:p>
            <a:pPr marL="0" indent="0">
              <a:spcBef>
                <a:spcPts val="0"/>
              </a:spcBef>
              <a:buNone/>
            </a:pPr>
            <a:r>
              <a:rPr lang="en-US" sz="1799" dirty="0">
                <a:latin typeface="Courier New" pitchFamily="49" charset="0"/>
                <a:cs typeface="Courier New" pitchFamily="49" charset="0"/>
              </a:rPr>
              <a:t>float* b = new float[</a:t>
            </a:r>
            <a:r>
              <a:rPr lang="en-US" sz="1799" dirty="0" err="1">
                <a:latin typeface="Courier New" pitchFamily="49" charset="0"/>
                <a:cs typeface="Courier New" pitchFamily="49" charset="0"/>
              </a:rPr>
              <a:t>grid.size</a:t>
            </a:r>
            <a:r>
              <a:rPr lang="en-US" sz="1799" dirty="0">
                <a:latin typeface="Courier New" pitchFamily="49" charset="0"/>
                <a:cs typeface="Courier New" pitchFamily="49" charset="0"/>
              </a:rPr>
              <a:t>()];</a:t>
            </a:r>
          </a:p>
          <a:p>
            <a:pPr marL="0" indent="0">
              <a:spcBef>
                <a:spcPts val="0"/>
              </a:spcBef>
              <a:buNone/>
            </a:pPr>
            <a:r>
              <a:rPr lang="en-US" sz="1799" dirty="0">
                <a:latin typeface="Courier New" pitchFamily="49" charset="0"/>
                <a:cs typeface="Courier New" pitchFamily="49" charset="0"/>
              </a:rPr>
              <a:t>float* c = new float[</a:t>
            </a:r>
            <a:r>
              <a:rPr lang="en-US" sz="1799" dirty="0" err="1">
                <a:latin typeface="Courier New" pitchFamily="49" charset="0"/>
                <a:cs typeface="Courier New" pitchFamily="49" charset="0"/>
              </a:rPr>
              <a:t>grid.size</a:t>
            </a:r>
            <a:r>
              <a:rPr lang="en-US" sz="1799" dirty="0">
                <a:latin typeface="Courier New" pitchFamily="49" charset="0"/>
                <a:cs typeface="Courier New" pitchFamily="49" charset="0"/>
              </a:rPr>
              <a:t>()];</a:t>
            </a:r>
          </a:p>
          <a:p>
            <a:pPr marL="0" indent="0">
              <a:spcBef>
                <a:spcPts val="0"/>
              </a:spcBef>
              <a:buNone/>
            </a:pPr>
            <a:r>
              <a:rPr lang="en-US" sz="1799" dirty="0">
                <a:latin typeface="Courier New" pitchFamily="49" charset="0"/>
                <a:cs typeface="Courier New" pitchFamily="49" charset="0"/>
              </a:rPr>
              <a:t>…</a:t>
            </a:r>
          </a:p>
          <a:p>
            <a:pPr marL="0" indent="0">
              <a:spcBef>
                <a:spcPts val="0"/>
              </a:spcBef>
              <a:buNone/>
            </a:pPr>
            <a:r>
              <a:rPr lang="en-US" sz="1799" dirty="0">
                <a:latin typeface="Courier New" pitchFamily="49" charset="0"/>
                <a:cs typeface="Courier New" pitchFamily="49" charset="0"/>
              </a:rPr>
              <a:t>// begin() and end() returns iterator objects from the grid</a:t>
            </a:r>
          </a:p>
          <a:p>
            <a:pPr marL="0" indent="0">
              <a:spcBef>
                <a:spcPts val="0"/>
              </a:spcBef>
              <a:buNone/>
            </a:pPr>
            <a:r>
              <a:rPr lang="en-US" sz="1799" dirty="0">
                <a:latin typeface="Courier New" pitchFamily="49" charset="0"/>
                <a:cs typeface="Courier New" pitchFamily="49" charset="0"/>
              </a:rPr>
              <a:t>// the index&lt;&gt; object provides the loop indices/</a:t>
            </a:r>
            <a:r>
              <a:rPr lang="en-US" sz="1799" dirty="0" err="1">
                <a:latin typeface="Courier New" pitchFamily="49" charset="0"/>
                <a:cs typeface="Courier New" pitchFamily="49" charset="0"/>
              </a:rPr>
              <a:t>workitem</a:t>
            </a:r>
            <a:r>
              <a:rPr lang="en-US" sz="1799" dirty="0">
                <a:latin typeface="Courier New" pitchFamily="49" charset="0"/>
                <a:cs typeface="Courier New" pitchFamily="49" charset="0"/>
              </a:rPr>
              <a:t> ids</a:t>
            </a:r>
          </a:p>
          <a:p>
            <a:pPr marL="0" indent="0">
              <a:spcBef>
                <a:spcPts val="0"/>
              </a:spcBef>
              <a:buNone/>
            </a:pPr>
            <a:r>
              <a:rPr lang="en-US" sz="1799" dirty="0">
                <a:latin typeface="Courier New" pitchFamily="49" charset="0"/>
                <a:cs typeface="Courier New" pitchFamily="49" charset="0"/>
              </a:rPr>
              <a:t>parallel::</a:t>
            </a:r>
            <a:r>
              <a:rPr lang="en-US" sz="1799" dirty="0" err="1">
                <a:latin typeface="Courier New" pitchFamily="49" charset="0"/>
                <a:cs typeface="Courier New" pitchFamily="49" charset="0"/>
              </a:rPr>
              <a:t>for_each</a:t>
            </a:r>
            <a:r>
              <a:rPr lang="en-US" sz="1799" dirty="0">
                <a:latin typeface="Courier New" pitchFamily="49" charset="0"/>
                <a:cs typeface="Courier New" pitchFamily="49" charset="0"/>
              </a:rPr>
              <a:t>(par,  begin(grid), end(grid), [&amp;](index&lt;2&gt; </a:t>
            </a:r>
            <a:r>
              <a:rPr lang="en-US" sz="1799" dirty="0" err="1">
                <a:latin typeface="Courier New" pitchFamily="49" charset="0"/>
                <a:cs typeface="Courier New" pitchFamily="49" charset="0"/>
              </a:rPr>
              <a:t>idx</a:t>
            </a:r>
            <a:r>
              <a:rPr lang="en-US" sz="1799" dirty="0">
                <a:latin typeface="Courier New" pitchFamily="49" charset="0"/>
                <a:cs typeface="Courier New" pitchFamily="49" charset="0"/>
              </a:rPr>
              <a:t>) {</a:t>
            </a:r>
          </a:p>
          <a:p>
            <a:pPr marL="0" indent="0">
              <a:spcBef>
                <a:spcPts val="0"/>
              </a:spcBef>
              <a:buNone/>
            </a:pPr>
            <a:r>
              <a:rPr lang="en-US" sz="1799" dirty="0">
                <a:latin typeface="Courier New" pitchFamily="49" charset="0"/>
                <a:cs typeface="Courier New" pitchFamily="49" charset="0"/>
              </a:rPr>
              <a:t>  </a:t>
            </a:r>
            <a:r>
              <a:rPr lang="en-US" sz="1799" dirty="0" err="1">
                <a:latin typeface="Courier New" pitchFamily="49" charset="0"/>
                <a:cs typeface="Courier New" pitchFamily="49" charset="0"/>
              </a:rPr>
              <a:t>int</a:t>
            </a:r>
            <a:r>
              <a:rPr lang="en-US" sz="1799" dirty="0">
                <a:latin typeface="Courier New" pitchFamily="49" charset="0"/>
                <a:cs typeface="Courier New" pitchFamily="49" charset="0"/>
              </a:rPr>
              <a:t> </a:t>
            </a:r>
            <a:r>
              <a:rPr lang="en-US" sz="1799" dirty="0" err="1">
                <a:latin typeface="Courier New" pitchFamily="49" charset="0"/>
                <a:cs typeface="Courier New" pitchFamily="49" charset="0"/>
              </a:rPr>
              <a:t>i</a:t>
            </a:r>
            <a:r>
              <a:rPr lang="en-US" sz="1799" dirty="0">
                <a:latin typeface="Courier New" pitchFamily="49" charset="0"/>
                <a:cs typeface="Courier New" pitchFamily="49" charset="0"/>
              </a:rPr>
              <a:t> = </a:t>
            </a:r>
            <a:r>
              <a:rPr lang="en-US" sz="1799" dirty="0" err="1">
                <a:latin typeface="Courier New" pitchFamily="49" charset="0"/>
                <a:cs typeface="Courier New" pitchFamily="49" charset="0"/>
              </a:rPr>
              <a:t>idx</a:t>
            </a:r>
            <a:r>
              <a:rPr lang="en-US" sz="1799" dirty="0">
                <a:latin typeface="Courier New" pitchFamily="49" charset="0"/>
                <a:cs typeface="Courier New" pitchFamily="49" charset="0"/>
              </a:rPr>
              <a:t>[1] * column + </a:t>
            </a:r>
            <a:r>
              <a:rPr lang="en-US" sz="1799" dirty="0" err="1">
                <a:latin typeface="Courier New" pitchFamily="49" charset="0"/>
                <a:cs typeface="Courier New" pitchFamily="49" charset="0"/>
              </a:rPr>
              <a:t>idx</a:t>
            </a:r>
            <a:r>
              <a:rPr lang="en-US" sz="1799" dirty="0">
                <a:latin typeface="Courier New" pitchFamily="49" charset="0"/>
                <a:cs typeface="Courier New" pitchFamily="49" charset="0"/>
              </a:rPr>
              <a:t>[0]; // </a:t>
            </a:r>
            <a:r>
              <a:rPr lang="en-US" sz="1799" dirty="0" err="1">
                <a:latin typeface="Courier New" pitchFamily="49" charset="0"/>
                <a:cs typeface="Courier New" pitchFamily="49" charset="0"/>
              </a:rPr>
              <a:t>idx</a:t>
            </a:r>
            <a:r>
              <a:rPr lang="en-US" sz="1799" dirty="0">
                <a:latin typeface="Courier New" pitchFamily="49" charset="0"/>
                <a:cs typeface="Courier New" pitchFamily="49" charset="0"/>
              </a:rPr>
              <a:t> contains work-item </a:t>
            </a:r>
            <a:r>
              <a:rPr lang="en-US" sz="1799" dirty="0" err="1">
                <a:latin typeface="Courier New" pitchFamily="49" charset="0"/>
                <a:cs typeface="Courier New" pitchFamily="49" charset="0"/>
              </a:rPr>
              <a:t>coord</a:t>
            </a:r>
            <a:r>
              <a:rPr lang="en-US" sz="1799" dirty="0">
                <a:latin typeface="Courier New" pitchFamily="49" charset="0"/>
                <a:cs typeface="Courier New" pitchFamily="49" charset="0"/>
              </a:rPr>
              <a:t> in grid</a:t>
            </a:r>
          </a:p>
          <a:p>
            <a:pPr marL="0" indent="0">
              <a:spcBef>
                <a:spcPts val="0"/>
              </a:spcBef>
              <a:buNone/>
            </a:pPr>
            <a:r>
              <a:rPr lang="en-US" sz="1799" dirty="0">
                <a:latin typeface="Courier New" pitchFamily="49" charset="0"/>
                <a:cs typeface="Courier New" pitchFamily="49" charset="0"/>
              </a:rPr>
              <a:t>  c[</a:t>
            </a:r>
            <a:r>
              <a:rPr lang="en-US" sz="1799" dirty="0" err="1">
                <a:latin typeface="Courier New" pitchFamily="49" charset="0"/>
                <a:cs typeface="Courier New" pitchFamily="49" charset="0"/>
              </a:rPr>
              <a:t>i</a:t>
            </a:r>
            <a:r>
              <a:rPr lang="en-US" sz="1799" dirty="0">
                <a:latin typeface="Courier New" pitchFamily="49" charset="0"/>
                <a:cs typeface="Courier New" pitchFamily="49" charset="0"/>
              </a:rPr>
              <a:t>] = a[</a:t>
            </a:r>
            <a:r>
              <a:rPr lang="en-US" sz="1799" dirty="0" err="1">
                <a:latin typeface="Courier New" pitchFamily="49" charset="0"/>
                <a:cs typeface="Courier New" pitchFamily="49" charset="0"/>
              </a:rPr>
              <a:t>i</a:t>
            </a:r>
            <a:r>
              <a:rPr lang="en-US" sz="1799" dirty="0">
                <a:latin typeface="Courier New" pitchFamily="49" charset="0"/>
                <a:cs typeface="Courier New" pitchFamily="49" charset="0"/>
              </a:rPr>
              <a:t>] + b[</a:t>
            </a:r>
            <a:r>
              <a:rPr lang="en-US" sz="1799" dirty="0" err="1">
                <a:latin typeface="Courier New" pitchFamily="49" charset="0"/>
                <a:cs typeface="Courier New" pitchFamily="49" charset="0"/>
              </a:rPr>
              <a:t>i</a:t>
            </a:r>
            <a:r>
              <a:rPr lang="en-US" sz="1799" dirty="0">
                <a:latin typeface="Courier New" pitchFamily="49" charset="0"/>
                <a:cs typeface="Courier New" pitchFamily="49" charset="0"/>
              </a:rPr>
              <a:t>];</a:t>
            </a:r>
          </a:p>
          <a:p>
            <a:pPr marL="0" indent="0">
              <a:spcBef>
                <a:spcPts val="0"/>
              </a:spcBef>
              <a:buNone/>
            </a:pPr>
            <a:r>
              <a:rPr lang="en-US" sz="1799" dirty="0">
                <a:latin typeface="Courier New" pitchFamily="49" charset="0"/>
                <a:cs typeface="Courier New" pitchFamily="49" charset="0"/>
              </a:rPr>
              <a:t>}</a:t>
            </a:r>
          </a:p>
          <a:p>
            <a:pPr marL="0" indent="0">
              <a:buNone/>
            </a:pPr>
            <a:endParaRPr lang="en-US" sz="1600" dirty="0"/>
          </a:p>
        </p:txBody>
      </p:sp>
      <p:sp>
        <p:nvSpPr>
          <p:cNvPr id="4" name="Text Placeholder 3"/>
          <p:cNvSpPr>
            <a:spLocks noGrp="1"/>
          </p:cNvSpPr>
          <p:nvPr>
            <p:ph type="body" sz="quarter" idx="10"/>
          </p:nvPr>
        </p:nvSpPr>
        <p:spPr/>
        <p:txBody>
          <a:bodyPr/>
          <a:lstStyle/>
          <a:p>
            <a:r>
              <a:rPr lang="en-US" dirty="0" smtClean="0"/>
              <a:t>Single Source Compilation of C++ </a:t>
            </a:r>
            <a:endParaRPr lang="en-US" dirty="0"/>
          </a:p>
        </p:txBody>
      </p:sp>
      <p:sp>
        <p:nvSpPr>
          <p:cNvPr id="6" name="Rectangular Callout 5"/>
          <p:cNvSpPr/>
          <p:nvPr/>
        </p:nvSpPr>
        <p:spPr>
          <a:xfrm>
            <a:off x="6716152" y="2079814"/>
            <a:ext cx="2133600" cy="878541"/>
          </a:xfrm>
          <a:prstGeom prst="wedgeRectCallout">
            <a:avLst>
              <a:gd name="adj1" fmla="val -139320"/>
              <a:gd name="adj2" fmla="val 72704"/>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rgbClr val="FFFFFF"/>
                </a:solidFill>
              </a:rPr>
              <a:t>Single-Heap</a:t>
            </a:r>
          </a:p>
        </p:txBody>
      </p:sp>
      <p:sp>
        <p:nvSpPr>
          <p:cNvPr id="7" name="Rectangular Callout 6"/>
          <p:cNvSpPr/>
          <p:nvPr/>
        </p:nvSpPr>
        <p:spPr>
          <a:xfrm>
            <a:off x="9002152" y="3056968"/>
            <a:ext cx="2133600" cy="878541"/>
          </a:xfrm>
          <a:prstGeom prst="wedgeRectCallout">
            <a:avLst>
              <a:gd name="adj1" fmla="val -72933"/>
              <a:gd name="adj2" fmla="val 3801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rgbClr val="FFFFFF"/>
                </a:solidFill>
              </a:rPr>
              <a:t>Single-Source</a:t>
            </a:r>
          </a:p>
        </p:txBody>
      </p:sp>
    </p:spTree>
    <p:extLst>
      <p:ext uri="{BB962C8B-B14F-4D97-AF65-F5344CB8AC3E}">
        <p14:creationId xmlns:p14="http://schemas.microsoft.com/office/powerpoint/2010/main" val="400886903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HCC - Heterogeneous Compute Compiler</a:t>
            </a:r>
            <a:endParaRPr lang="en-US" dirty="0"/>
          </a:p>
        </p:txBody>
      </p:sp>
      <p:sp>
        <p:nvSpPr>
          <p:cNvPr id="3" name="Content Placeholder 2"/>
          <p:cNvSpPr>
            <a:spLocks noGrp="1"/>
          </p:cNvSpPr>
          <p:nvPr>
            <p:ph idx="1"/>
          </p:nvPr>
        </p:nvSpPr>
        <p:spPr>
          <a:xfrm>
            <a:off x="313326" y="1381123"/>
            <a:ext cx="11558108" cy="4937760"/>
          </a:xfrm>
        </p:spPr>
        <p:txBody>
          <a:bodyPr>
            <a:normAutofit/>
          </a:bodyPr>
          <a:lstStyle/>
          <a:p>
            <a:r>
              <a:rPr lang="en-US" dirty="0"/>
              <a:t> </a:t>
            </a:r>
            <a:r>
              <a:rPr lang="en-US" dirty="0" smtClean="0"/>
              <a:t>HCC support ISO  </a:t>
            </a:r>
            <a:r>
              <a:rPr lang="en-CA" dirty="0" smtClean="0"/>
              <a:t>C</a:t>
            </a:r>
            <a:r>
              <a:rPr lang="en-CA" dirty="0"/>
              <a:t>++ </a:t>
            </a:r>
            <a:r>
              <a:rPr lang="en-CA" dirty="0" smtClean="0"/>
              <a:t>11/14  &amp; C11  compilation</a:t>
            </a:r>
          </a:p>
          <a:p>
            <a:pPr lvl="1"/>
            <a:r>
              <a:rPr lang="en-CA" dirty="0" smtClean="0"/>
              <a:t>Fully Open Sourced Compiler leverage CLANG/LLVM Technology  </a:t>
            </a:r>
          </a:p>
          <a:p>
            <a:pPr lvl="1"/>
            <a:r>
              <a:rPr lang="en-CA" dirty="0" smtClean="0"/>
              <a:t>Single-source : </a:t>
            </a:r>
            <a:r>
              <a:rPr lang="en-CA" dirty="0"/>
              <a:t>Host and dev code in the same source </a:t>
            </a:r>
            <a:r>
              <a:rPr lang="en-CA" dirty="0" smtClean="0"/>
              <a:t>file</a:t>
            </a:r>
          </a:p>
          <a:p>
            <a:pPr lvl="1"/>
            <a:r>
              <a:rPr lang="en-CA" dirty="0" smtClean="0"/>
              <a:t>C++17 “Parallel Standard Template Library” support</a:t>
            </a:r>
          </a:p>
          <a:p>
            <a:pPr lvl="1"/>
            <a:r>
              <a:rPr lang="en-CA" dirty="0" smtClean="0"/>
              <a:t>Support for OpenMP 3.1/4.0  on CPU initially, planning for GPU acceleration with 4.5</a:t>
            </a:r>
            <a:endParaRPr lang="en-CA" dirty="0"/>
          </a:p>
          <a:p>
            <a:r>
              <a:rPr lang="en-CA" dirty="0" smtClean="0"/>
              <a:t>Supports both CPU and GPU code generation</a:t>
            </a:r>
          </a:p>
          <a:p>
            <a:pPr lvl="1"/>
            <a:r>
              <a:rPr lang="en-CA" dirty="0" smtClean="0"/>
              <a:t>Traditional CPU programs can be compiled with HCC (just like using the clang++ compiler)</a:t>
            </a:r>
          </a:p>
          <a:p>
            <a:pPr lvl="1"/>
            <a:r>
              <a:rPr lang="en-CA" dirty="0" smtClean="0"/>
              <a:t>Heterogeneous programs</a:t>
            </a:r>
          </a:p>
          <a:p>
            <a:pPr lvl="2"/>
            <a:r>
              <a:rPr lang="en-CA" dirty="0" smtClean="0"/>
              <a:t>Compiles the host code for CPU</a:t>
            </a:r>
          </a:p>
          <a:p>
            <a:pPr lvl="2"/>
            <a:r>
              <a:rPr lang="en-CA" dirty="0" smtClean="0"/>
              <a:t>Compiles the kernel/parallel region for the GPU</a:t>
            </a:r>
          </a:p>
          <a:p>
            <a:r>
              <a:rPr lang="en-CA" dirty="0" smtClean="0"/>
              <a:t>Motivated programmers can drill down to optimize, where desired</a:t>
            </a:r>
          </a:p>
          <a:p>
            <a:pPr lvl="1"/>
            <a:r>
              <a:rPr lang="en-CA" dirty="0" smtClean="0"/>
              <a:t>Control, pre-fetch, discard data movement</a:t>
            </a:r>
          </a:p>
          <a:p>
            <a:pPr lvl="1"/>
            <a:r>
              <a:rPr lang="en-CA" dirty="0" smtClean="0"/>
              <a:t>Run asynchronous compute kernels</a:t>
            </a:r>
          </a:p>
          <a:p>
            <a:pPr lvl="1"/>
            <a:r>
              <a:rPr lang="en-CA" dirty="0" smtClean="0"/>
              <a:t>Access GPU scratchpad memories </a:t>
            </a:r>
          </a:p>
          <a:p>
            <a:pPr marL="0" indent="0">
              <a:buNone/>
            </a:pPr>
            <a:endParaRPr lang="en-US" dirty="0"/>
          </a:p>
          <a:p>
            <a:endParaRPr lang="en-US" dirty="0"/>
          </a:p>
          <a:p>
            <a:pPr marL="0" indent="0">
              <a:buNone/>
            </a:pPr>
            <a:endParaRPr lang="en-US" dirty="0"/>
          </a:p>
        </p:txBody>
      </p:sp>
      <p:sp>
        <p:nvSpPr>
          <p:cNvPr id="4" name="Text Placeholder 3"/>
          <p:cNvSpPr>
            <a:spLocks noGrp="1"/>
          </p:cNvSpPr>
          <p:nvPr>
            <p:ph type="body" sz="quarter" idx="10"/>
          </p:nvPr>
        </p:nvSpPr>
        <p:spPr/>
        <p:txBody>
          <a:bodyPr/>
          <a:lstStyle/>
          <a:p>
            <a:r>
              <a:rPr lang="en-US" dirty="0"/>
              <a:t>C++ </a:t>
            </a:r>
            <a:r>
              <a:rPr lang="en-US" dirty="0" smtClean="0"/>
              <a:t>&amp; C Compiler</a:t>
            </a:r>
            <a:endParaRPr lang="en-US" dirty="0"/>
          </a:p>
        </p:txBody>
      </p:sp>
      <p:pic>
        <p:nvPicPr>
          <p:cNvPr id="6" name="Picture 5"/>
          <p:cNvPicPr>
            <a:picLocks noChangeAspect="1"/>
          </p:cNvPicPr>
          <p:nvPr/>
        </p:nvPicPr>
        <p:blipFill>
          <a:blip r:embed="rId3"/>
          <a:stretch>
            <a:fillRect/>
          </a:stretch>
        </p:blipFill>
        <p:spPr>
          <a:xfrm>
            <a:off x="9375598" y="1666972"/>
            <a:ext cx="2713964" cy="2575232"/>
          </a:xfrm>
          <a:prstGeom prst="rect">
            <a:avLst/>
          </a:prstGeom>
        </p:spPr>
      </p:pic>
    </p:spTree>
    <p:extLst>
      <p:ext uri="{BB962C8B-B14F-4D97-AF65-F5344CB8AC3E}">
        <p14:creationId xmlns:p14="http://schemas.microsoft.com/office/powerpoint/2010/main" val="1602406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AMD </a:t>
            </a:r>
            <a:r>
              <a:rPr lang="en-US" dirty="0" err="1" smtClean="0"/>
              <a:t>hSA</a:t>
            </a:r>
            <a:r>
              <a:rPr lang="en-US" dirty="0" smtClean="0"/>
              <a:t> Runtime provides </a:t>
            </a:r>
            <a:endParaRPr lang="en-US" dirty="0"/>
          </a:p>
        </p:txBody>
      </p:sp>
      <p:sp>
        <p:nvSpPr>
          <p:cNvPr id="4" name="Text Placeholder 3"/>
          <p:cNvSpPr>
            <a:spLocks noGrp="1"/>
          </p:cNvSpPr>
          <p:nvPr>
            <p:ph type="body" sz="quarter" idx="10"/>
          </p:nvPr>
        </p:nvSpPr>
        <p:spPr/>
        <p:txBody>
          <a:bodyPr/>
          <a:lstStyle/>
          <a:p>
            <a:endParaRPr lang="en-US"/>
          </a:p>
        </p:txBody>
      </p:sp>
      <p:sp>
        <p:nvSpPr>
          <p:cNvPr id="7" name="Content Placeholder 6"/>
          <p:cNvSpPr>
            <a:spLocks noGrp="1"/>
          </p:cNvSpPr>
          <p:nvPr>
            <p:ph idx="1"/>
          </p:nvPr>
        </p:nvSpPr>
        <p:spPr/>
        <p:txBody>
          <a:bodyPr/>
          <a:lstStyle/>
          <a:p>
            <a:pPr marL="180975" indent="-180975">
              <a:spcBef>
                <a:spcPts val="0"/>
              </a:spcBef>
              <a:spcAft>
                <a:spcPts val="0"/>
              </a:spcAft>
              <a:buClr>
                <a:sysClr val="window" lastClr="FFFFFF"/>
              </a:buClr>
              <a:defRPr/>
            </a:pPr>
            <a:r>
              <a:rPr lang="en-US" sz="3200" kern="0" dirty="0" smtClean="0">
                <a:cs typeface="Arial" pitchFamily="34" charset="0"/>
              </a:rPr>
              <a:t>Open Source Linux driver and runtime </a:t>
            </a:r>
            <a:endParaRPr lang="en-US" sz="3200" kern="0" dirty="0">
              <a:cs typeface="Arial" pitchFamily="34" charset="0"/>
            </a:endParaRPr>
          </a:p>
          <a:p>
            <a:pPr marL="847725" lvl="1" indent="-342900">
              <a:spcBef>
                <a:spcPts val="0"/>
              </a:spcBef>
              <a:spcAft>
                <a:spcPts val="600"/>
              </a:spcAft>
              <a:buFont typeface="Wingdings" panose="05000000000000000000" pitchFamily="2" charset="2"/>
              <a:buChar char="§"/>
              <a:defRPr/>
            </a:pPr>
            <a:r>
              <a:rPr lang="en-US" sz="2400" kern="0" dirty="0" smtClean="0">
                <a:cs typeface="Arial" pitchFamily="34" charset="0"/>
              </a:rPr>
              <a:t>Initialization, device discovery and shutdown API’s </a:t>
            </a:r>
          </a:p>
          <a:p>
            <a:pPr marL="847725" lvl="1" indent="-342900">
              <a:spcBef>
                <a:spcPts val="0"/>
              </a:spcBef>
              <a:spcAft>
                <a:spcPts val="600"/>
              </a:spcAft>
              <a:buFont typeface="Wingdings" panose="05000000000000000000" pitchFamily="2" charset="2"/>
              <a:buChar char="§"/>
              <a:defRPr/>
            </a:pPr>
            <a:r>
              <a:rPr lang="en-US" sz="2400" kern="0" dirty="0" smtClean="0">
                <a:cs typeface="Arial" pitchFamily="34" charset="0"/>
              </a:rPr>
              <a:t>Low-latency user-mode dispatch &amp; scheduling API’s </a:t>
            </a:r>
          </a:p>
          <a:p>
            <a:pPr marL="847725" lvl="1" indent="-342900">
              <a:spcBef>
                <a:spcPts val="0"/>
              </a:spcBef>
              <a:spcAft>
                <a:spcPts val="600"/>
              </a:spcAft>
              <a:buFont typeface="Wingdings" panose="05000000000000000000" pitchFamily="2" charset="2"/>
              <a:buChar char="§"/>
              <a:defRPr/>
            </a:pPr>
            <a:r>
              <a:rPr lang="en-US" sz="2400" kern="0" dirty="0" smtClean="0">
                <a:cs typeface="Arial" pitchFamily="34" charset="0"/>
              </a:rPr>
              <a:t>Architected queuing packet </a:t>
            </a:r>
          </a:p>
          <a:p>
            <a:pPr marL="847725" lvl="1" indent="-342900">
              <a:spcBef>
                <a:spcPts val="0"/>
              </a:spcBef>
              <a:spcAft>
                <a:spcPts val="600"/>
              </a:spcAft>
              <a:buFont typeface="Wingdings" panose="05000000000000000000" pitchFamily="2" charset="2"/>
              <a:buChar char="§"/>
              <a:defRPr/>
            </a:pPr>
            <a:r>
              <a:rPr lang="en-US" sz="2400" kern="0" dirty="0" smtClean="0">
                <a:cs typeface="Arial" pitchFamily="34" charset="0"/>
              </a:rPr>
              <a:t>Signals API </a:t>
            </a:r>
          </a:p>
          <a:p>
            <a:pPr marL="847725" lvl="1" indent="-342900">
              <a:spcBef>
                <a:spcPts val="0"/>
              </a:spcBef>
              <a:spcAft>
                <a:spcPts val="600"/>
              </a:spcAft>
              <a:buFont typeface="Wingdings" panose="05000000000000000000" pitchFamily="2" charset="2"/>
              <a:buChar char="§"/>
              <a:defRPr/>
            </a:pPr>
            <a:r>
              <a:rPr lang="en-US" sz="2400" kern="0" dirty="0" smtClean="0">
                <a:cs typeface="Arial" pitchFamily="34" charset="0"/>
              </a:rPr>
              <a:t>Memory management API’s</a:t>
            </a:r>
          </a:p>
          <a:p>
            <a:pPr marL="1227137" lvl="2" indent="-342900">
              <a:spcBef>
                <a:spcPts val="0"/>
              </a:spcBef>
              <a:spcAft>
                <a:spcPts val="600"/>
              </a:spcAft>
              <a:buFont typeface="Wingdings" panose="05000000000000000000" pitchFamily="2" charset="2"/>
              <a:buChar char="§"/>
              <a:defRPr/>
            </a:pPr>
            <a:r>
              <a:rPr lang="en-US" sz="2000" kern="0" dirty="0" smtClean="0">
                <a:cs typeface="Arial" pitchFamily="34" charset="0"/>
              </a:rPr>
              <a:t>Unified </a:t>
            </a:r>
            <a:r>
              <a:rPr lang="en-US" sz="2000" kern="0" dirty="0">
                <a:cs typeface="Arial" pitchFamily="34" charset="0"/>
              </a:rPr>
              <a:t>coherent address space</a:t>
            </a:r>
          </a:p>
          <a:p>
            <a:pPr marL="1227137" lvl="2" indent="-342900">
              <a:spcBef>
                <a:spcPts val="0"/>
              </a:spcBef>
              <a:spcAft>
                <a:spcPts val="600"/>
              </a:spcAft>
              <a:buFont typeface="Wingdings" panose="05000000000000000000" pitchFamily="2" charset="2"/>
              <a:buChar char="§"/>
              <a:defRPr/>
            </a:pPr>
            <a:r>
              <a:rPr lang="en-US" sz="2000" kern="0" dirty="0" smtClean="0">
                <a:cs typeface="Arial" pitchFamily="34" charset="0"/>
              </a:rPr>
              <a:t>Demand-paged </a:t>
            </a:r>
            <a:r>
              <a:rPr lang="en-US" sz="2000" kern="0" dirty="0">
                <a:cs typeface="Arial" pitchFamily="34" charset="0"/>
              </a:rPr>
              <a:t>system </a:t>
            </a:r>
            <a:r>
              <a:rPr lang="en-US" sz="2000" kern="0" dirty="0" smtClean="0">
                <a:cs typeface="Arial" pitchFamily="34" charset="0"/>
              </a:rPr>
              <a:t>memory</a:t>
            </a:r>
            <a:endParaRPr lang="en-US" sz="2000" kern="0" dirty="0">
              <a:cs typeface="Arial" pitchFamily="34" charset="0"/>
            </a:endParaRPr>
          </a:p>
          <a:p>
            <a:pPr marL="847725" lvl="1" indent="-342900">
              <a:spcBef>
                <a:spcPts val="0"/>
              </a:spcBef>
              <a:spcAft>
                <a:spcPts val="600"/>
              </a:spcAft>
              <a:buFont typeface="Wingdings" panose="05000000000000000000" pitchFamily="2" charset="2"/>
              <a:buChar char="§"/>
              <a:defRPr/>
            </a:pPr>
            <a:r>
              <a:rPr lang="en-US" sz="2400" kern="0" dirty="0" smtClean="0">
                <a:cs typeface="Arial" pitchFamily="34" charset="0"/>
              </a:rPr>
              <a:t>System and Device Information </a:t>
            </a:r>
          </a:p>
          <a:p>
            <a:pPr marL="847725" lvl="1" indent="-342900">
              <a:spcBef>
                <a:spcPts val="0"/>
              </a:spcBef>
              <a:spcAft>
                <a:spcPts val="600"/>
              </a:spcAft>
              <a:buFont typeface="Wingdings" panose="05000000000000000000" pitchFamily="2" charset="2"/>
              <a:buChar char="§"/>
              <a:defRPr/>
            </a:pPr>
            <a:r>
              <a:rPr lang="en-US" sz="2400" kern="0" dirty="0" smtClean="0">
                <a:cs typeface="Arial" pitchFamily="34" charset="0"/>
              </a:rPr>
              <a:t>Code and Object and Executable API </a:t>
            </a:r>
          </a:p>
          <a:p>
            <a:pPr marL="847725" lvl="1" indent="-342900">
              <a:spcBef>
                <a:spcPts val="0"/>
              </a:spcBef>
              <a:spcAft>
                <a:spcPts val="600"/>
              </a:spcAft>
              <a:buFont typeface="Wingdings" panose="05000000000000000000" pitchFamily="2" charset="2"/>
              <a:buChar char="§"/>
              <a:defRPr/>
            </a:pPr>
            <a:r>
              <a:rPr lang="en-US" sz="2400" kern="0" dirty="0" smtClean="0">
                <a:cs typeface="Arial" pitchFamily="34" charset="0"/>
              </a:rPr>
              <a:t>Notifications API </a:t>
            </a:r>
            <a:endParaRPr lang="en-US" sz="2400" kern="0" dirty="0" smtClean="0">
              <a:cs typeface="Arial" pitchFamily="34" charset="0"/>
              <a:hlinkClick r:id="rId2"/>
            </a:endParaRPr>
          </a:p>
          <a:p>
            <a:pPr marL="504825" lvl="1" indent="0">
              <a:spcBef>
                <a:spcPts val="0"/>
              </a:spcBef>
              <a:buNone/>
              <a:defRPr/>
            </a:pPr>
            <a:r>
              <a:rPr lang="en-US" sz="2400" kern="0" dirty="0" smtClean="0">
                <a:cs typeface="Arial" pitchFamily="34" charset="0"/>
                <a:hlinkClick r:id="rId2"/>
              </a:rPr>
              <a:t>Documentation @ http</a:t>
            </a:r>
            <a:r>
              <a:rPr lang="en-US" sz="2400" kern="0" dirty="0">
                <a:cs typeface="Arial" pitchFamily="34" charset="0"/>
                <a:hlinkClick r:id="rId2"/>
              </a:rPr>
              <a:t>://</a:t>
            </a:r>
            <a:r>
              <a:rPr lang="en-US" sz="2400" kern="0" dirty="0" smtClean="0">
                <a:cs typeface="Arial" pitchFamily="34" charset="0"/>
                <a:hlinkClick r:id="rId2"/>
              </a:rPr>
              <a:t>www.hsafoundation.com/html/HSA_Library.htm</a:t>
            </a:r>
            <a:r>
              <a:rPr lang="en-US" sz="2400" kern="0" dirty="0" smtClean="0">
                <a:cs typeface="Arial" pitchFamily="34" charset="0"/>
              </a:rPr>
              <a:t> </a:t>
            </a:r>
            <a:endParaRPr lang="en-US" sz="2400" kern="0" dirty="0">
              <a:cs typeface="Arial" pitchFamily="34" charset="0"/>
            </a:endParaRPr>
          </a:p>
          <a:p>
            <a:pPr marL="685800" lvl="1">
              <a:spcBef>
                <a:spcPts val="0"/>
              </a:spcBef>
              <a:buFont typeface="Arial"/>
              <a:buChar char="•"/>
              <a:defRPr/>
            </a:pPr>
            <a:endParaRPr lang="en-US" sz="2800" kern="0" dirty="0">
              <a:cs typeface="Arial" pitchFamily="34" charset="0"/>
            </a:endParaRPr>
          </a:p>
        </p:txBody>
      </p:sp>
      <p:pic>
        <p:nvPicPr>
          <p:cNvPr id="8"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973280" y="1936827"/>
            <a:ext cx="1766922" cy="977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40213" y="1931208"/>
            <a:ext cx="982692" cy="982692"/>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18438" y="4328100"/>
            <a:ext cx="876606" cy="1159817"/>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53414" y="4884381"/>
            <a:ext cx="1172086" cy="1172086"/>
          </a:xfrm>
          <a:prstGeom prst="rect">
            <a:avLst/>
          </a:prstGeom>
        </p:spPr>
      </p:pic>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95695" y="3707485"/>
            <a:ext cx="1071727" cy="1176896"/>
          </a:xfrm>
          <a:prstGeom prst="rect">
            <a:avLst/>
          </a:prstGeom>
        </p:spPr>
      </p:pic>
      <p:sp>
        <p:nvSpPr>
          <p:cNvPr id="6" name="TextBox 5"/>
          <p:cNvSpPr txBox="1"/>
          <p:nvPr/>
        </p:nvSpPr>
        <p:spPr>
          <a:xfrm>
            <a:off x="9687846" y="1432218"/>
            <a:ext cx="1725216"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Available</a:t>
            </a:r>
            <a:r>
              <a:rPr kumimoji="0" lang="en-US" sz="2000" b="0" i="0" u="none" strike="noStrike" kern="1200" cap="none" spc="0" normalizeH="0" noProof="0" dirty="0" smtClean="0">
                <a:ln>
                  <a:noFill/>
                </a:ln>
                <a:solidFill>
                  <a:schemeClr val="tx1"/>
                </a:solidFill>
                <a:effectLst/>
                <a:uLnTx/>
                <a:uFillTx/>
                <a:latin typeface="+mj-lt"/>
                <a:ea typeface="MS PGothic" pitchFamily="34" charset="-128"/>
                <a:cs typeface="+mn-cs"/>
              </a:rPr>
              <a:t> Now </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1" name="TextBox 10"/>
          <p:cNvSpPr txBox="1"/>
          <p:nvPr/>
        </p:nvSpPr>
        <p:spPr>
          <a:xfrm>
            <a:off x="9780107" y="3326250"/>
            <a:ext cx="1904945"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In</a:t>
            </a:r>
            <a:r>
              <a:rPr kumimoji="0" lang="en-US" sz="2000" b="0" i="0" u="none" strike="noStrike" kern="1200" cap="none" spc="0" normalizeH="0" noProof="0" dirty="0" smtClean="0">
                <a:ln>
                  <a:noFill/>
                </a:ln>
                <a:solidFill>
                  <a:schemeClr val="tx1"/>
                </a:solidFill>
                <a:effectLst/>
                <a:uLnTx/>
                <a:uFillTx/>
                <a:latin typeface="+mj-lt"/>
                <a:ea typeface="MS PGothic" pitchFamily="34" charset="-128"/>
                <a:cs typeface="+mn-cs"/>
              </a:rPr>
              <a:t> Development </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Tree>
    <p:extLst>
      <p:ext uri="{BB962C8B-B14F-4D97-AF65-F5344CB8AC3E}">
        <p14:creationId xmlns:p14="http://schemas.microsoft.com/office/powerpoint/2010/main" val="208999092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604629" y="1775933"/>
            <a:ext cx="6493739" cy="1217787"/>
          </a:xfrm>
          <a:prstGeom prst="rect">
            <a:avLst/>
          </a:prstGeom>
          <a:solidFill>
            <a:schemeClr val="accent2"/>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CA" dirty="0">
              <a:solidFill>
                <a:schemeClr val="bg1"/>
              </a:solidFill>
            </a:endParaRPr>
          </a:p>
        </p:txBody>
      </p:sp>
      <p:sp>
        <p:nvSpPr>
          <p:cNvPr id="2" name="Title 1"/>
          <p:cNvSpPr>
            <a:spLocks noGrp="1"/>
          </p:cNvSpPr>
          <p:nvPr>
            <p:ph type="title"/>
          </p:nvPr>
        </p:nvSpPr>
        <p:spPr>
          <a:xfrm>
            <a:off x="89477" y="-187718"/>
            <a:ext cx="10515600" cy="869092"/>
          </a:xfrm>
        </p:spPr>
        <p:txBody>
          <a:bodyPr>
            <a:normAutofit/>
          </a:bodyPr>
          <a:lstStyle/>
          <a:p>
            <a:r>
              <a:rPr lang="en-CA" dirty="0" smtClean="0"/>
              <a:t>Compiler Architecture </a:t>
            </a:r>
            <a:endParaRPr lang="en-CA" dirty="0"/>
          </a:p>
        </p:txBody>
      </p:sp>
      <p:sp>
        <p:nvSpPr>
          <p:cNvPr id="5" name="Rectangle 4"/>
          <p:cNvSpPr/>
          <p:nvPr/>
        </p:nvSpPr>
        <p:spPr>
          <a:xfrm>
            <a:off x="7333883" y="3586983"/>
            <a:ext cx="1445343" cy="6096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bg1"/>
                </a:solidFill>
              </a:rPr>
              <a:t>HSA Runtime </a:t>
            </a:r>
          </a:p>
        </p:txBody>
      </p:sp>
      <p:sp>
        <p:nvSpPr>
          <p:cNvPr id="6" name="Rectangle 5"/>
          <p:cNvSpPr/>
          <p:nvPr/>
        </p:nvSpPr>
        <p:spPr>
          <a:xfrm>
            <a:off x="4890297" y="3642434"/>
            <a:ext cx="1322438" cy="6096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solidFill>
                  <a:schemeClr val="bg1"/>
                </a:solidFill>
              </a:rPr>
              <a:t>LLVM-HSAIL Compiler </a:t>
            </a:r>
          </a:p>
        </p:txBody>
      </p:sp>
      <p:sp>
        <p:nvSpPr>
          <p:cNvPr id="7" name="Rectangle 6"/>
          <p:cNvSpPr/>
          <p:nvPr/>
        </p:nvSpPr>
        <p:spPr>
          <a:xfrm>
            <a:off x="4892754" y="4930038"/>
            <a:ext cx="1322438" cy="4572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err="1">
                <a:solidFill>
                  <a:schemeClr val="bg1"/>
                </a:solidFill>
              </a:rPr>
              <a:t>Finalizer</a:t>
            </a:r>
            <a:endParaRPr lang="en-CA" sz="1600" dirty="0">
              <a:solidFill>
                <a:schemeClr val="bg1"/>
              </a:solidFill>
            </a:endParaRPr>
          </a:p>
        </p:txBody>
      </p:sp>
      <p:sp>
        <p:nvSpPr>
          <p:cNvPr id="8" name="Rectangle 7"/>
          <p:cNvSpPr/>
          <p:nvPr/>
        </p:nvSpPr>
        <p:spPr>
          <a:xfrm>
            <a:off x="7269704" y="2208647"/>
            <a:ext cx="1445343" cy="609600"/>
          </a:xfrm>
          <a:prstGeom prst="rect">
            <a:avLst/>
          </a:prstGeom>
          <a:solidFill>
            <a:schemeClr val="accent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dirty="0" smtClean="0">
                <a:solidFill>
                  <a:schemeClr val="bg1"/>
                </a:solidFill>
              </a:rPr>
              <a:t>HCC Runtime</a:t>
            </a:r>
            <a:endParaRPr lang="en-CA" dirty="0">
              <a:solidFill>
                <a:schemeClr val="bg1"/>
              </a:solidFill>
            </a:endParaRPr>
          </a:p>
        </p:txBody>
      </p:sp>
      <p:sp>
        <p:nvSpPr>
          <p:cNvPr id="9" name="Rectangle 8"/>
          <p:cNvSpPr/>
          <p:nvPr/>
        </p:nvSpPr>
        <p:spPr>
          <a:xfrm>
            <a:off x="3172757" y="2112618"/>
            <a:ext cx="3039978" cy="739877"/>
          </a:xfrm>
          <a:prstGeom prst="rect">
            <a:avLst/>
          </a:prstGeom>
          <a:solidFill>
            <a:schemeClr val="accent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sz="1600" dirty="0" smtClean="0">
                <a:solidFill>
                  <a:schemeClr val="bg1"/>
                </a:solidFill>
              </a:rPr>
              <a:t>HCC </a:t>
            </a:r>
            <a:r>
              <a:rPr lang="en-CA" sz="1600" dirty="0">
                <a:solidFill>
                  <a:schemeClr val="bg1"/>
                </a:solidFill>
              </a:rPr>
              <a:t>C/C++ Compiler Front End</a:t>
            </a:r>
          </a:p>
        </p:txBody>
      </p:sp>
      <p:sp>
        <p:nvSpPr>
          <p:cNvPr id="11" name="TextBox 10"/>
          <p:cNvSpPr txBox="1"/>
          <p:nvPr/>
        </p:nvSpPr>
        <p:spPr>
          <a:xfrm>
            <a:off x="2730200" y="1729010"/>
            <a:ext cx="2492680" cy="369332"/>
          </a:xfrm>
          <a:prstGeom prst="rect">
            <a:avLst/>
          </a:prstGeom>
          <a:noFill/>
        </p:spPr>
        <p:txBody>
          <a:bodyPr wrap="square" rtlCol="0">
            <a:spAutoFit/>
          </a:bodyPr>
          <a:lstStyle/>
          <a:p>
            <a:pPr>
              <a:spcAft>
                <a:spcPts val="600"/>
              </a:spcAft>
              <a:buClr>
                <a:schemeClr val="bg2"/>
              </a:buClr>
            </a:pPr>
            <a:r>
              <a:rPr lang="en-CA" b="1" dirty="0" smtClean="0">
                <a:solidFill>
                  <a:schemeClr val="bg1"/>
                </a:solidFill>
              </a:rPr>
              <a:t>HCC C/C</a:t>
            </a:r>
            <a:r>
              <a:rPr lang="en-CA" b="1" dirty="0">
                <a:solidFill>
                  <a:schemeClr val="bg1"/>
                </a:solidFill>
              </a:rPr>
              <a:t>++ Compiler</a:t>
            </a:r>
          </a:p>
        </p:txBody>
      </p:sp>
      <p:cxnSp>
        <p:nvCxnSpPr>
          <p:cNvPr id="13" name="Straight Arrow Connector 12"/>
          <p:cNvCxnSpPr/>
          <p:nvPr/>
        </p:nvCxnSpPr>
        <p:spPr>
          <a:xfrm>
            <a:off x="5770178" y="1294136"/>
            <a:ext cx="0" cy="47779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5" name="TextBox 14"/>
          <p:cNvSpPr txBox="1"/>
          <p:nvPr/>
        </p:nvSpPr>
        <p:spPr>
          <a:xfrm>
            <a:off x="6212735" y="879792"/>
            <a:ext cx="1779641" cy="307777"/>
          </a:xfrm>
          <a:prstGeom prst="rect">
            <a:avLst/>
          </a:prstGeom>
          <a:noFill/>
        </p:spPr>
        <p:txBody>
          <a:bodyPr wrap="square" rtlCol="0">
            <a:spAutoFit/>
          </a:bodyPr>
          <a:lstStyle/>
          <a:p>
            <a:pPr>
              <a:spcAft>
                <a:spcPts val="600"/>
              </a:spcAft>
              <a:buClr>
                <a:schemeClr val="bg2"/>
              </a:buClr>
            </a:pPr>
            <a:r>
              <a:rPr lang="en-CA" sz="1400" dirty="0">
                <a:solidFill>
                  <a:schemeClr val="accent3">
                    <a:lumMod val="50000"/>
                  </a:schemeClr>
                </a:solidFill>
              </a:rPr>
              <a:t>Single source C or C++</a:t>
            </a:r>
          </a:p>
        </p:txBody>
      </p:sp>
      <p:cxnSp>
        <p:nvCxnSpPr>
          <p:cNvPr id="17" name="Straight Arrow Connector 16"/>
          <p:cNvCxnSpPr/>
          <p:nvPr/>
        </p:nvCxnSpPr>
        <p:spPr>
          <a:xfrm>
            <a:off x="8056555" y="3022431"/>
            <a:ext cx="0" cy="47779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8" name="TextBox 17"/>
          <p:cNvSpPr txBox="1"/>
          <p:nvPr/>
        </p:nvSpPr>
        <p:spPr>
          <a:xfrm>
            <a:off x="8056555" y="3093100"/>
            <a:ext cx="1779641" cy="307777"/>
          </a:xfrm>
          <a:prstGeom prst="rect">
            <a:avLst/>
          </a:prstGeom>
          <a:noFill/>
        </p:spPr>
        <p:txBody>
          <a:bodyPr wrap="square" rtlCol="0">
            <a:spAutoFit/>
          </a:bodyPr>
          <a:lstStyle/>
          <a:p>
            <a:pPr>
              <a:spcAft>
                <a:spcPts val="600"/>
              </a:spcAft>
              <a:buClr>
                <a:schemeClr val="bg2"/>
              </a:buClr>
            </a:pPr>
            <a:r>
              <a:rPr lang="en-CA" sz="1400" dirty="0">
                <a:solidFill>
                  <a:schemeClr val="accent3">
                    <a:lumMod val="50000"/>
                  </a:schemeClr>
                </a:solidFill>
              </a:rPr>
              <a:t>API calls</a:t>
            </a:r>
          </a:p>
        </p:txBody>
      </p:sp>
      <p:cxnSp>
        <p:nvCxnSpPr>
          <p:cNvPr id="19" name="Straight Arrow Connector 18"/>
          <p:cNvCxnSpPr/>
          <p:nvPr/>
        </p:nvCxnSpPr>
        <p:spPr>
          <a:xfrm>
            <a:off x="5489657" y="3102469"/>
            <a:ext cx="0" cy="47779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0" name="TextBox 19"/>
          <p:cNvSpPr txBox="1"/>
          <p:nvPr/>
        </p:nvSpPr>
        <p:spPr>
          <a:xfrm>
            <a:off x="5514372" y="3097073"/>
            <a:ext cx="1779641" cy="307777"/>
          </a:xfrm>
          <a:prstGeom prst="rect">
            <a:avLst/>
          </a:prstGeom>
          <a:noFill/>
        </p:spPr>
        <p:txBody>
          <a:bodyPr wrap="square" rtlCol="0">
            <a:spAutoFit/>
          </a:bodyPr>
          <a:lstStyle/>
          <a:p>
            <a:pPr>
              <a:spcAft>
                <a:spcPts val="600"/>
              </a:spcAft>
              <a:buClr>
                <a:schemeClr val="bg2"/>
              </a:buClr>
            </a:pPr>
            <a:r>
              <a:rPr lang="en-CA" sz="1400" dirty="0">
                <a:solidFill>
                  <a:schemeClr val="accent3">
                    <a:lumMod val="50000"/>
                  </a:schemeClr>
                </a:solidFill>
              </a:rPr>
              <a:t>LLVM IR</a:t>
            </a:r>
          </a:p>
        </p:txBody>
      </p:sp>
      <p:cxnSp>
        <p:nvCxnSpPr>
          <p:cNvPr id="21" name="Straight Arrow Connector 20"/>
          <p:cNvCxnSpPr/>
          <p:nvPr/>
        </p:nvCxnSpPr>
        <p:spPr>
          <a:xfrm>
            <a:off x="5489657" y="4353285"/>
            <a:ext cx="0" cy="47779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2" name="TextBox 21"/>
          <p:cNvSpPr txBox="1"/>
          <p:nvPr/>
        </p:nvSpPr>
        <p:spPr>
          <a:xfrm>
            <a:off x="5514372" y="4347889"/>
            <a:ext cx="1779641" cy="307777"/>
          </a:xfrm>
          <a:prstGeom prst="rect">
            <a:avLst/>
          </a:prstGeom>
          <a:noFill/>
        </p:spPr>
        <p:txBody>
          <a:bodyPr wrap="square" rtlCol="0">
            <a:spAutoFit/>
          </a:bodyPr>
          <a:lstStyle/>
          <a:p>
            <a:pPr>
              <a:spcAft>
                <a:spcPts val="600"/>
              </a:spcAft>
              <a:buClr>
                <a:schemeClr val="bg2"/>
              </a:buClr>
            </a:pPr>
            <a:r>
              <a:rPr lang="en-CA" sz="1400" dirty="0">
                <a:solidFill>
                  <a:schemeClr val="accent3">
                    <a:lumMod val="50000"/>
                  </a:schemeClr>
                </a:solidFill>
              </a:rPr>
              <a:t>HSAIL</a:t>
            </a:r>
          </a:p>
        </p:txBody>
      </p:sp>
      <p:cxnSp>
        <p:nvCxnSpPr>
          <p:cNvPr id="23" name="Straight Arrow Connector 22"/>
          <p:cNvCxnSpPr/>
          <p:nvPr/>
        </p:nvCxnSpPr>
        <p:spPr>
          <a:xfrm>
            <a:off x="5489657" y="5517449"/>
            <a:ext cx="0" cy="47779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4" name="TextBox 23"/>
          <p:cNvSpPr txBox="1"/>
          <p:nvPr/>
        </p:nvSpPr>
        <p:spPr>
          <a:xfrm>
            <a:off x="5514372" y="5517449"/>
            <a:ext cx="1779641" cy="307777"/>
          </a:xfrm>
          <a:prstGeom prst="rect">
            <a:avLst/>
          </a:prstGeom>
          <a:noFill/>
        </p:spPr>
        <p:txBody>
          <a:bodyPr wrap="square" rtlCol="0">
            <a:spAutoFit/>
          </a:bodyPr>
          <a:lstStyle/>
          <a:p>
            <a:pPr>
              <a:spcAft>
                <a:spcPts val="600"/>
              </a:spcAft>
              <a:buClr>
                <a:schemeClr val="bg2"/>
              </a:buClr>
            </a:pPr>
            <a:r>
              <a:rPr lang="en-CA" sz="1400" dirty="0">
                <a:solidFill>
                  <a:schemeClr val="accent3">
                    <a:lumMod val="50000"/>
                  </a:schemeClr>
                </a:solidFill>
              </a:rPr>
              <a:t>ISA</a:t>
            </a:r>
          </a:p>
        </p:txBody>
      </p:sp>
      <p:sp>
        <p:nvSpPr>
          <p:cNvPr id="25" name="Rectangle 24"/>
          <p:cNvSpPr/>
          <p:nvPr/>
        </p:nvSpPr>
        <p:spPr>
          <a:xfrm>
            <a:off x="3237850" y="3657079"/>
            <a:ext cx="1322438" cy="6096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smtClean="0">
                <a:solidFill>
                  <a:schemeClr val="bg1"/>
                </a:solidFill>
              </a:rPr>
              <a:t>LLVM-X86 Code Gen</a:t>
            </a:r>
            <a:endParaRPr lang="en-CA" sz="1600" dirty="0">
              <a:solidFill>
                <a:schemeClr val="bg1"/>
              </a:solidFill>
            </a:endParaRPr>
          </a:p>
        </p:txBody>
      </p:sp>
      <p:cxnSp>
        <p:nvCxnSpPr>
          <p:cNvPr id="26" name="Straight Arrow Connector 25"/>
          <p:cNvCxnSpPr/>
          <p:nvPr/>
        </p:nvCxnSpPr>
        <p:spPr>
          <a:xfrm>
            <a:off x="3899069" y="3087585"/>
            <a:ext cx="0" cy="47779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7" name="Straight Arrow Connector 26"/>
          <p:cNvCxnSpPr/>
          <p:nvPr/>
        </p:nvCxnSpPr>
        <p:spPr>
          <a:xfrm>
            <a:off x="3874354" y="4528698"/>
            <a:ext cx="24715" cy="1296528"/>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8" name="TextBox 27"/>
          <p:cNvSpPr txBox="1"/>
          <p:nvPr/>
        </p:nvSpPr>
        <p:spPr>
          <a:xfrm>
            <a:off x="3899069" y="4523302"/>
            <a:ext cx="1779641" cy="307777"/>
          </a:xfrm>
          <a:prstGeom prst="rect">
            <a:avLst/>
          </a:prstGeom>
          <a:noFill/>
        </p:spPr>
        <p:txBody>
          <a:bodyPr wrap="square" rtlCol="0">
            <a:spAutoFit/>
          </a:bodyPr>
          <a:lstStyle/>
          <a:p>
            <a:pPr>
              <a:spcAft>
                <a:spcPts val="600"/>
              </a:spcAft>
              <a:buClr>
                <a:schemeClr val="bg2"/>
              </a:buClr>
            </a:pPr>
            <a:r>
              <a:rPr lang="en-CA" sz="1400" dirty="0">
                <a:solidFill>
                  <a:schemeClr val="accent3">
                    <a:lumMod val="50000"/>
                  </a:schemeClr>
                </a:solidFill>
              </a:rPr>
              <a:t>ISA</a:t>
            </a:r>
          </a:p>
        </p:txBody>
      </p:sp>
      <p:sp>
        <p:nvSpPr>
          <p:cNvPr id="4" name="Rectangle 3"/>
          <p:cNvSpPr/>
          <p:nvPr/>
        </p:nvSpPr>
        <p:spPr>
          <a:xfrm>
            <a:off x="2604629" y="6000001"/>
            <a:ext cx="6493739" cy="5735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System (CPU + GPU )</a:t>
            </a:r>
            <a:endParaRPr lang="en-US" dirty="0"/>
          </a:p>
        </p:txBody>
      </p:sp>
      <p:sp>
        <p:nvSpPr>
          <p:cNvPr id="14" name="Double Wave 13"/>
          <p:cNvSpPr/>
          <p:nvPr/>
        </p:nvSpPr>
        <p:spPr>
          <a:xfrm rot="5400000">
            <a:off x="5471230" y="652208"/>
            <a:ext cx="589029" cy="893980"/>
          </a:xfrm>
          <a:prstGeom prst="double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20924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1524002" y="3523835"/>
            <a:ext cx="9144001" cy="2217052"/>
          </a:xfrm>
          <a:prstGeom prst="rect">
            <a:avLst/>
          </a:prstGeom>
          <a:solidFill>
            <a:schemeClr val="bg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cxnSp>
        <p:nvCxnSpPr>
          <p:cNvPr id="9" name="Straight Arrow Connector 8"/>
          <p:cNvCxnSpPr/>
          <p:nvPr/>
        </p:nvCxnSpPr>
        <p:spPr>
          <a:xfrm>
            <a:off x="6453421" y="4354401"/>
            <a:ext cx="0" cy="362179"/>
          </a:xfrm>
          <a:prstGeom prst="straightConnector1">
            <a:avLst/>
          </a:prstGeom>
          <a:ln w="381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7379550" y="4125114"/>
            <a:ext cx="559462" cy="3"/>
          </a:xfrm>
          <a:prstGeom prst="straightConnector1">
            <a:avLst/>
          </a:prstGeom>
          <a:ln w="381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5" idx="1"/>
          </p:cNvCxnSpPr>
          <p:nvPr/>
        </p:nvCxnSpPr>
        <p:spPr>
          <a:xfrm flipV="1">
            <a:off x="5188254" y="4136752"/>
            <a:ext cx="333276" cy="11"/>
          </a:xfrm>
          <a:prstGeom prst="straightConnector1">
            <a:avLst/>
          </a:prstGeom>
          <a:ln w="381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855963" y="4493417"/>
            <a:ext cx="6861063" cy="14755"/>
          </a:xfrm>
          <a:prstGeom prst="line">
            <a:avLst/>
          </a:prstGeom>
          <a:ln w="19050">
            <a:solidFill>
              <a:schemeClr val="tx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870788" y="4103546"/>
            <a:ext cx="1607912" cy="338554"/>
          </a:xfrm>
          <a:prstGeom prst="rect">
            <a:avLst/>
          </a:prstGeom>
          <a:noFill/>
        </p:spPr>
        <p:txBody>
          <a:bodyPr wrap="square" rtlCol="0">
            <a:spAutoFit/>
          </a:bodyPr>
          <a:lstStyle/>
          <a:p>
            <a:r>
              <a:rPr lang="en-US" sz="1600" dirty="0"/>
              <a:t>User mode</a:t>
            </a:r>
            <a:endParaRPr lang="en-US" dirty="0"/>
          </a:p>
        </p:txBody>
      </p:sp>
      <p:cxnSp>
        <p:nvCxnSpPr>
          <p:cNvPr id="37" name="Straight Arrow Connector 36"/>
          <p:cNvCxnSpPr/>
          <p:nvPr/>
        </p:nvCxnSpPr>
        <p:spPr>
          <a:xfrm>
            <a:off x="1959885" y="4508656"/>
            <a:ext cx="1781200" cy="0"/>
          </a:xfrm>
          <a:prstGeom prst="straightConnector1">
            <a:avLst/>
          </a:prstGeom>
          <a:ln w="19050">
            <a:solidFill>
              <a:schemeClr val="tx1"/>
            </a:solidFill>
            <a:headEnd type="none" w="lg"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bwMode="auto">
          <a:xfrm>
            <a:off x="5546524" y="4716580"/>
            <a:ext cx="1824892" cy="482670"/>
          </a:xfrm>
          <a:prstGeom prst="rect">
            <a:avLst/>
          </a:prstGeom>
          <a:solidFill>
            <a:schemeClr val="accent5"/>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chemeClr val="bg1"/>
                </a:solidFill>
                <a:cs typeface="Arial" charset="0"/>
              </a:rPr>
              <a:t>HSA Kernel Mode Driver</a:t>
            </a:r>
          </a:p>
        </p:txBody>
      </p:sp>
      <p:sp>
        <p:nvSpPr>
          <p:cNvPr id="5" name="Rectangle 4"/>
          <p:cNvSpPr/>
          <p:nvPr/>
        </p:nvSpPr>
        <p:spPr bwMode="auto">
          <a:xfrm>
            <a:off x="5521530" y="3895417"/>
            <a:ext cx="1824892" cy="482670"/>
          </a:xfrm>
          <a:prstGeom prst="rect">
            <a:avLst/>
          </a:prstGeom>
          <a:solidFill>
            <a:schemeClr val="accent5"/>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chemeClr val="bg1"/>
                </a:solidFill>
                <a:cs typeface="Arial" charset="0"/>
              </a:rPr>
              <a:t>HSA Core </a:t>
            </a:r>
            <a:br>
              <a:rPr lang="en-US" sz="1600" b="1" dirty="0">
                <a:solidFill>
                  <a:schemeClr val="bg1"/>
                </a:solidFill>
                <a:cs typeface="Arial" charset="0"/>
              </a:rPr>
            </a:br>
            <a:r>
              <a:rPr lang="en-US" sz="1600" b="1" dirty="0">
                <a:solidFill>
                  <a:schemeClr val="bg1"/>
                </a:solidFill>
                <a:cs typeface="Arial" charset="0"/>
              </a:rPr>
              <a:t>Runtime</a:t>
            </a:r>
          </a:p>
        </p:txBody>
      </p:sp>
      <p:sp>
        <p:nvSpPr>
          <p:cNvPr id="6" name="Rectangle 5"/>
          <p:cNvSpPr/>
          <p:nvPr/>
        </p:nvSpPr>
        <p:spPr bwMode="auto">
          <a:xfrm>
            <a:off x="8038573" y="3865879"/>
            <a:ext cx="1824892" cy="482670"/>
          </a:xfrm>
          <a:prstGeom prst="rect">
            <a:avLst/>
          </a:prstGeom>
          <a:solidFill>
            <a:schemeClr val="accent5"/>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chemeClr val="bg1"/>
                </a:solidFill>
                <a:cs typeface="Arial" charset="0"/>
              </a:rPr>
              <a:t>HSA </a:t>
            </a:r>
            <a:br>
              <a:rPr lang="en-US" sz="1600" b="1" dirty="0">
                <a:solidFill>
                  <a:schemeClr val="bg1"/>
                </a:solidFill>
                <a:cs typeface="Arial" charset="0"/>
              </a:rPr>
            </a:br>
            <a:r>
              <a:rPr lang="en-US" sz="1600" b="1" dirty="0">
                <a:solidFill>
                  <a:schemeClr val="bg1"/>
                </a:solidFill>
                <a:cs typeface="Arial" charset="0"/>
              </a:rPr>
              <a:t>Finalizer</a:t>
            </a:r>
          </a:p>
        </p:txBody>
      </p:sp>
      <p:sp>
        <p:nvSpPr>
          <p:cNvPr id="7" name="Rectangle 6"/>
          <p:cNvSpPr/>
          <p:nvPr/>
        </p:nvSpPr>
        <p:spPr bwMode="auto">
          <a:xfrm>
            <a:off x="3337764" y="3883781"/>
            <a:ext cx="1824892" cy="482670"/>
          </a:xfrm>
          <a:prstGeom prst="rect">
            <a:avLst/>
          </a:prstGeom>
          <a:solidFill>
            <a:schemeClr val="accent5"/>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chemeClr val="bg1"/>
                </a:solidFill>
                <a:cs typeface="Arial" charset="0"/>
              </a:rPr>
              <a:t>HSA </a:t>
            </a:r>
            <a:br>
              <a:rPr lang="en-US" sz="1600" b="1" dirty="0">
                <a:solidFill>
                  <a:schemeClr val="bg1"/>
                </a:solidFill>
                <a:cs typeface="Arial" charset="0"/>
              </a:rPr>
            </a:br>
            <a:r>
              <a:rPr lang="en-US" sz="1600" b="1" dirty="0">
                <a:solidFill>
                  <a:schemeClr val="bg1"/>
                </a:solidFill>
                <a:cs typeface="Arial" charset="0"/>
              </a:rPr>
              <a:t>Helper Libraries</a:t>
            </a:r>
          </a:p>
        </p:txBody>
      </p:sp>
      <p:grpSp>
        <p:nvGrpSpPr>
          <p:cNvPr id="12" name="Group 11"/>
          <p:cNvGrpSpPr/>
          <p:nvPr/>
        </p:nvGrpSpPr>
        <p:grpSpPr>
          <a:xfrm>
            <a:off x="9595254" y="1834407"/>
            <a:ext cx="689050" cy="775406"/>
            <a:chOff x="7704866" y="1682875"/>
            <a:chExt cx="528286" cy="1033606"/>
          </a:xfrm>
        </p:grpSpPr>
        <p:cxnSp>
          <p:nvCxnSpPr>
            <p:cNvPr id="29" name="Straight Connector 28"/>
            <p:cNvCxnSpPr/>
            <p:nvPr/>
          </p:nvCxnSpPr>
          <p:spPr>
            <a:xfrm>
              <a:off x="7704866" y="1682875"/>
              <a:ext cx="528286" cy="0"/>
            </a:xfrm>
            <a:prstGeom prst="line">
              <a:avLst/>
            </a:prstGeom>
            <a:ln w="38100">
              <a:solidFill>
                <a:schemeClr val="tx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704866" y="2716481"/>
              <a:ext cx="528286" cy="0"/>
            </a:xfrm>
            <a:prstGeom prst="line">
              <a:avLst/>
            </a:prstGeom>
            <a:ln w="38100">
              <a:solidFill>
                <a:schemeClr val="tx1">
                  <a:lumMod val="85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17" name="Straight Arrow Connector 16"/>
          <p:cNvCxnSpPr/>
          <p:nvPr/>
        </p:nvCxnSpPr>
        <p:spPr>
          <a:xfrm>
            <a:off x="4150895" y="3153845"/>
            <a:ext cx="1564428" cy="687864"/>
          </a:xfrm>
          <a:prstGeom prst="straightConnector1">
            <a:avLst/>
          </a:prstGeom>
          <a:ln w="38100">
            <a:solidFill>
              <a:schemeClr val="accent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848550" y="2046290"/>
            <a:ext cx="0" cy="314118"/>
          </a:xfrm>
          <a:prstGeom prst="straightConnector1">
            <a:avLst/>
          </a:prstGeom>
          <a:ln w="38100">
            <a:solidFill>
              <a:schemeClr val="accent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bwMode="auto">
          <a:xfrm>
            <a:off x="3055091" y="1357788"/>
            <a:ext cx="1518535" cy="482670"/>
          </a:xfrm>
          <a:prstGeom prst="rect">
            <a:avLst/>
          </a:prstGeom>
          <a:solidFill>
            <a:schemeClr val="accent3"/>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rgbClr val="FFFFFF"/>
                </a:solidFill>
                <a:cs typeface="Arial" charset="0"/>
              </a:rPr>
              <a:t>OpenCL™ </a:t>
            </a:r>
            <a:br>
              <a:rPr lang="en-US" sz="1600" b="1" dirty="0">
                <a:solidFill>
                  <a:srgbClr val="FFFFFF"/>
                </a:solidFill>
                <a:cs typeface="Arial" charset="0"/>
              </a:rPr>
            </a:br>
            <a:r>
              <a:rPr lang="en-US" sz="1600" b="1" dirty="0">
                <a:solidFill>
                  <a:srgbClr val="FFFFFF"/>
                </a:solidFill>
                <a:cs typeface="Arial" charset="0"/>
              </a:rPr>
              <a:t>App</a:t>
            </a:r>
          </a:p>
        </p:txBody>
      </p:sp>
      <p:sp>
        <p:nvSpPr>
          <p:cNvPr id="25" name="Rectangle 24"/>
          <p:cNvSpPr/>
          <p:nvPr/>
        </p:nvSpPr>
        <p:spPr bwMode="auto">
          <a:xfrm>
            <a:off x="3089283" y="2555845"/>
            <a:ext cx="1518535" cy="482670"/>
          </a:xfrm>
          <a:prstGeom prst="rect">
            <a:avLst/>
          </a:prstGeom>
          <a:solidFill>
            <a:schemeClr val="accent3"/>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rgbClr val="FFFFFF"/>
                </a:solidFill>
                <a:cs typeface="Arial" charset="0"/>
              </a:rPr>
              <a:t>OpenCL Runtime</a:t>
            </a:r>
          </a:p>
        </p:txBody>
      </p:sp>
      <p:cxnSp>
        <p:nvCxnSpPr>
          <p:cNvPr id="20" name="Straight Arrow Connector 19"/>
          <p:cNvCxnSpPr/>
          <p:nvPr/>
        </p:nvCxnSpPr>
        <p:spPr>
          <a:xfrm>
            <a:off x="5347326" y="2046290"/>
            <a:ext cx="0" cy="314118"/>
          </a:xfrm>
          <a:prstGeom prst="straightConnector1">
            <a:avLst/>
          </a:prstGeom>
          <a:ln w="38100">
            <a:solidFill>
              <a:schemeClr val="accent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6608178" y="3101688"/>
            <a:ext cx="391998" cy="740021"/>
          </a:xfrm>
          <a:prstGeom prst="straightConnector1">
            <a:avLst/>
          </a:prstGeom>
          <a:ln w="38100">
            <a:solidFill>
              <a:schemeClr val="accent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bwMode="auto">
          <a:xfrm>
            <a:off x="4644034" y="1357788"/>
            <a:ext cx="1518535" cy="482670"/>
          </a:xfrm>
          <a:prstGeom prst="rect">
            <a:avLst/>
          </a:prstGeom>
          <a:solidFill>
            <a:schemeClr val="accent3"/>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rgbClr val="FFFFFF"/>
                </a:solidFill>
                <a:cs typeface="Arial" charset="0"/>
              </a:rPr>
              <a:t>OpenMP App</a:t>
            </a:r>
          </a:p>
        </p:txBody>
      </p:sp>
      <p:sp>
        <p:nvSpPr>
          <p:cNvPr id="19" name="Rectangle 18"/>
          <p:cNvSpPr/>
          <p:nvPr/>
        </p:nvSpPr>
        <p:spPr bwMode="auto">
          <a:xfrm>
            <a:off x="4644034" y="2535070"/>
            <a:ext cx="1518535" cy="482670"/>
          </a:xfrm>
          <a:prstGeom prst="rect">
            <a:avLst/>
          </a:prstGeom>
          <a:solidFill>
            <a:schemeClr val="accent3"/>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rgbClr val="FFFFFF"/>
                </a:solidFill>
                <a:cs typeface="Arial" charset="0"/>
              </a:rPr>
              <a:t>OpenMP Runtime</a:t>
            </a:r>
          </a:p>
        </p:txBody>
      </p:sp>
      <p:cxnSp>
        <p:nvCxnSpPr>
          <p:cNvPr id="24" name="Straight Arrow Connector 23"/>
          <p:cNvCxnSpPr/>
          <p:nvPr/>
        </p:nvCxnSpPr>
        <p:spPr>
          <a:xfrm>
            <a:off x="8631785" y="2046290"/>
            <a:ext cx="0" cy="314118"/>
          </a:xfrm>
          <a:prstGeom prst="straightConnector1">
            <a:avLst/>
          </a:prstGeom>
          <a:ln w="38100">
            <a:solidFill>
              <a:schemeClr val="accent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6947409" y="3100792"/>
            <a:ext cx="1171923" cy="722191"/>
          </a:xfrm>
          <a:prstGeom prst="straightConnector1">
            <a:avLst/>
          </a:prstGeom>
          <a:ln w="38100">
            <a:solidFill>
              <a:schemeClr val="accent1"/>
            </a:solidFill>
            <a:tailEnd type="triangle" w="med" len="med"/>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bwMode="auto">
          <a:xfrm>
            <a:off x="7899496" y="1351737"/>
            <a:ext cx="1514682" cy="482670"/>
          </a:xfrm>
          <a:prstGeom prst="rect">
            <a:avLst/>
          </a:prstGeom>
          <a:solidFill>
            <a:schemeClr val="accent3"/>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rgbClr val="FFFFFF"/>
                </a:solidFill>
                <a:cs typeface="Arial" charset="0"/>
              </a:rPr>
              <a:t>Python</a:t>
            </a:r>
          </a:p>
          <a:p>
            <a:pPr marL="1191" indent="-1191" algn="ctr" defTabSz="685070">
              <a:lnSpc>
                <a:spcPct val="85000"/>
              </a:lnSpc>
            </a:pPr>
            <a:r>
              <a:rPr lang="en-US" sz="1600" b="1" dirty="0">
                <a:solidFill>
                  <a:srgbClr val="FFFFFF"/>
                </a:solidFill>
                <a:cs typeface="Arial" charset="0"/>
              </a:rPr>
              <a:t>App</a:t>
            </a:r>
          </a:p>
        </p:txBody>
      </p:sp>
      <p:sp>
        <p:nvSpPr>
          <p:cNvPr id="23" name="Rectangle 22"/>
          <p:cNvSpPr/>
          <p:nvPr/>
        </p:nvSpPr>
        <p:spPr bwMode="auto">
          <a:xfrm>
            <a:off x="7814106" y="2524190"/>
            <a:ext cx="1514682" cy="482670"/>
          </a:xfrm>
          <a:prstGeom prst="rect">
            <a:avLst/>
          </a:prstGeom>
          <a:solidFill>
            <a:schemeClr val="accent3"/>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rgbClr val="FFFFFF"/>
                </a:solidFill>
                <a:cs typeface="Arial" charset="0"/>
              </a:rPr>
              <a:t>Python Runtime</a:t>
            </a:r>
          </a:p>
        </p:txBody>
      </p:sp>
      <p:cxnSp>
        <p:nvCxnSpPr>
          <p:cNvPr id="36" name="Straight Arrow Connector 35"/>
          <p:cNvCxnSpPr/>
          <p:nvPr/>
        </p:nvCxnSpPr>
        <p:spPr>
          <a:xfrm>
            <a:off x="6985685" y="2046290"/>
            <a:ext cx="0" cy="314118"/>
          </a:xfrm>
          <a:prstGeom prst="straightConnector1">
            <a:avLst/>
          </a:prstGeom>
          <a:ln w="38100">
            <a:solidFill>
              <a:schemeClr val="accent1"/>
            </a:solidFill>
            <a:tailEnd type="triangle" w="med" len="med"/>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bwMode="auto">
          <a:xfrm>
            <a:off x="6273691" y="1357788"/>
            <a:ext cx="1514682" cy="482670"/>
          </a:xfrm>
          <a:prstGeom prst="rect">
            <a:avLst/>
          </a:prstGeom>
          <a:solidFill>
            <a:schemeClr val="accent3"/>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rgbClr val="FFFFFF"/>
                </a:solidFill>
                <a:cs typeface="Arial" charset="0"/>
              </a:rPr>
              <a:t>C++</a:t>
            </a:r>
          </a:p>
          <a:p>
            <a:pPr marL="1191" indent="-1191" algn="ctr" defTabSz="685070">
              <a:lnSpc>
                <a:spcPct val="85000"/>
              </a:lnSpc>
            </a:pPr>
            <a:r>
              <a:rPr lang="en-US" sz="1600" b="1" dirty="0">
                <a:solidFill>
                  <a:srgbClr val="FFFFFF"/>
                </a:solidFill>
                <a:cs typeface="Arial" charset="0"/>
              </a:rPr>
              <a:t>App</a:t>
            </a:r>
          </a:p>
        </p:txBody>
      </p:sp>
      <p:sp>
        <p:nvSpPr>
          <p:cNvPr id="39" name="Rectangle 38"/>
          <p:cNvSpPr/>
          <p:nvPr/>
        </p:nvSpPr>
        <p:spPr bwMode="auto">
          <a:xfrm>
            <a:off x="6242969" y="2524190"/>
            <a:ext cx="1514682" cy="482670"/>
          </a:xfrm>
          <a:prstGeom prst="rect">
            <a:avLst/>
          </a:prstGeom>
          <a:solidFill>
            <a:schemeClr val="accent3"/>
          </a:solidFill>
          <a:ln w="25400" algn="ctr">
            <a:noFill/>
            <a:round/>
            <a:headEnd/>
            <a:tailEnd/>
          </a:ln>
          <a:effectLst>
            <a:outerShdw blurRad="44450" dist="27940" dir="5400000" algn="ctr">
              <a:srgbClr val="000000">
                <a:alpha val="32000"/>
              </a:srgbClr>
            </a:outerShdw>
          </a:effectLst>
        </p:spPr>
        <p:txBody>
          <a:bodyPr lIns="0" tIns="0" rIns="0" bIns="0" rtlCol="0" anchor="ctr"/>
          <a:lstStyle/>
          <a:p>
            <a:pPr marL="1191" indent="-1191" algn="ctr" defTabSz="685070">
              <a:lnSpc>
                <a:spcPct val="85000"/>
              </a:lnSpc>
            </a:pPr>
            <a:r>
              <a:rPr lang="en-US" sz="1600" b="1" dirty="0">
                <a:solidFill>
                  <a:srgbClr val="FFFFFF"/>
                </a:solidFill>
                <a:cs typeface="Arial" charset="0"/>
              </a:rPr>
              <a:t>C++ </a:t>
            </a:r>
          </a:p>
          <a:p>
            <a:pPr marL="1191" indent="-1191" algn="ctr" defTabSz="685070">
              <a:lnSpc>
                <a:spcPct val="85000"/>
              </a:lnSpc>
            </a:pPr>
            <a:r>
              <a:rPr lang="en-US" sz="1600" b="1" dirty="0">
                <a:solidFill>
                  <a:srgbClr val="FFFFFF"/>
                </a:solidFill>
                <a:cs typeface="Arial" charset="0"/>
              </a:rPr>
              <a:t>Runtime</a:t>
            </a:r>
          </a:p>
        </p:txBody>
      </p:sp>
      <p:cxnSp>
        <p:nvCxnSpPr>
          <p:cNvPr id="41" name="Straight Arrow Connector 40"/>
          <p:cNvCxnSpPr/>
          <p:nvPr/>
        </p:nvCxnSpPr>
        <p:spPr>
          <a:xfrm>
            <a:off x="5565244" y="3119518"/>
            <a:ext cx="410020" cy="722191"/>
          </a:xfrm>
          <a:prstGeom prst="straightConnector1">
            <a:avLst/>
          </a:prstGeom>
          <a:ln w="38100">
            <a:solidFill>
              <a:schemeClr val="accent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939604" y="1737304"/>
            <a:ext cx="2252221" cy="830997"/>
          </a:xfrm>
          <a:prstGeom prst="rect">
            <a:avLst/>
          </a:prstGeom>
          <a:noFill/>
        </p:spPr>
        <p:txBody>
          <a:bodyPr wrap="square" rtlCol="0">
            <a:spAutoFit/>
          </a:bodyPr>
          <a:lstStyle/>
          <a:p>
            <a:pPr algn="ctr"/>
            <a:r>
              <a:rPr lang="en-US" sz="2400" dirty="0"/>
              <a:t>Additional languages</a:t>
            </a:r>
          </a:p>
        </p:txBody>
      </p:sp>
      <p:sp>
        <p:nvSpPr>
          <p:cNvPr id="11" name="Title 10"/>
          <p:cNvSpPr>
            <a:spLocks noGrp="1"/>
          </p:cNvSpPr>
          <p:nvPr>
            <p:ph type="title"/>
          </p:nvPr>
        </p:nvSpPr>
        <p:spPr/>
        <p:txBody>
          <a:bodyPr/>
          <a:lstStyle/>
          <a:p>
            <a:r>
              <a:rPr lang="en-US" smtClean="0"/>
              <a:t>Runtime Foundation </a:t>
            </a:r>
            <a:r>
              <a:rPr lang="en-US" dirty="0" smtClean="0"/>
              <a:t>which support broad set of Languages </a:t>
            </a:r>
            <a:endParaRPr lang="en-US" dirty="0"/>
          </a:p>
        </p:txBody>
      </p:sp>
      <p:sp>
        <p:nvSpPr>
          <p:cNvPr id="43" name="TextBox 42"/>
          <p:cNvSpPr txBox="1"/>
          <p:nvPr/>
        </p:nvSpPr>
        <p:spPr>
          <a:xfrm>
            <a:off x="1870788" y="4515483"/>
            <a:ext cx="1607912" cy="338554"/>
          </a:xfrm>
          <a:prstGeom prst="rect">
            <a:avLst/>
          </a:prstGeom>
          <a:noFill/>
        </p:spPr>
        <p:txBody>
          <a:bodyPr wrap="square" rtlCol="0">
            <a:spAutoFit/>
          </a:bodyPr>
          <a:lstStyle/>
          <a:p>
            <a:r>
              <a:rPr lang="en-US" sz="1600" dirty="0"/>
              <a:t>Kernel mode</a:t>
            </a:r>
            <a:endParaRPr lang="en-US" dirty="0"/>
          </a:p>
        </p:txBody>
      </p:sp>
    </p:spTree>
    <p:extLst>
      <p:ext uri="{BB962C8B-B14F-4D97-AF65-F5344CB8AC3E}">
        <p14:creationId xmlns:p14="http://schemas.microsoft.com/office/powerpoint/2010/main" val="1975892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US" dirty="0" smtClean="0"/>
              <a:t>HSA: Takes the challenges head on. </a:t>
            </a:r>
            <a:endParaRPr lang="en-US" dirty="0"/>
          </a:p>
        </p:txBody>
      </p:sp>
      <p:sp>
        <p:nvSpPr>
          <p:cNvPr id="24" name="Content Placeholder 2"/>
          <p:cNvSpPr txBox="1">
            <a:spLocks/>
          </p:cNvSpPr>
          <p:nvPr/>
        </p:nvSpPr>
        <p:spPr>
          <a:xfrm>
            <a:off x="307213" y="1189290"/>
            <a:ext cx="11338560" cy="4937760"/>
          </a:xfrm>
          <a:prstGeom prst="rect">
            <a:avLst/>
          </a:prstGeom>
        </p:spPr>
        <p:txBody>
          <a:bodyPr/>
          <a:lstStyle>
            <a:lvl1pPr marL="342900" indent="-342900" algn="l" defTabSz="914400" rtl="0" eaLnBrk="1" latinLnBrk="0" hangingPunct="1">
              <a:spcBef>
                <a:spcPts val="800"/>
              </a:spcBef>
              <a:spcAft>
                <a:spcPts val="0"/>
              </a:spcAft>
              <a:buClr>
                <a:schemeClr val="tx1"/>
              </a:buClr>
              <a:buFont typeface="Wingdings 3" pitchFamily="18" charset="2"/>
              <a:buChar char=""/>
              <a:defRPr sz="2000" kern="1200">
                <a:solidFill>
                  <a:schemeClr val="tx1"/>
                </a:solidFill>
                <a:latin typeface="Calibri" pitchFamily="34" charset="0"/>
                <a:ea typeface="+mn-ea"/>
                <a:cs typeface="+mn-cs"/>
              </a:defRPr>
            </a:lvl1pPr>
            <a:lvl2pPr marL="548640" indent="-180975" algn="l" defTabSz="914400" rtl="0" eaLnBrk="1" latinLnBrk="0" hangingPunct="1">
              <a:spcBef>
                <a:spcPts val="300"/>
              </a:spcBef>
              <a:spcAft>
                <a:spcPts val="0"/>
              </a:spcAft>
              <a:buClr>
                <a:schemeClr val="tx1"/>
              </a:buClr>
              <a:buFont typeface="Calibri" pitchFamily="34" charset="0"/>
              <a:buChar char="‒"/>
              <a:defRPr sz="1800" kern="1200">
                <a:solidFill>
                  <a:schemeClr val="tx1"/>
                </a:solidFill>
                <a:latin typeface="Calibri" pitchFamily="34" charset="0"/>
                <a:ea typeface="+mn-ea"/>
                <a:cs typeface="+mn-cs"/>
              </a:defRPr>
            </a:lvl2pPr>
            <a:lvl3pPr marL="914400" indent="-168275" algn="l" defTabSz="914400" rtl="0" eaLnBrk="1" latinLnBrk="0" hangingPunct="1">
              <a:spcBef>
                <a:spcPts val="300"/>
              </a:spcBef>
              <a:spcAft>
                <a:spcPts val="0"/>
              </a:spcAft>
              <a:buClr>
                <a:schemeClr val="tx1"/>
              </a:buClr>
              <a:buFont typeface="Calibri" pitchFamily="34" charset="0"/>
              <a:buChar char="‒"/>
              <a:defRPr sz="1600" kern="1200">
                <a:solidFill>
                  <a:schemeClr val="tx1"/>
                </a:solidFill>
                <a:latin typeface="Calibri" pitchFamily="34" charset="0"/>
                <a:ea typeface="+mn-ea"/>
                <a:cs typeface="+mn-cs"/>
              </a:defRPr>
            </a:lvl3pPr>
            <a:lvl4pPr marL="1371600" indent="-182880" algn="l" defTabSz="914400" rtl="0" eaLnBrk="1" latinLnBrk="0" hangingPunct="1">
              <a:spcBef>
                <a:spcPts val="300"/>
              </a:spcBef>
              <a:buClr>
                <a:schemeClr val="tx1"/>
              </a:buClr>
              <a:buFont typeface="Calibri" pitchFamily="34" charset="0"/>
              <a:buChar char="‒"/>
              <a:defRPr sz="1200" kern="1200">
                <a:solidFill>
                  <a:schemeClr val="tx1"/>
                </a:solidFill>
                <a:latin typeface="Calibri" pitchFamily="34" charset="0"/>
                <a:ea typeface="+mn-ea"/>
                <a:cs typeface="+mn-cs"/>
              </a:defRPr>
            </a:lvl4pPr>
            <a:lvl5pPr marL="1645920" indent="-164592" algn="l" defTabSz="914400" rtl="0" eaLnBrk="1" latinLnBrk="0" hangingPunct="1">
              <a:spcBef>
                <a:spcPts val="300"/>
              </a:spcBef>
              <a:buClr>
                <a:schemeClr val="tx1"/>
              </a:buClr>
              <a:buFont typeface="Calibri" pitchFamily="34" charset="0"/>
              <a:buChar char="‒"/>
              <a:defRPr sz="12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400" b="1" dirty="0"/>
          </a:p>
        </p:txBody>
      </p:sp>
      <p:sp>
        <p:nvSpPr>
          <p:cNvPr id="25" name="Content Placeholder 2"/>
          <p:cNvSpPr txBox="1">
            <a:spLocks/>
          </p:cNvSpPr>
          <p:nvPr/>
        </p:nvSpPr>
        <p:spPr>
          <a:xfrm>
            <a:off x="197531" y="861086"/>
            <a:ext cx="11338560" cy="5680391"/>
          </a:xfrm>
          <a:prstGeom prst="rect">
            <a:avLst/>
          </a:prstGeom>
        </p:spPr>
        <p:txBody>
          <a:bodyPr/>
          <a:lstStyle>
            <a:lvl1pPr marL="342900" indent="-342900" algn="l" defTabSz="914400" rtl="0" eaLnBrk="1" latinLnBrk="0" hangingPunct="1">
              <a:spcBef>
                <a:spcPts val="800"/>
              </a:spcBef>
              <a:spcAft>
                <a:spcPts val="0"/>
              </a:spcAft>
              <a:buClr>
                <a:schemeClr val="tx1"/>
              </a:buClr>
              <a:buFont typeface="Wingdings 3" pitchFamily="18" charset="2"/>
              <a:buChar char=""/>
              <a:defRPr sz="2000" kern="1200">
                <a:solidFill>
                  <a:schemeClr val="tx1"/>
                </a:solidFill>
                <a:latin typeface="Calibri" pitchFamily="34" charset="0"/>
                <a:ea typeface="+mn-ea"/>
                <a:cs typeface="+mn-cs"/>
              </a:defRPr>
            </a:lvl1pPr>
            <a:lvl2pPr marL="548640" indent="-180975" algn="l" defTabSz="914400" rtl="0" eaLnBrk="1" latinLnBrk="0" hangingPunct="1">
              <a:spcBef>
                <a:spcPts val="300"/>
              </a:spcBef>
              <a:spcAft>
                <a:spcPts val="0"/>
              </a:spcAft>
              <a:buClr>
                <a:schemeClr val="tx1"/>
              </a:buClr>
              <a:buFont typeface="Calibri" pitchFamily="34" charset="0"/>
              <a:buChar char="‒"/>
              <a:defRPr sz="1800" kern="1200">
                <a:solidFill>
                  <a:schemeClr val="tx1"/>
                </a:solidFill>
                <a:latin typeface="Calibri" pitchFamily="34" charset="0"/>
                <a:ea typeface="+mn-ea"/>
                <a:cs typeface="+mn-cs"/>
              </a:defRPr>
            </a:lvl2pPr>
            <a:lvl3pPr marL="914400" indent="-168275" algn="l" defTabSz="914400" rtl="0" eaLnBrk="1" latinLnBrk="0" hangingPunct="1">
              <a:spcBef>
                <a:spcPts val="300"/>
              </a:spcBef>
              <a:spcAft>
                <a:spcPts val="0"/>
              </a:spcAft>
              <a:buClr>
                <a:schemeClr val="tx1"/>
              </a:buClr>
              <a:buFont typeface="Calibri" pitchFamily="34" charset="0"/>
              <a:buChar char="‒"/>
              <a:defRPr sz="1600" kern="1200">
                <a:solidFill>
                  <a:schemeClr val="tx1"/>
                </a:solidFill>
                <a:latin typeface="Calibri" pitchFamily="34" charset="0"/>
                <a:ea typeface="+mn-ea"/>
                <a:cs typeface="+mn-cs"/>
              </a:defRPr>
            </a:lvl3pPr>
            <a:lvl4pPr marL="1371600" indent="-182880" algn="l" defTabSz="914400" rtl="0" eaLnBrk="1" latinLnBrk="0" hangingPunct="1">
              <a:spcBef>
                <a:spcPts val="300"/>
              </a:spcBef>
              <a:buClr>
                <a:schemeClr val="tx1"/>
              </a:buClr>
              <a:buFont typeface="Calibri" pitchFamily="34" charset="0"/>
              <a:buChar char="‒"/>
              <a:defRPr sz="1200" kern="1200">
                <a:solidFill>
                  <a:schemeClr val="tx1"/>
                </a:solidFill>
                <a:latin typeface="Calibri" pitchFamily="34" charset="0"/>
                <a:ea typeface="+mn-ea"/>
                <a:cs typeface="+mn-cs"/>
              </a:defRPr>
            </a:lvl4pPr>
            <a:lvl5pPr marL="1645920" indent="-164592" algn="l" defTabSz="914400" rtl="0" eaLnBrk="1" latinLnBrk="0" hangingPunct="1">
              <a:spcBef>
                <a:spcPts val="300"/>
              </a:spcBef>
              <a:buClr>
                <a:schemeClr val="tx1"/>
              </a:buClr>
              <a:buFont typeface="Calibri" pitchFamily="34" charset="0"/>
              <a:buChar char="‒"/>
              <a:defRPr sz="12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7665" lvl="1" indent="0">
              <a:buNone/>
            </a:pPr>
            <a:endParaRPr lang="en-US" sz="2200" dirty="0"/>
          </a:p>
          <a:p>
            <a:r>
              <a:rPr lang="en-US" sz="3200" dirty="0"/>
              <a:t>HSA addresses industry challenges through: </a:t>
            </a:r>
          </a:p>
          <a:p>
            <a:pPr lvl="1"/>
            <a:r>
              <a:rPr lang="en-US" sz="2800" b="1" dirty="0" smtClean="0"/>
              <a:t>Defines </a:t>
            </a:r>
            <a:r>
              <a:rPr lang="en-US" sz="2800" b="1" dirty="0"/>
              <a:t>e</a:t>
            </a:r>
            <a:r>
              <a:rPr lang="en-US" sz="2800" b="1" dirty="0" smtClean="0"/>
              <a:t>fficient accelerator integration: </a:t>
            </a:r>
          </a:p>
          <a:p>
            <a:pPr lvl="2"/>
            <a:r>
              <a:rPr lang="en-US" sz="2600" dirty="0" smtClean="0"/>
              <a:t>Coherent,  single address space, with  </a:t>
            </a:r>
            <a:r>
              <a:rPr lang="en-US" sz="2600" b="1" dirty="0" smtClean="0"/>
              <a:t> </a:t>
            </a:r>
            <a:r>
              <a:rPr lang="en-US" sz="2600" dirty="0" smtClean="0"/>
              <a:t>Low-latency communication between processors</a:t>
            </a:r>
          </a:p>
          <a:p>
            <a:pPr lvl="1"/>
            <a:r>
              <a:rPr lang="en-US" sz="2800" b="1" dirty="0" smtClean="0"/>
              <a:t>Runtime puts in place foundation for the </a:t>
            </a:r>
            <a:r>
              <a:rPr lang="en-US" sz="2800" b="1" dirty="0" smtClean="0"/>
              <a:t>development of </a:t>
            </a:r>
            <a:r>
              <a:rPr lang="en-US" sz="2800" b="1" dirty="0"/>
              <a:t>s</a:t>
            </a:r>
            <a:r>
              <a:rPr lang="en-US" sz="2800" b="1" dirty="0" smtClean="0"/>
              <a:t>implified </a:t>
            </a:r>
            <a:r>
              <a:rPr lang="en-US" sz="2800" b="1" dirty="0"/>
              <a:t>programming</a:t>
            </a:r>
            <a:r>
              <a:rPr lang="en-US" sz="2800" b="1" dirty="0" smtClean="0"/>
              <a:t>: </a:t>
            </a:r>
          </a:p>
          <a:p>
            <a:pPr lvl="2"/>
            <a:r>
              <a:rPr lang="en-US" sz="2600" dirty="0" smtClean="0"/>
              <a:t>Single-source, </a:t>
            </a:r>
            <a:r>
              <a:rPr lang="en-US" sz="2600" dirty="0"/>
              <a:t>standard computing environments for mainstream </a:t>
            </a:r>
            <a:r>
              <a:rPr lang="en-US" sz="2600" dirty="0" smtClean="0"/>
              <a:t>languages</a:t>
            </a:r>
            <a:endParaRPr lang="en-US" sz="2600" dirty="0"/>
          </a:p>
          <a:p>
            <a:pPr lvl="1"/>
            <a:r>
              <a:rPr lang="en-US" sz="2800" b="1" dirty="0" smtClean="0"/>
              <a:t>Fast memory access to new </a:t>
            </a:r>
            <a:r>
              <a:rPr lang="en-US" sz="2800" b="1" dirty="0" smtClean="0"/>
              <a:t>memory architecture</a:t>
            </a:r>
            <a:r>
              <a:rPr lang="en-US" sz="2800" dirty="0" smtClean="0"/>
              <a:t>: </a:t>
            </a:r>
          </a:p>
          <a:p>
            <a:pPr lvl="2"/>
            <a:r>
              <a:rPr lang="en-US" sz="2600" dirty="0" smtClean="0"/>
              <a:t>Also supports hieratical ( near/fast and far/slow )  memory </a:t>
            </a:r>
            <a:r>
              <a:rPr lang="en-US" sz="2600" smtClean="0"/>
              <a:t>in shared </a:t>
            </a:r>
            <a:r>
              <a:rPr lang="en-US" sz="2600"/>
              <a:t>m</a:t>
            </a:r>
            <a:r>
              <a:rPr lang="en-US" sz="2600" smtClean="0"/>
              <a:t>emory </a:t>
            </a:r>
            <a:r>
              <a:rPr lang="en-US" sz="2600" dirty="0"/>
              <a:t>s</a:t>
            </a:r>
            <a:r>
              <a:rPr lang="en-US" sz="2600" smtClean="0"/>
              <a:t>pace </a:t>
            </a:r>
            <a:endParaRPr lang="en-US" sz="2600" dirty="0" smtClean="0"/>
          </a:p>
          <a:p>
            <a:endParaRPr lang="en-US" sz="2400" dirty="0"/>
          </a:p>
          <a:p>
            <a:pPr marL="0" indent="0">
              <a:buNone/>
            </a:pPr>
            <a:endParaRPr lang="en-US" sz="2400" dirty="0"/>
          </a:p>
        </p:txBody>
      </p:sp>
    </p:spTree>
    <p:extLst>
      <p:ext uri="{BB962C8B-B14F-4D97-AF65-F5344CB8AC3E}">
        <p14:creationId xmlns:p14="http://schemas.microsoft.com/office/powerpoint/2010/main" val="3088130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MD WIDE WHT">
  <a:themeElements>
    <a:clrScheme name="Custom 9">
      <a:dk1>
        <a:sysClr val="windowText" lastClr="000000"/>
      </a:dk1>
      <a:lt1>
        <a:sysClr val="window" lastClr="FFFFFF"/>
      </a:lt1>
      <a:dk2>
        <a:srgbClr val="FFFFFF"/>
      </a:dk2>
      <a:lt2>
        <a:srgbClr val="000000"/>
      </a:lt2>
      <a:accent1>
        <a:srgbClr val="F26522"/>
      </a:accent1>
      <a:accent2>
        <a:srgbClr val="ED1C24"/>
      </a:accent2>
      <a:accent3>
        <a:srgbClr val="00AAB5"/>
      </a:accent3>
      <a:accent4>
        <a:srgbClr val="A6CE39"/>
      </a:accent4>
      <a:accent5>
        <a:srgbClr val="812990"/>
      </a:accent5>
      <a:accent6>
        <a:srgbClr val="C7C8CA"/>
      </a:accent6>
      <a:hlink>
        <a:srgbClr val="ED1C24"/>
      </a:hlink>
      <a:folHlink>
        <a:srgbClr val="C7C8C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fontAlgn="auto">
          <a:spcBef>
            <a:spcPts val="0"/>
          </a:spcBef>
          <a:spcAft>
            <a:spcPts val="0"/>
          </a:spcAft>
          <a:defRPr sz="3200" dirty="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bodyPr anchor="ctr" anchorCtr="0"/>
      <a:lstStyle>
        <a:def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defRPr kumimoji="0" sz="2000" b="0" i="0" u="none" strike="noStrike" kern="1200" cap="none" spc="0" normalizeH="0" baseline="0" noProof="0" dirty="0">
            <a:ln>
              <a:noFill/>
            </a:ln>
            <a:solidFill>
              <a:schemeClr val="tx1"/>
            </a:solidFill>
            <a:effectLst/>
            <a:uLnTx/>
            <a:uFillTx/>
            <a:latin typeface="+mj-lt"/>
            <a:ea typeface="MS PGothic" pitchFamily="34" charset="-128"/>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Boltzmann Workloads [Autosaved]</Template>
  <TotalTime>356</TotalTime>
  <Words>878</Words>
  <Application>Microsoft Office PowerPoint</Application>
  <PresentationFormat>Widescreen</PresentationFormat>
  <Paragraphs>159</Paragraphs>
  <Slides>10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MS PGothic</vt:lpstr>
      <vt:lpstr>宋体</vt:lpstr>
      <vt:lpstr>Arial</vt:lpstr>
      <vt:lpstr>Calibri</vt:lpstr>
      <vt:lpstr>Courier New</vt:lpstr>
      <vt:lpstr>Wingdings</vt:lpstr>
      <vt:lpstr>Wingdings 3</vt:lpstr>
      <vt:lpstr>AMD WIDE WHT</vt:lpstr>
      <vt:lpstr>SOC Runtime</vt:lpstr>
      <vt:lpstr>Is it 1988 all over again- </vt:lpstr>
      <vt:lpstr>Pull Forward 30 Years: We are seeing</vt:lpstr>
      <vt:lpstr>Can we simplify programing Accelerators? </vt:lpstr>
      <vt:lpstr>HCC - Heterogeneous Compute Compiler</vt:lpstr>
      <vt:lpstr>AMD hSA Runtime provides </vt:lpstr>
      <vt:lpstr>Compiler Architecture </vt:lpstr>
      <vt:lpstr>Runtime Foundation which support broad set of Languages </vt:lpstr>
      <vt:lpstr>HSA: Takes the challenges head on. </vt:lpstr>
      <vt:lpstr>Disclaimer &amp; Attribution</vt:lpstr>
    </vt:vector>
  </TitlesOfParts>
  <Company>Advanced Micro Devices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 Runtime</dc:title>
  <dc:creator>Windows User</dc:creator>
  <cp:lastModifiedBy>Windows User</cp:lastModifiedBy>
  <cp:revision>26</cp:revision>
  <dcterms:created xsi:type="dcterms:W3CDTF">2015-10-17T18:17:14Z</dcterms:created>
  <dcterms:modified xsi:type="dcterms:W3CDTF">2015-10-18T16:37:36Z</dcterms:modified>
</cp:coreProperties>
</file>